
<file path=[Content_Types].xml><?xml version="1.0" encoding="utf-8"?>
<Types xmlns="http://schemas.openxmlformats.org/package/2006/content-types">
  <Default Extension="emf" ContentType="image/x-emf"/>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6" r:id="rId2"/>
  </p:sldMasterIdLst>
  <p:notesMasterIdLst>
    <p:notesMasterId r:id="rId87"/>
  </p:notesMasterIdLst>
  <p:sldIdLst>
    <p:sldId id="256" r:id="rId3"/>
    <p:sldId id="296" r:id="rId4"/>
    <p:sldId id="297" r:id="rId5"/>
    <p:sldId id="343" r:id="rId6"/>
    <p:sldId id="344" r:id="rId7"/>
    <p:sldId id="345" r:id="rId8"/>
    <p:sldId id="346" r:id="rId9"/>
    <p:sldId id="347" r:id="rId10"/>
    <p:sldId id="348" r:id="rId11"/>
    <p:sldId id="350" r:id="rId12"/>
    <p:sldId id="352" r:id="rId13"/>
    <p:sldId id="354" r:id="rId14"/>
    <p:sldId id="275" r:id="rId15"/>
    <p:sldId id="276" r:id="rId16"/>
    <p:sldId id="357" r:id="rId17"/>
    <p:sldId id="358" r:id="rId18"/>
    <p:sldId id="359" r:id="rId19"/>
    <p:sldId id="361" r:id="rId20"/>
    <p:sldId id="300" r:id="rId21"/>
    <p:sldId id="301" r:id="rId22"/>
    <p:sldId id="302" r:id="rId23"/>
    <p:sldId id="363" r:id="rId24"/>
    <p:sldId id="369" r:id="rId25"/>
    <p:sldId id="368" r:id="rId26"/>
    <p:sldId id="367" r:id="rId27"/>
    <p:sldId id="259" r:id="rId28"/>
    <p:sldId id="260" r:id="rId29"/>
    <p:sldId id="314" r:id="rId30"/>
    <p:sldId id="315" r:id="rId31"/>
    <p:sldId id="316" r:id="rId32"/>
    <p:sldId id="317" r:id="rId33"/>
    <p:sldId id="318" r:id="rId34"/>
    <p:sldId id="319" r:id="rId35"/>
    <p:sldId id="374" r:id="rId36"/>
    <p:sldId id="375" r:id="rId37"/>
    <p:sldId id="370" r:id="rId38"/>
    <p:sldId id="371" r:id="rId39"/>
    <p:sldId id="381" r:id="rId40"/>
    <p:sldId id="382" r:id="rId41"/>
    <p:sldId id="383" r:id="rId42"/>
    <p:sldId id="303" r:id="rId43"/>
    <p:sldId id="304" r:id="rId44"/>
    <p:sldId id="305" r:id="rId45"/>
    <p:sldId id="306" r:id="rId46"/>
    <p:sldId id="376" r:id="rId47"/>
    <p:sldId id="377" r:id="rId48"/>
    <p:sldId id="378" r:id="rId49"/>
    <p:sldId id="380" r:id="rId50"/>
    <p:sldId id="379" r:id="rId51"/>
    <p:sldId id="330" r:id="rId52"/>
    <p:sldId id="372" r:id="rId53"/>
    <p:sldId id="373" r:id="rId54"/>
    <p:sldId id="334" r:id="rId55"/>
    <p:sldId id="278" r:id="rId56"/>
    <p:sldId id="320" r:id="rId57"/>
    <p:sldId id="321" r:id="rId58"/>
    <p:sldId id="323" r:id="rId59"/>
    <p:sldId id="279" r:id="rId60"/>
    <p:sldId id="280" r:id="rId61"/>
    <p:sldId id="328" r:id="rId62"/>
    <p:sldId id="342" r:id="rId63"/>
    <p:sldId id="281" r:id="rId64"/>
    <p:sldId id="282" r:id="rId65"/>
    <p:sldId id="283" r:id="rId66"/>
    <p:sldId id="324" r:id="rId67"/>
    <p:sldId id="335" r:id="rId68"/>
    <p:sldId id="284" r:id="rId69"/>
    <p:sldId id="285" r:id="rId70"/>
    <p:sldId id="286" r:id="rId71"/>
    <p:sldId id="325" r:id="rId72"/>
    <p:sldId id="326" r:id="rId73"/>
    <p:sldId id="384" r:id="rId74"/>
    <p:sldId id="385" r:id="rId75"/>
    <p:sldId id="386" r:id="rId76"/>
    <p:sldId id="387" r:id="rId77"/>
    <p:sldId id="388" r:id="rId78"/>
    <p:sldId id="389" r:id="rId79"/>
    <p:sldId id="391" r:id="rId80"/>
    <p:sldId id="390" r:id="rId81"/>
    <p:sldId id="392" r:id="rId82"/>
    <p:sldId id="393" r:id="rId83"/>
    <p:sldId id="394" r:id="rId84"/>
    <p:sldId id="395" r:id="rId85"/>
    <p:sldId id="396" r:id="rId86"/>
  </p:sldIdLst>
  <p:sldSz cx="9105900" cy="6819900"/>
  <p:notesSz cx="9105900" cy="68199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209" y="51"/>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slide" Target="slides/slide82.xml"/><Relationship Id="rId89" Type="http://schemas.openxmlformats.org/officeDocument/2006/relationships/viewProps" Target="viewProps.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notesMaster" Target="notesMasters/notesMaster1.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theme" Target="theme/theme1.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4" Type="http://schemas.openxmlformats.org/officeDocument/2006/relationships/slide" Target="slides/slide2.xml"/><Relationship Id="rId9"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46525" cy="34131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5157788" y="0"/>
            <a:ext cx="3946525" cy="341313"/>
          </a:xfrm>
          <a:prstGeom prst="rect">
            <a:avLst/>
          </a:prstGeom>
        </p:spPr>
        <p:txBody>
          <a:bodyPr vert="horz" lIns="91440" tIns="45720" rIns="91440" bIns="45720" rtlCol="0"/>
          <a:lstStyle>
            <a:lvl1pPr algn="r">
              <a:defRPr sz="1200"/>
            </a:lvl1pPr>
          </a:lstStyle>
          <a:p>
            <a:fld id="{8B79309A-03FE-47F9-A8D8-4FCCEAC31C3B}" type="datetimeFigureOut">
              <a:rPr lang="en-GB" smtClean="0"/>
              <a:t>31/05/2022</a:t>
            </a:fld>
            <a:endParaRPr lang="en-GB"/>
          </a:p>
        </p:txBody>
      </p:sp>
      <p:sp>
        <p:nvSpPr>
          <p:cNvPr id="4" name="Slide Image Placeholder 3"/>
          <p:cNvSpPr>
            <a:spLocks noGrp="1" noRot="1" noChangeAspect="1"/>
          </p:cNvSpPr>
          <p:nvPr>
            <p:ph type="sldImg" idx="2"/>
          </p:nvPr>
        </p:nvSpPr>
        <p:spPr>
          <a:xfrm>
            <a:off x="3016250" y="852488"/>
            <a:ext cx="3073400" cy="230187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911225" y="3281363"/>
            <a:ext cx="7283450" cy="26860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6478588"/>
            <a:ext cx="3946525" cy="34131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5157788" y="6478588"/>
            <a:ext cx="3946525" cy="341312"/>
          </a:xfrm>
          <a:prstGeom prst="rect">
            <a:avLst/>
          </a:prstGeom>
        </p:spPr>
        <p:txBody>
          <a:bodyPr vert="horz" lIns="91440" tIns="45720" rIns="91440" bIns="45720" rtlCol="0" anchor="b"/>
          <a:lstStyle>
            <a:lvl1pPr algn="r">
              <a:defRPr sz="1200"/>
            </a:lvl1pPr>
          </a:lstStyle>
          <a:p>
            <a:fld id="{0E0076AE-9B19-4B1F-AF5C-04E5C9D1CCA3}" type="slidenum">
              <a:rPr lang="en-GB" smtClean="0"/>
              <a:t>‹#›</a:t>
            </a:fld>
            <a:endParaRPr lang="en-GB"/>
          </a:p>
        </p:txBody>
      </p:sp>
    </p:spTree>
    <p:extLst>
      <p:ext uri="{BB962C8B-B14F-4D97-AF65-F5344CB8AC3E}">
        <p14:creationId xmlns:p14="http://schemas.microsoft.com/office/powerpoint/2010/main" val="7778050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E0076AE-9B19-4B1F-AF5C-04E5C9D1CCA3}" type="slidenum">
              <a:rPr lang="en-GB" smtClean="0"/>
              <a:t>42</a:t>
            </a:fld>
            <a:endParaRPr lang="en-GB"/>
          </a:p>
        </p:txBody>
      </p:sp>
    </p:spTree>
    <p:extLst>
      <p:ext uri="{BB962C8B-B14F-4D97-AF65-F5344CB8AC3E}">
        <p14:creationId xmlns:p14="http://schemas.microsoft.com/office/powerpoint/2010/main" val="33392623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E0076AE-9B19-4B1F-AF5C-04E5C9D1CCA3}" type="slidenum">
              <a:rPr lang="en-GB" smtClean="0"/>
              <a:t>43</a:t>
            </a:fld>
            <a:endParaRPr lang="en-GB"/>
          </a:p>
        </p:txBody>
      </p:sp>
    </p:spTree>
    <p:extLst>
      <p:ext uri="{BB962C8B-B14F-4D97-AF65-F5344CB8AC3E}">
        <p14:creationId xmlns:p14="http://schemas.microsoft.com/office/powerpoint/2010/main" val="15097451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2942" y="2114169"/>
            <a:ext cx="7740015" cy="1432179"/>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65885" y="3819144"/>
            <a:ext cx="6374130" cy="1704975"/>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5/31/2022</a:t>
            </a:fld>
            <a:endParaRPr lang="en-US"/>
          </a:p>
        </p:txBody>
      </p:sp>
      <p:sp>
        <p:nvSpPr>
          <p:cNvPr id="6" name="Holder 6"/>
          <p:cNvSpPr>
            <a:spLocks noGrp="1"/>
          </p:cNvSpPr>
          <p:nvPr>
            <p:ph type="sldNum" sz="quarter" idx="7"/>
          </p:nvPr>
        </p:nvSpPr>
        <p:spPr/>
        <p:txBody>
          <a:bodyPr lIns="0" tIns="0" rIns="0" bIns="0"/>
          <a:lstStyle>
            <a:lvl1pPr>
              <a:defRPr sz="1800" b="1" i="0">
                <a:solidFill>
                  <a:schemeClr val="tx1"/>
                </a:solidFill>
                <a:latin typeface="Times New Roman"/>
                <a:cs typeface="Times New Roman"/>
              </a:defRPr>
            </a:lvl1pPr>
          </a:lstStyle>
          <a:p>
            <a:pPr marL="38100">
              <a:lnSpc>
                <a:spcPts val="2065"/>
              </a:lnSpc>
            </a:pPr>
            <a:fld id="{81D60167-4931-47E6-BA6A-407CBD079E47}" type="slidenum">
              <a:rPr dirty="0"/>
              <a:t>‹#›</a:t>
            </a:fld>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5/31/2022</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633607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000" b="1" i="0">
                <a:solidFill>
                  <a:schemeClr val="tx1"/>
                </a:solidFill>
                <a:latin typeface="Times New Roman"/>
                <a:cs typeface="Times New Roman"/>
              </a:defRPr>
            </a:lvl1pPr>
          </a:lstStyle>
          <a:p>
            <a:endParaRPr/>
          </a:p>
        </p:txBody>
      </p:sp>
      <p:sp>
        <p:nvSpPr>
          <p:cNvPr id="3" name="Holder 3"/>
          <p:cNvSpPr>
            <a:spLocks noGrp="1"/>
          </p:cNvSpPr>
          <p:nvPr>
            <p:ph type="body" idx="1"/>
          </p:nvPr>
        </p:nvSpPr>
        <p:spPr/>
        <p:txBody>
          <a:bodyPr lIns="0" tIns="0" rIns="0" bIns="0"/>
          <a:lstStyle>
            <a:lvl1pPr>
              <a:defRPr sz="3000" b="1" i="1">
                <a:solidFill>
                  <a:schemeClr val="hlink"/>
                </a:solidFill>
                <a:latin typeface="Times New Roman"/>
                <a:cs typeface="Times New Roman"/>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5/31/2022</a:t>
            </a:fld>
            <a:endParaRPr lang="en-US"/>
          </a:p>
        </p:txBody>
      </p:sp>
      <p:sp>
        <p:nvSpPr>
          <p:cNvPr id="6" name="Holder 6"/>
          <p:cNvSpPr>
            <a:spLocks noGrp="1"/>
          </p:cNvSpPr>
          <p:nvPr>
            <p:ph type="sldNum" sz="quarter" idx="7"/>
          </p:nvPr>
        </p:nvSpPr>
        <p:spPr/>
        <p:txBody>
          <a:bodyPr lIns="0" tIns="0" rIns="0" bIns="0"/>
          <a:lstStyle>
            <a:lvl1pPr>
              <a:defRPr sz="1800" b="1" i="0">
                <a:solidFill>
                  <a:schemeClr val="tx1"/>
                </a:solidFill>
                <a:latin typeface="Times New Roman"/>
                <a:cs typeface="Times New Roman"/>
              </a:defRPr>
            </a:lvl1pPr>
          </a:lstStyle>
          <a:p>
            <a:pPr marL="38100">
              <a:lnSpc>
                <a:spcPts val="2065"/>
              </a:lnSpc>
            </a:pPr>
            <a:fld id="{81D60167-4931-47E6-BA6A-407CBD079E47}" type="slidenum">
              <a:rPr dirty="0"/>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000" b="1" i="0">
                <a:solidFill>
                  <a:schemeClr val="tx1"/>
                </a:solidFill>
                <a:latin typeface="Times New Roman"/>
                <a:cs typeface="Times New Roman"/>
              </a:defRPr>
            </a:lvl1pPr>
          </a:lstStyle>
          <a:p>
            <a:endParaRPr/>
          </a:p>
        </p:txBody>
      </p:sp>
      <p:sp>
        <p:nvSpPr>
          <p:cNvPr id="3" name="Holder 3"/>
          <p:cNvSpPr>
            <a:spLocks noGrp="1"/>
          </p:cNvSpPr>
          <p:nvPr>
            <p:ph sz="half" idx="2"/>
          </p:nvPr>
        </p:nvSpPr>
        <p:spPr>
          <a:xfrm>
            <a:off x="455295" y="1568577"/>
            <a:ext cx="3961066" cy="450113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689538" y="1568577"/>
            <a:ext cx="3961066" cy="450113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5/31/2022</a:t>
            </a:fld>
            <a:endParaRPr lang="en-US"/>
          </a:p>
        </p:txBody>
      </p:sp>
      <p:sp>
        <p:nvSpPr>
          <p:cNvPr id="7" name="Holder 7"/>
          <p:cNvSpPr>
            <a:spLocks noGrp="1"/>
          </p:cNvSpPr>
          <p:nvPr>
            <p:ph type="sldNum" sz="quarter" idx="7"/>
          </p:nvPr>
        </p:nvSpPr>
        <p:spPr/>
        <p:txBody>
          <a:bodyPr lIns="0" tIns="0" rIns="0" bIns="0"/>
          <a:lstStyle>
            <a:lvl1pPr>
              <a:defRPr sz="1800" b="1" i="0">
                <a:solidFill>
                  <a:schemeClr val="tx1"/>
                </a:solidFill>
                <a:latin typeface="Times New Roman"/>
                <a:cs typeface="Times New Roman"/>
              </a:defRPr>
            </a:lvl1pPr>
          </a:lstStyle>
          <a:p>
            <a:pPr marL="38100">
              <a:lnSpc>
                <a:spcPts val="2065"/>
              </a:lnSpc>
            </a:pPr>
            <a:fld id="{81D60167-4931-47E6-BA6A-407CBD079E47}" type="slidenum">
              <a:rPr dirty="0"/>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000" b="1" i="0">
                <a:solidFill>
                  <a:schemeClr val="tx1"/>
                </a:solidFill>
                <a:latin typeface="Times New Roman"/>
                <a:cs typeface="Times New Roman"/>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5/31/2022</a:t>
            </a:fld>
            <a:endParaRPr lang="en-US"/>
          </a:p>
        </p:txBody>
      </p:sp>
      <p:sp>
        <p:nvSpPr>
          <p:cNvPr id="5" name="Holder 5"/>
          <p:cNvSpPr>
            <a:spLocks noGrp="1"/>
          </p:cNvSpPr>
          <p:nvPr>
            <p:ph type="sldNum" sz="quarter" idx="7"/>
          </p:nvPr>
        </p:nvSpPr>
        <p:spPr/>
        <p:txBody>
          <a:bodyPr lIns="0" tIns="0" rIns="0" bIns="0"/>
          <a:lstStyle>
            <a:lvl1pPr>
              <a:defRPr sz="1800" b="1" i="0">
                <a:solidFill>
                  <a:schemeClr val="tx1"/>
                </a:solidFill>
                <a:latin typeface="Times New Roman"/>
                <a:cs typeface="Times New Roman"/>
              </a:defRPr>
            </a:lvl1pPr>
          </a:lstStyle>
          <a:p>
            <a:pPr marL="38100">
              <a:lnSpc>
                <a:spcPts val="2065"/>
              </a:lnSpc>
            </a:pPr>
            <a:fld id="{81D60167-4931-47E6-BA6A-407CBD079E47}" type="slidenum">
              <a:rPr dirty="0"/>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1511299" y="555752"/>
            <a:ext cx="5715000" cy="838200"/>
          </a:xfrm>
          <a:custGeom>
            <a:avLst/>
            <a:gdLst/>
            <a:ahLst/>
            <a:cxnLst/>
            <a:rect l="l" t="t" r="r" b="b"/>
            <a:pathLst>
              <a:path w="5715000" h="838200">
                <a:moveTo>
                  <a:pt x="5715000" y="838199"/>
                </a:moveTo>
                <a:lnTo>
                  <a:pt x="5715000" y="0"/>
                </a:lnTo>
                <a:lnTo>
                  <a:pt x="0" y="0"/>
                </a:lnTo>
                <a:lnTo>
                  <a:pt x="0" y="838200"/>
                </a:lnTo>
                <a:lnTo>
                  <a:pt x="5715000" y="838199"/>
                </a:lnTo>
                <a:close/>
              </a:path>
            </a:pathLst>
          </a:custGeom>
          <a:solidFill>
            <a:srgbClr val="99CA00"/>
          </a:solidFill>
        </p:spPr>
        <p:txBody>
          <a:bodyPr wrap="square" lIns="0" tIns="0" rIns="0" bIns="0" rtlCol="0"/>
          <a:lstStyle/>
          <a:p>
            <a:endParaRPr/>
          </a:p>
        </p:txBody>
      </p:sp>
      <p:sp>
        <p:nvSpPr>
          <p:cNvPr id="17" name="bg object 17"/>
          <p:cNvSpPr/>
          <p:nvPr/>
        </p:nvSpPr>
        <p:spPr>
          <a:xfrm>
            <a:off x="1511299" y="555752"/>
            <a:ext cx="5715000" cy="838200"/>
          </a:xfrm>
          <a:custGeom>
            <a:avLst/>
            <a:gdLst/>
            <a:ahLst/>
            <a:cxnLst/>
            <a:rect l="l" t="t" r="r" b="b"/>
            <a:pathLst>
              <a:path w="5715000" h="838200">
                <a:moveTo>
                  <a:pt x="0" y="0"/>
                </a:moveTo>
                <a:lnTo>
                  <a:pt x="0" y="838200"/>
                </a:lnTo>
                <a:lnTo>
                  <a:pt x="5715000" y="838199"/>
                </a:lnTo>
                <a:lnTo>
                  <a:pt x="5715000" y="0"/>
                </a:lnTo>
                <a:lnTo>
                  <a:pt x="0" y="0"/>
                </a:lnTo>
                <a:close/>
              </a:path>
            </a:pathLst>
          </a:custGeom>
          <a:ln w="9144">
            <a:solidFill>
              <a:srgbClr val="000000"/>
            </a:solidFill>
          </a:ln>
        </p:spPr>
        <p:txBody>
          <a:bodyPr wrap="square" lIns="0" tIns="0" rIns="0" bIns="0" rtlCol="0"/>
          <a:lstStyle/>
          <a:p>
            <a:endParaRPr/>
          </a:p>
        </p:txBody>
      </p:sp>
      <p:sp>
        <p:nvSpPr>
          <p:cNvPr id="18" name="bg object 18"/>
          <p:cNvSpPr/>
          <p:nvPr/>
        </p:nvSpPr>
        <p:spPr>
          <a:xfrm>
            <a:off x="1511300" y="1511300"/>
            <a:ext cx="5715000" cy="838200"/>
          </a:xfrm>
          <a:custGeom>
            <a:avLst/>
            <a:gdLst/>
            <a:ahLst/>
            <a:cxnLst/>
            <a:rect l="l" t="t" r="r" b="b"/>
            <a:pathLst>
              <a:path w="5715000" h="838200">
                <a:moveTo>
                  <a:pt x="5715000" y="838199"/>
                </a:moveTo>
                <a:lnTo>
                  <a:pt x="5715000" y="0"/>
                </a:lnTo>
                <a:lnTo>
                  <a:pt x="0" y="0"/>
                </a:lnTo>
                <a:lnTo>
                  <a:pt x="0" y="838200"/>
                </a:lnTo>
                <a:lnTo>
                  <a:pt x="5715000" y="838199"/>
                </a:lnTo>
                <a:close/>
              </a:path>
            </a:pathLst>
          </a:custGeom>
          <a:solidFill>
            <a:srgbClr val="FFFF00"/>
          </a:solidFill>
        </p:spPr>
        <p:txBody>
          <a:bodyPr wrap="square" lIns="0" tIns="0" rIns="0" bIns="0" rtlCol="0"/>
          <a:lstStyle/>
          <a:p>
            <a:endParaRPr/>
          </a:p>
        </p:txBody>
      </p:sp>
      <p:sp>
        <p:nvSpPr>
          <p:cNvPr id="19" name="bg object 19"/>
          <p:cNvSpPr/>
          <p:nvPr/>
        </p:nvSpPr>
        <p:spPr>
          <a:xfrm>
            <a:off x="1511300" y="1511300"/>
            <a:ext cx="5715000" cy="838200"/>
          </a:xfrm>
          <a:custGeom>
            <a:avLst/>
            <a:gdLst/>
            <a:ahLst/>
            <a:cxnLst/>
            <a:rect l="l" t="t" r="r" b="b"/>
            <a:pathLst>
              <a:path w="5715000" h="838200">
                <a:moveTo>
                  <a:pt x="0" y="0"/>
                </a:moveTo>
                <a:lnTo>
                  <a:pt x="0" y="838200"/>
                </a:lnTo>
                <a:lnTo>
                  <a:pt x="5715000" y="838199"/>
                </a:lnTo>
                <a:lnTo>
                  <a:pt x="5715000" y="0"/>
                </a:lnTo>
                <a:lnTo>
                  <a:pt x="0" y="0"/>
                </a:lnTo>
                <a:close/>
              </a:path>
            </a:pathLst>
          </a:custGeom>
          <a:ln w="9144">
            <a:solidFill>
              <a:srgbClr val="000000"/>
            </a:solidFill>
          </a:ln>
        </p:spPr>
        <p:txBody>
          <a:bodyPr wrap="square" lIns="0" tIns="0" rIns="0" bIns="0" rtlCol="0"/>
          <a:lstStyle/>
          <a:p>
            <a:endParaRPr/>
          </a:p>
        </p:txBody>
      </p:sp>
      <p:sp>
        <p:nvSpPr>
          <p:cNvPr id="20" name="bg object 20"/>
          <p:cNvSpPr/>
          <p:nvPr/>
        </p:nvSpPr>
        <p:spPr>
          <a:xfrm>
            <a:off x="2285491" y="1217168"/>
            <a:ext cx="0" cy="487680"/>
          </a:xfrm>
          <a:custGeom>
            <a:avLst/>
            <a:gdLst/>
            <a:ahLst/>
            <a:cxnLst/>
            <a:rect l="l" t="t" r="r" b="b"/>
            <a:pathLst>
              <a:path h="487680">
                <a:moveTo>
                  <a:pt x="0" y="0"/>
                </a:moveTo>
                <a:lnTo>
                  <a:pt x="0" y="487679"/>
                </a:lnTo>
              </a:path>
            </a:pathLst>
          </a:custGeom>
          <a:ln w="3175">
            <a:solidFill>
              <a:srgbClr val="000000"/>
            </a:solidFill>
          </a:ln>
        </p:spPr>
        <p:txBody>
          <a:bodyPr wrap="square" lIns="0" tIns="0" rIns="0" bIns="0" rtlCol="0"/>
          <a:lstStyle/>
          <a:p>
            <a:endParaRPr/>
          </a:p>
        </p:txBody>
      </p:sp>
      <p:sp>
        <p:nvSpPr>
          <p:cNvPr id="21" name="bg object 21"/>
          <p:cNvSpPr/>
          <p:nvPr/>
        </p:nvSpPr>
        <p:spPr>
          <a:xfrm>
            <a:off x="2273300" y="1210157"/>
            <a:ext cx="24130" cy="502284"/>
          </a:xfrm>
          <a:custGeom>
            <a:avLst/>
            <a:gdLst/>
            <a:ahLst/>
            <a:cxnLst/>
            <a:rect l="l" t="t" r="r" b="b"/>
            <a:pathLst>
              <a:path w="24130" h="502285">
                <a:moveTo>
                  <a:pt x="24130" y="241"/>
                </a:moveTo>
                <a:lnTo>
                  <a:pt x="12700" y="241"/>
                </a:lnTo>
                <a:lnTo>
                  <a:pt x="12700" y="0"/>
                </a:lnTo>
                <a:lnTo>
                  <a:pt x="0" y="0"/>
                </a:lnTo>
                <a:lnTo>
                  <a:pt x="0" y="501777"/>
                </a:lnTo>
                <a:lnTo>
                  <a:pt x="12700" y="501777"/>
                </a:lnTo>
                <a:lnTo>
                  <a:pt x="12700" y="501446"/>
                </a:lnTo>
                <a:lnTo>
                  <a:pt x="24130" y="501446"/>
                </a:lnTo>
                <a:lnTo>
                  <a:pt x="24130" y="241"/>
                </a:lnTo>
                <a:close/>
              </a:path>
            </a:pathLst>
          </a:custGeom>
          <a:solidFill>
            <a:srgbClr val="000000"/>
          </a:solidFill>
        </p:spPr>
        <p:txBody>
          <a:bodyPr wrap="square" lIns="0" tIns="0" rIns="0" bIns="0" rtlCol="0"/>
          <a:lstStyle/>
          <a:p>
            <a:endParaRPr/>
          </a:p>
        </p:txBody>
      </p:sp>
      <p:sp>
        <p:nvSpPr>
          <p:cNvPr id="22" name="bg object 22"/>
          <p:cNvSpPr/>
          <p:nvPr/>
        </p:nvSpPr>
        <p:spPr>
          <a:xfrm>
            <a:off x="1941068" y="1006856"/>
            <a:ext cx="334010" cy="195580"/>
          </a:xfrm>
          <a:custGeom>
            <a:avLst/>
            <a:gdLst/>
            <a:ahLst/>
            <a:cxnLst/>
            <a:rect l="l" t="t" r="r" b="b"/>
            <a:pathLst>
              <a:path w="334010" h="195580">
                <a:moveTo>
                  <a:pt x="0" y="0"/>
                </a:moveTo>
                <a:lnTo>
                  <a:pt x="333756" y="195072"/>
                </a:lnTo>
              </a:path>
            </a:pathLst>
          </a:custGeom>
          <a:ln w="3175">
            <a:solidFill>
              <a:srgbClr val="000000"/>
            </a:solidFill>
          </a:ln>
        </p:spPr>
        <p:txBody>
          <a:bodyPr wrap="square" lIns="0" tIns="0" rIns="0" bIns="0" rtlCol="0"/>
          <a:lstStyle/>
          <a:p>
            <a:endParaRPr/>
          </a:p>
        </p:txBody>
      </p:sp>
      <p:sp>
        <p:nvSpPr>
          <p:cNvPr id="23" name="bg object 23"/>
          <p:cNvSpPr/>
          <p:nvPr/>
        </p:nvSpPr>
        <p:spPr>
          <a:xfrm>
            <a:off x="1919731" y="973328"/>
            <a:ext cx="365760" cy="241300"/>
          </a:xfrm>
          <a:custGeom>
            <a:avLst/>
            <a:gdLst/>
            <a:ahLst/>
            <a:cxnLst/>
            <a:rect l="l" t="t" r="r" b="b"/>
            <a:pathLst>
              <a:path w="365760" h="241300">
                <a:moveTo>
                  <a:pt x="365760" y="233172"/>
                </a:moveTo>
                <a:lnTo>
                  <a:pt x="365760" y="217932"/>
                </a:lnTo>
                <a:lnTo>
                  <a:pt x="38100" y="0"/>
                </a:lnTo>
                <a:lnTo>
                  <a:pt x="0" y="65531"/>
                </a:lnTo>
                <a:lnTo>
                  <a:pt x="353568" y="240792"/>
                </a:lnTo>
                <a:lnTo>
                  <a:pt x="365760" y="233172"/>
                </a:lnTo>
                <a:close/>
              </a:path>
            </a:pathLst>
          </a:custGeom>
          <a:solidFill>
            <a:srgbClr val="000000"/>
          </a:solidFill>
        </p:spPr>
        <p:txBody>
          <a:bodyPr wrap="square" lIns="0" tIns="0" rIns="0" bIns="0" rtlCol="0"/>
          <a:lstStyle/>
          <a:p>
            <a:endParaRPr/>
          </a:p>
        </p:txBody>
      </p:sp>
      <p:sp>
        <p:nvSpPr>
          <p:cNvPr id="24" name="bg object 24"/>
          <p:cNvSpPr/>
          <p:nvPr/>
        </p:nvSpPr>
        <p:spPr>
          <a:xfrm>
            <a:off x="2293112" y="1000760"/>
            <a:ext cx="347980" cy="201295"/>
          </a:xfrm>
          <a:custGeom>
            <a:avLst/>
            <a:gdLst/>
            <a:ahLst/>
            <a:cxnLst/>
            <a:rect l="l" t="t" r="r" b="b"/>
            <a:pathLst>
              <a:path w="347980" h="201294">
                <a:moveTo>
                  <a:pt x="347471" y="0"/>
                </a:moveTo>
                <a:lnTo>
                  <a:pt x="0" y="201168"/>
                </a:lnTo>
              </a:path>
            </a:pathLst>
          </a:custGeom>
          <a:ln w="3175">
            <a:solidFill>
              <a:srgbClr val="000000"/>
            </a:solidFill>
          </a:ln>
        </p:spPr>
        <p:txBody>
          <a:bodyPr wrap="square" lIns="0" tIns="0" rIns="0" bIns="0" rtlCol="0"/>
          <a:lstStyle/>
          <a:p>
            <a:endParaRPr/>
          </a:p>
        </p:txBody>
      </p:sp>
      <p:sp>
        <p:nvSpPr>
          <p:cNvPr id="25" name="bg object 25"/>
          <p:cNvSpPr/>
          <p:nvPr/>
        </p:nvSpPr>
        <p:spPr>
          <a:xfrm>
            <a:off x="2285491" y="988568"/>
            <a:ext cx="365760" cy="226060"/>
          </a:xfrm>
          <a:custGeom>
            <a:avLst/>
            <a:gdLst/>
            <a:ahLst/>
            <a:cxnLst/>
            <a:rect l="l" t="t" r="r" b="b"/>
            <a:pathLst>
              <a:path w="365760" h="226059">
                <a:moveTo>
                  <a:pt x="365759" y="22860"/>
                </a:moveTo>
                <a:lnTo>
                  <a:pt x="350519" y="0"/>
                </a:lnTo>
                <a:lnTo>
                  <a:pt x="0" y="202692"/>
                </a:lnTo>
                <a:lnTo>
                  <a:pt x="0" y="217932"/>
                </a:lnTo>
                <a:lnTo>
                  <a:pt x="12191" y="225552"/>
                </a:lnTo>
                <a:lnTo>
                  <a:pt x="365759" y="22860"/>
                </a:lnTo>
                <a:close/>
              </a:path>
            </a:pathLst>
          </a:custGeom>
          <a:solidFill>
            <a:srgbClr val="000000"/>
          </a:solidFill>
        </p:spPr>
        <p:txBody>
          <a:bodyPr wrap="square" lIns="0" tIns="0" rIns="0" bIns="0" rtlCol="0"/>
          <a:lstStyle/>
          <a:p>
            <a:endParaRPr/>
          </a:p>
        </p:txBody>
      </p:sp>
      <p:sp>
        <p:nvSpPr>
          <p:cNvPr id="26" name="bg object 26"/>
          <p:cNvSpPr/>
          <p:nvPr/>
        </p:nvSpPr>
        <p:spPr>
          <a:xfrm>
            <a:off x="2293112" y="1720087"/>
            <a:ext cx="353695" cy="205740"/>
          </a:xfrm>
          <a:custGeom>
            <a:avLst/>
            <a:gdLst/>
            <a:ahLst/>
            <a:cxnLst/>
            <a:rect l="l" t="t" r="r" b="b"/>
            <a:pathLst>
              <a:path w="353694" h="205739">
                <a:moveTo>
                  <a:pt x="0" y="0"/>
                </a:moveTo>
                <a:lnTo>
                  <a:pt x="353568" y="205739"/>
                </a:lnTo>
              </a:path>
            </a:pathLst>
          </a:custGeom>
          <a:ln w="3175">
            <a:solidFill>
              <a:srgbClr val="000000"/>
            </a:solidFill>
          </a:ln>
        </p:spPr>
        <p:txBody>
          <a:bodyPr wrap="square" lIns="0" tIns="0" rIns="0" bIns="0" rtlCol="0"/>
          <a:lstStyle/>
          <a:p>
            <a:endParaRPr/>
          </a:p>
        </p:txBody>
      </p:sp>
      <p:sp>
        <p:nvSpPr>
          <p:cNvPr id="27" name="bg object 27"/>
          <p:cNvSpPr/>
          <p:nvPr/>
        </p:nvSpPr>
        <p:spPr>
          <a:xfrm>
            <a:off x="2285491" y="1706371"/>
            <a:ext cx="370840" cy="231775"/>
          </a:xfrm>
          <a:custGeom>
            <a:avLst/>
            <a:gdLst/>
            <a:ahLst/>
            <a:cxnLst/>
            <a:rect l="l" t="t" r="r" b="b"/>
            <a:pathLst>
              <a:path w="370839" h="231775">
                <a:moveTo>
                  <a:pt x="370331" y="205739"/>
                </a:moveTo>
                <a:lnTo>
                  <a:pt x="12191" y="0"/>
                </a:lnTo>
                <a:lnTo>
                  <a:pt x="0" y="10667"/>
                </a:lnTo>
                <a:lnTo>
                  <a:pt x="0" y="25907"/>
                </a:lnTo>
                <a:lnTo>
                  <a:pt x="355091" y="231647"/>
                </a:lnTo>
                <a:lnTo>
                  <a:pt x="370331" y="205739"/>
                </a:lnTo>
                <a:close/>
              </a:path>
            </a:pathLst>
          </a:custGeom>
          <a:solidFill>
            <a:srgbClr val="000000"/>
          </a:solidFill>
        </p:spPr>
        <p:txBody>
          <a:bodyPr wrap="square" lIns="0" tIns="0" rIns="0" bIns="0" rtlCol="0"/>
          <a:lstStyle/>
          <a:p>
            <a:endParaRPr/>
          </a:p>
        </p:txBody>
      </p:sp>
      <p:sp>
        <p:nvSpPr>
          <p:cNvPr id="28" name="bg object 28"/>
          <p:cNvSpPr/>
          <p:nvPr/>
        </p:nvSpPr>
        <p:spPr>
          <a:xfrm>
            <a:off x="1934972" y="1720087"/>
            <a:ext cx="340360" cy="198120"/>
          </a:xfrm>
          <a:custGeom>
            <a:avLst/>
            <a:gdLst/>
            <a:ahLst/>
            <a:cxnLst/>
            <a:rect l="l" t="t" r="r" b="b"/>
            <a:pathLst>
              <a:path w="340360" h="198119">
                <a:moveTo>
                  <a:pt x="339851" y="0"/>
                </a:moveTo>
                <a:lnTo>
                  <a:pt x="0" y="198119"/>
                </a:lnTo>
              </a:path>
            </a:pathLst>
          </a:custGeom>
          <a:ln w="3175">
            <a:solidFill>
              <a:srgbClr val="000000"/>
            </a:solidFill>
          </a:ln>
        </p:spPr>
        <p:txBody>
          <a:bodyPr wrap="square" lIns="0" tIns="0" rIns="0" bIns="0" rtlCol="0"/>
          <a:lstStyle/>
          <a:p>
            <a:endParaRPr/>
          </a:p>
        </p:txBody>
      </p:sp>
      <p:sp>
        <p:nvSpPr>
          <p:cNvPr id="29" name="bg object 29"/>
          <p:cNvSpPr/>
          <p:nvPr/>
        </p:nvSpPr>
        <p:spPr>
          <a:xfrm>
            <a:off x="1915159" y="1706371"/>
            <a:ext cx="370840" cy="243840"/>
          </a:xfrm>
          <a:custGeom>
            <a:avLst/>
            <a:gdLst/>
            <a:ahLst/>
            <a:cxnLst/>
            <a:rect l="l" t="t" r="r" b="b"/>
            <a:pathLst>
              <a:path w="370839" h="243839">
                <a:moveTo>
                  <a:pt x="370331" y="25907"/>
                </a:moveTo>
                <a:lnTo>
                  <a:pt x="370331" y="10667"/>
                </a:lnTo>
                <a:lnTo>
                  <a:pt x="358139" y="0"/>
                </a:lnTo>
                <a:lnTo>
                  <a:pt x="0" y="178307"/>
                </a:lnTo>
                <a:lnTo>
                  <a:pt x="38100" y="243839"/>
                </a:lnTo>
                <a:lnTo>
                  <a:pt x="370331" y="25907"/>
                </a:lnTo>
                <a:close/>
              </a:path>
            </a:pathLst>
          </a:custGeom>
          <a:solidFill>
            <a:srgbClr val="000000"/>
          </a:solidFill>
        </p:spPr>
        <p:txBody>
          <a:bodyPr wrap="square" lIns="0" tIns="0" rIns="0" bIns="0" rtlCol="0"/>
          <a:lstStyle/>
          <a:p>
            <a:endParaRPr/>
          </a:p>
        </p:txBody>
      </p:sp>
      <p:sp>
        <p:nvSpPr>
          <p:cNvPr id="30" name="bg object 30"/>
          <p:cNvSpPr/>
          <p:nvPr/>
        </p:nvSpPr>
        <p:spPr>
          <a:xfrm>
            <a:off x="2285491" y="1166876"/>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a:p>
        </p:txBody>
      </p:sp>
      <p:sp>
        <p:nvSpPr>
          <p:cNvPr id="31" name="bg object 31"/>
          <p:cNvSpPr/>
          <p:nvPr/>
        </p:nvSpPr>
        <p:spPr>
          <a:xfrm>
            <a:off x="2282444" y="1160779"/>
            <a:ext cx="6350" cy="26034"/>
          </a:xfrm>
          <a:custGeom>
            <a:avLst/>
            <a:gdLst/>
            <a:ahLst/>
            <a:cxnLst/>
            <a:rect l="l" t="t" r="r" b="b"/>
            <a:pathLst>
              <a:path w="6350" h="26034">
                <a:moveTo>
                  <a:pt x="6095" y="25908"/>
                </a:moveTo>
                <a:lnTo>
                  <a:pt x="6095" y="0"/>
                </a:lnTo>
                <a:lnTo>
                  <a:pt x="0" y="0"/>
                </a:lnTo>
                <a:lnTo>
                  <a:pt x="0" y="25908"/>
                </a:lnTo>
                <a:lnTo>
                  <a:pt x="6095" y="25908"/>
                </a:lnTo>
                <a:close/>
              </a:path>
            </a:pathLst>
          </a:custGeom>
          <a:solidFill>
            <a:srgbClr val="000000"/>
          </a:solidFill>
        </p:spPr>
        <p:txBody>
          <a:bodyPr wrap="square" lIns="0" tIns="0" rIns="0" bIns="0" rtlCol="0"/>
          <a:lstStyle/>
          <a:p>
            <a:endParaRPr/>
          </a:p>
        </p:txBody>
      </p:sp>
      <p:sp>
        <p:nvSpPr>
          <p:cNvPr id="32" name="bg object 32"/>
          <p:cNvSpPr/>
          <p:nvPr/>
        </p:nvSpPr>
        <p:spPr>
          <a:xfrm>
            <a:off x="2282444" y="1130300"/>
            <a:ext cx="6350" cy="0"/>
          </a:xfrm>
          <a:custGeom>
            <a:avLst/>
            <a:gdLst/>
            <a:ahLst/>
            <a:cxnLst/>
            <a:rect l="l" t="t" r="r" b="b"/>
            <a:pathLst>
              <a:path w="6350">
                <a:moveTo>
                  <a:pt x="0" y="0"/>
                </a:moveTo>
                <a:lnTo>
                  <a:pt x="6095" y="0"/>
                </a:lnTo>
              </a:path>
            </a:pathLst>
          </a:custGeom>
          <a:ln w="3175">
            <a:solidFill>
              <a:srgbClr val="000000"/>
            </a:solidFill>
          </a:ln>
        </p:spPr>
        <p:txBody>
          <a:bodyPr wrap="square" lIns="0" tIns="0" rIns="0" bIns="0" rtlCol="0"/>
          <a:lstStyle/>
          <a:p>
            <a:endParaRPr/>
          </a:p>
        </p:txBody>
      </p:sp>
      <p:sp>
        <p:nvSpPr>
          <p:cNvPr id="33" name="bg object 33"/>
          <p:cNvSpPr/>
          <p:nvPr/>
        </p:nvSpPr>
        <p:spPr>
          <a:xfrm>
            <a:off x="2277872" y="1125727"/>
            <a:ext cx="15240" cy="26034"/>
          </a:xfrm>
          <a:custGeom>
            <a:avLst/>
            <a:gdLst/>
            <a:ahLst/>
            <a:cxnLst/>
            <a:rect l="l" t="t" r="r" b="b"/>
            <a:pathLst>
              <a:path w="15239" h="26034">
                <a:moveTo>
                  <a:pt x="15239" y="25908"/>
                </a:moveTo>
                <a:lnTo>
                  <a:pt x="15239" y="0"/>
                </a:lnTo>
                <a:lnTo>
                  <a:pt x="0" y="0"/>
                </a:lnTo>
                <a:lnTo>
                  <a:pt x="0" y="25908"/>
                </a:lnTo>
                <a:lnTo>
                  <a:pt x="15239" y="25908"/>
                </a:lnTo>
                <a:close/>
              </a:path>
            </a:pathLst>
          </a:custGeom>
          <a:solidFill>
            <a:srgbClr val="000000"/>
          </a:solidFill>
        </p:spPr>
        <p:txBody>
          <a:bodyPr wrap="square" lIns="0" tIns="0" rIns="0" bIns="0" rtlCol="0"/>
          <a:lstStyle/>
          <a:p>
            <a:endParaRPr/>
          </a:p>
        </p:txBody>
      </p:sp>
      <p:sp>
        <p:nvSpPr>
          <p:cNvPr id="34" name="bg object 34"/>
          <p:cNvSpPr/>
          <p:nvPr/>
        </p:nvSpPr>
        <p:spPr>
          <a:xfrm>
            <a:off x="2277872" y="1095247"/>
            <a:ext cx="15240" cy="0"/>
          </a:xfrm>
          <a:custGeom>
            <a:avLst/>
            <a:gdLst/>
            <a:ahLst/>
            <a:cxnLst/>
            <a:rect l="l" t="t" r="r" b="b"/>
            <a:pathLst>
              <a:path w="15239">
                <a:moveTo>
                  <a:pt x="0" y="0"/>
                </a:moveTo>
                <a:lnTo>
                  <a:pt x="15239" y="0"/>
                </a:lnTo>
              </a:path>
            </a:pathLst>
          </a:custGeom>
          <a:ln w="3175">
            <a:solidFill>
              <a:srgbClr val="000000"/>
            </a:solidFill>
          </a:ln>
        </p:spPr>
        <p:txBody>
          <a:bodyPr wrap="square" lIns="0" tIns="0" rIns="0" bIns="0" rtlCol="0"/>
          <a:lstStyle/>
          <a:p>
            <a:endParaRPr/>
          </a:p>
        </p:txBody>
      </p:sp>
      <p:sp>
        <p:nvSpPr>
          <p:cNvPr id="35" name="bg object 35"/>
          <p:cNvSpPr/>
          <p:nvPr/>
        </p:nvSpPr>
        <p:spPr>
          <a:xfrm>
            <a:off x="2274823" y="1087627"/>
            <a:ext cx="21590" cy="26034"/>
          </a:xfrm>
          <a:custGeom>
            <a:avLst/>
            <a:gdLst/>
            <a:ahLst/>
            <a:cxnLst/>
            <a:rect l="l" t="t" r="r" b="b"/>
            <a:pathLst>
              <a:path w="21589" h="26034">
                <a:moveTo>
                  <a:pt x="21336" y="25908"/>
                </a:moveTo>
                <a:lnTo>
                  <a:pt x="21336" y="0"/>
                </a:lnTo>
                <a:lnTo>
                  <a:pt x="0" y="0"/>
                </a:lnTo>
                <a:lnTo>
                  <a:pt x="0" y="25908"/>
                </a:lnTo>
                <a:lnTo>
                  <a:pt x="21336" y="25908"/>
                </a:lnTo>
                <a:close/>
              </a:path>
            </a:pathLst>
          </a:custGeom>
          <a:solidFill>
            <a:srgbClr val="000000"/>
          </a:solidFill>
        </p:spPr>
        <p:txBody>
          <a:bodyPr wrap="square" lIns="0" tIns="0" rIns="0" bIns="0" rtlCol="0"/>
          <a:lstStyle/>
          <a:p>
            <a:endParaRPr/>
          </a:p>
        </p:txBody>
      </p:sp>
      <p:sp>
        <p:nvSpPr>
          <p:cNvPr id="36" name="bg object 36"/>
          <p:cNvSpPr/>
          <p:nvPr/>
        </p:nvSpPr>
        <p:spPr>
          <a:xfrm>
            <a:off x="2274823" y="1057147"/>
            <a:ext cx="21590" cy="0"/>
          </a:xfrm>
          <a:custGeom>
            <a:avLst/>
            <a:gdLst/>
            <a:ahLst/>
            <a:cxnLst/>
            <a:rect l="l" t="t" r="r" b="b"/>
            <a:pathLst>
              <a:path w="21589">
                <a:moveTo>
                  <a:pt x="0" y="0"/>
                </a:moveTo>
                <a:lnTo>
                  <a:pt x="21336" y="0"/>
                </a:lnTo>
              </a:path>
            </a:pathLst>
          </a:custGeom>
          <a:ln w="3175">
            <a:solidFill>
              <a:srgbClr val="000000"/>
            </a:solidFill>
          </a:ln>
        </p:spPr>
        <p:txBody>
          <a:bodyPr wrap="square" lIns="0" tIns="0" rIns="0" bIns="0" rtlCol="0"/>
          <a:lstStyle/>
          <a:p>
            <a:endParaRPr/>
          </a:p>
        </p:txBody>
      </p:sp>
      <p:sp>
        <p:nvSpPr>
          <p:cNvPr id="37" name="bg object 37"/>
          <p:cNvSpPr/>
          <p:nvPr/>
        </p:nvSpPr>
        <p:spPr>
          <a:xfrm>
            <a:off x="2273300" y="1052576"/>
            <a:ext cx="24765" cy="24765"/>
          </a:xfrm>
          <a:custGeom>
            <a:avLst/>
            <a:gdLst/>
            <a:ahLst/>
            <a:cxnLst/>
            <a:rect l="l" t="t" r="r" b="b"/>
            <a:pathLst>
              <a:path w="24764" h="24765">
                <a:moveTo>
                  <a:pt x="24383" y="24383"/>
                </a:moveTo>
                <a:lnTo>
                  <a:pt x="24383" y="0"/>
                </a:lnTo>
                <a:lnTo>
                  <a:pt x="0" y="0"/>
                </a:lnTo>
                <a:lnTo>
                  <a:pt x="0" y="24383"/>
                </a:lnTo>
                <a:lnTo>
                  <a:pt x="24383" y="24383"/>
                </a:lnTo>
                <a:close/>
              </a:path>
            </a:pathLst>
          </a:custGeom>
          <a:solidFill>
            <a:srgbClr val="000000"/>
          </a:solidFill>
        </p:spPr>
        <p:txBody>
          <a:bodyPr wrap="square" lIns="0" tIns="0" rIns="0" bIns="0" rtlCol="0"/>
          <a:lstStyle/>
          <a:p>
            <a:endParaRPr/>
          </a:p>
        </p:txBody>
      </p:sp>
      <p:sp>
        <p:nvSpPr>
          <p:cNvPr id="38" name="bg object 38"/>
          <p:cNvSpPr/>
          <p:nvPr/>
        </p:nvSpPr>
        <p:spPr>
          <a:xfrm>
            <a:off x="2273300" y="1022095"/>
            <a:ext cx="24765" cy="0"/>
          </a:xfrm>
          <a:custGeom>
            <a:avLst/>
            <a:gdLst/>
            <a:ahLst/>
            <a:cxnLst/>
            <a:rect l="l" t="t" r="r" b="b"/>
            <a:pathLst>
              <a:path w="24764">
                <a:moveTo>
                  <a:pt x="0" y="0"/>
                </a:moveTo>
                <a:lnTo>
                  <a:pt x="24383" y="0"/>
                </a:lnTo>
              </a:path>
            </a:pathLst>
          </a:custGeom>
          <a:ln w="3175">
            <a:solidFill>
              <a:srgbClr val="000000"/>
            </a:solidFill>
          </a:ln>
        </p:spPr>
        <p:txBody>
          <a:bodyPr wrap="square" lIns="0" tIns="0" rIns="0" bIns="0" rtlCol="0"/>
          <a:lstStyle/>
          <a:p>
            <a:endParaRPr/>
          </a:p>
        </p:txBody>
      </p:sp>
      <p:sp>
        <p:nvSpPr>
          <p:cNvPr id="39" name="bg object 39"/>
          <p:cNvSpPr/>
          <p:nvPr/>
        </p:nvSpPr>
        <p:spPr>
          <a:xfrm>
            <a:off x="2267204" y="1016000"/>
            <a:ext cx="36830" cy="26034"/>
          </a:xfrm>
          <a:custGeom>
            <a:avLst/>
            <a:gdLst/>
            <a:ahLst/>
            <a:cxnLst/>
            <a:rect l="l" t="t" r="r" b="b"/>
            <a:pathLst>
              <a:path w="36830" h="26034">
                <a:moveTo>
                  <a:pt x="36575" y="25907"/>
                </a:moveTo>
                <a:lnTo>
                  <a:pt x="36575" y="0"/>
                </a:lnTo>
                <a:lnTo>
                  <a:pt x="0" y="0"/>
                </a:lnTo>
                <a:lnTo>
                  <a:pt x="0" y="25907"/>
                </a:lnTo>
                <a:lnTo>
                  <a:pt x="36575" y="25907"/>
                </a:lnTo>
                <a:close/>
              </a:path>
            </a:pathLst>
          </a:custGeom>
          <a:solidFill>
            <a:srgbClr val="000000"/>
          </a:solidFill>
        </p:spPr>
        <p:txBody>
          <a:bodyPr wrap="square" lIns="0" tIns="0" rIns="0" bIns="0" rtlCol="0"/>
          <a:lstStyle/>
          <a:p>
            <a:endParaRPr/>
          </a:p>
        </p:txBody>
      </p:sp>
      <p:sp>
        <p:nvSpPr>
          <p:cNvPr id="40" name="bg object 40"/>
          <p:cNvSpPr/>
          <p:nvPr/>
        </p:nvSpPr>
        <p:spPr>
          <a:xfrm>
            <a:off x="2267204" y="985520"/>
            <a:ext cx="36830" cy="0"/>
          </a:xfrm>
          <a:custGeom>
            <a:avLst/>
            <a:gdLst/>
            <a:ahLst/>
            <a:cxnLst/>
            <a:rect l="l" t="t" r="r" b="b"/>
            <a:pathLst>
              <a:path w="36830">
                <a:moveTo>
                  <a:pt x="0" y="0"/>
                </a:moveTo>
                <a:lnTo>
                  <a:pt x="36575" y="0"/>
                </a:lnTo>
              </a:path>
            </a:pathLst>
          </a:custGeom>
          <a:ln w="3175">
            <a:solidFill>
              <a:srgbClr val="000000"/>
            </a:solidFill>
          </a:ln>
        </p:spPr>
        <p:txBody>
          <a:bodyPr wrap="square" lIns="0" tIns="0" rIns="0" bIns="0" rtlCol="0"/>
          <a:lstStyle/>
          <a:p>
            <a:endParaRPr/>
          </a:p>
        </p:txBody>
      </p:sp>
      <p:sp>
        <p:nvSpPr>
          <p:cNvPr id="41" name="bg object 41"/>
          <p:cNvSpPr/>
          <p:nvPr/>
        </p:nvSpPr>
        <p:spPr>
          <a:xfrm>
            <a:off x="2265680" y="977900"/>
            <a:ext cx="40005" cy="26034"/>
          </a:xfrm>
          <a:custGeom>
            <a:avLst/>
            <a:gdLst/>
            <a:ahLst/>
            <a:cxnLst/>
            <a:rect l="l" t="t" r="r" b="b"/>
            <a:pathLst>
              <a:path w="40005" h="26034">
                <a:moveTo>
                  <a:pt x="39624" y="25907"/>
                </a:moveTo>
                <a:lnTo>
                  <a:pt x="39624" y="0"/>
                </a:lnTo>
                <a:lnTo>
                  <a:pt x="0" y="0"/>
                </a:lnTo>
                <a:lnTo>
                  <a:pt x="0" y="25907"/>
                </a:lnTo>
                <a:lnTo>
                  <a:pt x="39624" y="25907"/>
                </a:lnTo>
                <a:close/>
              </a:path>
            </a:pathLst>
          </a:custGeom>
          <a:solidFill>
            <a:srgbClr val="000000"/>
          </a:solidFill>
        </p:spPr>
        <p:txBody>
          <a:bodyPr wrap="square" lIns="0" tIns="0" rIns="0" bIns="0" rtlCol="0"/>
          <a:lstStyle/>
          <a:p>
            <a:endParaRPr/>
          </a:p>
        </p:txBody>
      </p:sp>
      <p:sp>
        <p:nvSpPr>
          <p:cNvPr id="42" name="bg object 42"/>
          <p:cNvSpPr/>
          <p:nvPr/>
        </p:nvSpPr>
        <p:spPr>
          <a:xfrm>
            <a:off x="2265680" y="947420"/>
            <a:ext cx="40005" cy="0"/>
          </a:xfrm>
          <a:custGeom>
            <a:avLst/>
            <a:gdLst/>
            <a:ahLst/>
            <a:cxnLst/>
            <a:rect l="l" t="t" r="r" b="b"/>
            <a:pathLst>
              <a:path w="40005">
                <a:moveTo>
                  <a:pt x="0" y="0"/>
                </a:moveTo>
                <a:lnTo>
                  <a:pt x="39624" y="0"/>
                </a:lnTo>
              </a:path>
            </a:pathLst>
          </a:custGeom>
          <a:ln w="3175">
            <a:solidFill>
              <a:srgbClr val="000000"/>
            </a:solidFill>
          </a:ln>
        </p:spPr>
        <p:txBody>
          <a:bodyPr wrap="square" lIns="0" tIns="0" rIns="0" bIns="0" rtlCol="0"/>
          <a:lstStyle/>
          <a:p>
            <a:endParaRPr/>
          </a:p>
        </p:txBody>
      </p:sp>
      <p:sp>
        <p:nvSpPr>
          <p:cNvPr id="43" name="bg object 43"/>
          <p:cNvSpPr/>
          <p:nvPr/>
        </p:nvSpPr>
        <p:spPr>
          <a:xfrm>
            <a:off x="2259583" y="942847"/>
            <a:ext cx="52069" cy="26034"/>
          </a:xfrm>
          <a:custGeom>
            <a:avLst/>
            <a:gdLst/>
            <a:ahLst/>
            <a:cxnLst/>
            <a:rect l="l" t="t" r="r" b="b"/>
            <a:pathLst>
              <a:path w="52069" h="26034">
                <a:moveTo>
                  <a:pt x="51816" y="25907"/>
                </a:moveTo>
                <a:lnTo>
                  <a:pt x="51816" y="0"/>
                </a:lnTo>
                <a:lnTo>
                  <a:pt x="0" y="0"/>
                </a:lnTo>
                <a:lnTo>
                  <a:pt x="0" y="25907"/>
                </a:lnTo>
                <a:lnTo>
                  <a:pt x="51816" y="25907"/>
                </a:lnTo>
                <a:close/>
              </a:path>
            </a:pathLst>
          </a:custGeom>
          <a:solidFill>
            <a:srgbClr val="000000"/>
          </a:solidFill>
        </p:spPr>
        <p:txBody>
          <a:bodyPr wrap="square" lIns="0" tIns="0" rIns="0" bIns="0" rtlCol="0"/>
          <a:lstStyle/>
          <a:p>
            <a:endParaRPr/>
          </a:p>
        </p:txBody>
      </p:sp>
      <p:sp>
        <p:nvSpPr>
          <p:cNvPr id="44" name="bg object 44"/>
          <p:cNvSpPr/>
          <p:nvPr/>
        </p:nvSpPr>
        <p:spPr>
          <a:xfrm>
            <a:off x="2262631" y="912368"/>
            <a:ext cx="45720" cy="0"/>
          </a:xfrm>
          <a:custGeom>
            <a:avLst/>
            <a:gdLst/>
            <a:ahLst/>
            <a:cxnLst/>
            <a:rect l="l" t="t" r="r" b="b"/>
            <a:pathLst>
              <a:path w="45719">
                <a:moveTo>
                  <a:pt x="0" y="0"/>
                </a:moveTo>
                <a:lnTo>
                  <a:pt x="45719" y="0"/>
                </a:lnTo>
              </a:path>
            </a:pathLst>
          </a:custGeom>
          <a:ln w="3175">
            <a:solidFill>
              <a:srgbClr val="000000"/>
            </a:solidFill>
          </a:ln>
        </p:spPr>
        <p:txBody>
          <a:bodyPr wrap="square" lIns="0" tIns="0" rIns="0" bIns="0" rtlCol="0"/>
          <a:lstStyle/>
          <a:p>
            <a:endParaRPr/>
          </a:p>
        </p:txBody>
      </p:sp>
      <p:sp>
        <p:nvSpPr>
          <p:cNvPr id="45" name="bg object 45"/>
          <p:cNvSpPr/>
          <p:nvPr/>
        </p:nvSpPr>
        <p:spPr>
          <a:xfrm>
            <a:off x="2258059" y="907796"/>
            <a:ext cx="55244" cy="24765"/>
          </a:xfrm>
          <a:custGeom>
            <a:avLst/>
            <a:gdLst/>
            <a:ahLst/>
            <a:cxnLst/>
            <a:rect l="l" t="t" r="r" b="b"/>
            <a:pathLst>
              <a:path w="55244" h="24765">
                <a:moveTo>
                  <a:pt x="54863" y="24383"/>
                </a:moveTo>
                <a:lnTo>
                  <a:pt x="54863" y="0"/>
                </a:lnTo>
                <a:lnTo>
                  <a:pt x="0" y="0"/>
                </a:lnTo>
                <a:lnTo>
                  <a:pt x="0" y="24383"/>
                </a:lnTo>
                <a:lnTo>
                  <a:pt x="54863" y="24383"/>
                </a:lnTo>
                <a:close/>
              </a:path>
            </a:pathLst>
          </a:custGeom>
          <a:solidFill>
            <a:srgbClr val="000000"/>
          </a:solidFill>
        </p:spPr>
        <p:txBody>
          <a:bodyPr wrap="square" lIns="0" tIns="0" rIns="0" bIns="0" rtlCol="0"/>
          <a:lstStyle/>
          <a:p>
            <a:endParaRPr/>
          </a:p>
        </p:txBody>
      </p:sp>
      <p:sp>
        <p:nvSpPr>
          <p:cNvPr id="46" name="bg object 46"/>
          <p:cNvSpPr/>
          <p:nvPr/>
        </p:nvSpPr>
        <p:spPr>
          <a:xfrm>
            <a:off x="2258059" y="877315"/>
            <a:ext cx="55244" cy="0"/>
          </a:xfrm>
          <a:custGeom>
            <a:avLst/>
            <a:gdLst/>
            <a:ahLst/>
            <a:cxnLst/>
            <a:rect l="l" t="t" r="r" b="b"/>
            <a:pathLst>
              <a:path w="55244">
                <a:moveTo>
                  <a:pt x="0" y="0"/>
                </a:moveTo>
                <a:lnTo>
                  <a:pt x="54863" y="0"/>
                </a:lnTo>
              </a:path>
            </a:pathLst>
          </a:custGeom>
          <a:ln w="3175">
            <a:solidFill>
              <a:srgbClr val="000000"/>
            </a:solidFill>
          </a:ln>
        </p:spPr>
        <p:txBody>
          <a:bodyPr wrap="square" lIns="0" tIns="0" rIns="0" bIns="0" rtlCol="0"/>
          <a:lstStyle/>
          <a:p>
            <a:endParaRPr/>
          </a:p>
        </p:txBody>
      </p:sp>
      <p:sp>
        <p:nvSpPr>
          <p:cNvPr id="47" name="bg object 47"/>
          <p:cNvSpPr/>
          <p:nvPr/>
        </p:nvSpPr>
        <p:spPr>
          <a:xfrm>
            <a:off x="2255012" y="869696"/>
            <a:ext cx="60960" cy="24765"/>
          </a:xfrm>
          <a:custGeom>
            <a:avLst/>
            <a:gdLst/>
            <a:ahLst/>
            <a:cxnLst/>
            <a:rect l="l" t="t" r="r" b="b"/>
            <a:pathLst>
              <a:path w="60960" h="24765">
                <a:moveTo>
                  <a:pt x="60960" y="24383"/>
                </a:moveTo>
                <a:lnTo>
                  <a:pt x="60960" y="0"/>
                </a:lnTo>
                <a:lnTo>
                  <a:pt x="0" y="0"/>
                </a:lnTo>
                <a:lnTo>
                  <a:pt x="0" y="24383"/>
                </a:lnTo>
                <a:lnTo>
                  <a:pt x="60960" y="24383"/>
                </a:lnTo>
                <a:close/>
              </a:path>
            </a:pathLst>
          </a:custGeom>
          <a:solidFill>
            <a:srgbClr val="000000"/>
          </a:solidFill>
        </p:spPr>
        <p:txBody>
          <a:bodyPr wrap="square" lIns="0" tIns="0" rIns="0" bIns="0" rtlCol="0"/>
          <a:lstStyle/>
          <a:p>
            <a:endParaRPr/>
          </a:p>
        </p:txBody>
      </p:sp>
      <p:sp>
        <p:nvSpPr>
          <p:cNvPr id="48" name="bg object 48"/>
          <p:cNvSpPr/>
          <p:nvPr/>
        </p:nvSpPr>
        <p:spPr>
          <a:xfrm>
            <a:off x="2255012" y="839216"/>
            <a:ext cx="60960" cy="0"/>
          </a:xfrm>
          <a:custGeom>
            <a:avLst/>
            <a:gdLst/>
            <a:ahLst/>
            <a:cxnLst/>
            <a:rect l="l" t="t" r="r" b="b"/>
            <a:pathLst>
              <a:path w="60960">
                <a:moveTo>
                  <a:pt x="0" y="0"/>
                </a:moveTo>
                <a:lnTo>
                  <a:pt x="60960" y="0"/>
                </a:lnTo>
              </a:path>
            </a:pathLst>
          </a:custGeom>
          <a:ln w="3175">
            <a:solidFill>
              <a:srgbClr val="000000"/>
            </a:solidFill>
          </a:ln>
        </p:spPr>
        <p:txBody>
          <a:bodyPr wrap="square" lIns="0" tIns="0" rIns="0" bIns="0" rtlCol="0"/>
          <a:lstStyle/>
          <a:p>
            <a:endParaRPr/>
          </a:p>
        </p:txBody>
      </p:sp>
      <p:sp>
        <p:nvSpPr>
          <p:cNvPr id="49" name="bg object 49"/>
          <p:cNvSpPr/>
          <p:nvPr/>
        </p:nvSpPr>
        <p:spPr>
          <a:xfrm>
            <a:off x="2250440" y="833120"/>
            <a:ext cx="70485" cy="26034"/>
          </a:xfrm>
          <a:custGeom>
            <a:avLst/>
            <a:gdLst/>
            <a:ahLst/>
            <a:cxnLst/>
            <a:rect l="l" t="t" r="r" b="b"/>
            <a:pathLst>
              <a:path w="70485" h="26034">
                <a:moveTo>
                  <a:pt x="70104" y="25908"/>
                </a:moveTo>
                <a:lnTo>
                  <a:pt x="70104" y="0"/>
                </a:lnTo>
                <a:lnTo>
                  <a:pt x="0" y="0"/>
                </a:lnTo>
                <a:lnTo>
                  <a:pt x="0" y="25908"/>
                </a:lnTo>
                <a:lnTo>
                  <a:pt x="70104" y="25908"/>
                </a:lnTo>
                <a:close/>
              </a:path>
            </a:pathLst>
          </a:custGeom>
          <a:solidFill>
            <a:srgbClr val="000000"/>
          </a:solidFill>
        </p:spPr>
        <p:txBody>
          <a:bodyPr wrap="square" lIns="0" tIns="0" rIns="0" bIns="0" rtlCol="0"/>
          <a:lstStyle/>
          <a:p>
            <a:endParaRPr/>
          </a:p>
        </p:txBody>
      </p:sp>
      <p:sp>
        <p:nvSpPr>
          <p:cNvPr id="50" name="bg object 50"/>
          <p:cNvSpPr/>
          <p:nvPr/>
        </p:nvSpPr>
        <p:spPr>
          <a:xfrm>
            <a:off x="2250440" y="802640"/>
            <a:ext cx="70485" cy="0"/>
          </a:xfrm>
          <a:custGeom>
            <a:avLst/>
            <a:gdLst/>
            <a:ahLst/>
            <a:cxnLst/>
            <a:rect l="l" t="t" r="r" b="b"/>
            <a:pathLst>
              <a:path w="70485">
                <a:moveTo>
                  <a:pt x="0" y="0"/>
                </a:moveTo>
                <a:lnTo>
                  <a:pt x="70104" y="0"/>
                </a:lnTo>
              </a:path>
            </a:pathLst>
          </a:custGeom>
          <a:ln w="3175">
            <a:solidFill>
              <a:srgbClr val="000000"/>
            </a:solidFill>
          </a:ln>
        </p:spPr>
        <p:txBody>
          <a:bodyPr wrap="square" lIns="0" tIns="0" rIns="0" bIns="0" rtlCol="0"/>
          <a:lstStyle/>
          <a:p>
            <a:endParaRPr/>
          </a:p>
        </p:txBody>
      </p:sp>
      <p:sp>
        <p:nvSpPr>
          <p:cNvPr id="51" name="bg object 51"/>
          <p:cNvSpPr/>
          <p:nvPr/>
        </p:nvSpPr>
        <p:spPr>
          <a:xfrm>
            <a:off x="2247391" y="798068"/>
            <a:ext cx="76200" cy="26034"/>
          </a:xfrm>
          <a:custGeom>
            <a:avLst/>
            <a:gdLst/>
            <a:ahLst/>
            <a:cxnLst/>
            <a:rect l="l" t="t" r="r" b="b"/>
            <a:pathLst>
              <a:path w="76200" h="26034">
                <a:moveTo>
                  <a:pt x="76200" y="25908"/>
                </a:moveTo>
                <a:lnTo>
                  <a:pt x="76200" y="0"/>
                </a:lnTo>
                <a:lnTo>
                  <a:pt x="0" y="0"/>
                </a:lnTo>
                <a:lnTo>
                  <a:pt x="0" y="25908"/>
                </a:lnTo>
                <a:lnTo>
                  <a:pt x="76200" y="25908"/>
                </a:lnTo>
                <a:close/>
              </a:path>
            </a:pathLst>
          </a:custGeom>
          <a:solidFill>
            <a:srgbClr val="000000"/>
          </a:solidFill>
        </p:spPr>
        <p:txBody>
          <a:bodyPr wrap="square" lIns="0" tIns="0" rIns="0" bIns="0" rtlCol="0"/>
          <a:lstStyle/>
          <a:p>
            <a:endParaRPr/>
          </a:p>
        </p:txBody>
      </p:sp>
      <p:sp>
        <p:nvSpPr>
          <p:cNvPr id="52" name="bg object 52"/>
          <p:cNvSpPr/>
          <p:nvPr/>
        </p:nvSpPr>
        <p:spPr>
          <a:xfrm>
            <a:off x="2285491" y="1755140"/>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a:p>
        </p:txBody>
      </p:sp>
      <p:sp>
        <p:nvSpPr>
          <p:cNvPr id="53" name="bg object 53"/>
          <p:cNvSpPr/>
          <p:nvPr/>
        </p:nvSpPr>
        <p:spPr>
          <a:xfrm>
            <a:off x="2280919" y="1736851"/>
            <a:ext cx="9525" cy="26034"/>
          </a:xfrm>
          <a:custGeom>
            <a:avLst/>
            <a:gdLst/>
            <a:ahLst/>
            <a:cxnLst/>
            <a:rect l="l" t="t" r="r" b="b"/>
            <a:pathLst>
              <a:path w="9525" h="26035">
                <a:moveTo>
                  <a:pt x="9143" y="25907"/>
                </a:moveTo>
                <a:lnTo>
                  <a:pt x="9143" y="0"/>
                </a:lnTo>
                <a:lnTo>
                  <a:pt x="0" y="0"/>
                </a:lnTo>
                <a:lnTo>
                  <a:pt x="0" y="25907"/>
                </a:lnTo>
                <a:lnTo>
                  <a:pt x="9143" y="25907"/>
                </a:lnTo>
                <a:close/>
              </a:path>
            </a:pathLst>
          </a:custGeom>
          <a:solidFill>
            <a:srgbClr val="000000"/>
          </a:solidFill>
        </p:spPr>
        <p:txBody>
          <a:bodyPr wrap="square" lIns="0" tIns="0" rIns="0" bIns="0" rtlCol="0"/>
          <a:lstStyle/>
          <a:p>
            <a:endParaRPr/>
          </a:p>
        </p:txBody>
      </p:sp>
      <p:sp>
        <p:nvSpPr>
          <p:cNvPr id="54" name="bg object 54"/>
          <p:cNvSpPr/>
          <p:nvPr/>
        </p:nvSpPr>
        <p:spPr>
          <a:xfrm>
            <a:off x="2280919" y="1796287"/>
            <a:ext cx="9525" cy="0"/>
          </a:xfrm>
          <a:custGeom>
            <a:avLst/>
            <a:gdLst/>
            <a:ahLst/>
            <a:cxnLst/>
            <a:rect l="l" t="t" r="r" b="b"/>
            <a:pathLst>
              <a:path w="9525">
                <a:moveTo>
                  <a:pt x="9143" y="0"/>
                </a:moveTo>
                <a:lnTo>
                  <a:pt x="0" y="0"/>
                </a:lnTo>
              </a:path>
            </a:pathLst>
          </a:custGeom>
          <a:ln w="3175">
            <a:solidFill>
              <a:srgbClr val="000000"/>
            </a:solidFill>
          </a:ln>
        </p:spPr>
        <p:txBody>
          <a:bodyPr wrap="square" lIns="0" tIns="0" rIns="0" bIns="0" rtlCol="0"/>
          <a:lstStyle/>
          <a:p>
            <a:endParaRPr/>
          </a:p>
        </p:txBody>
      </p:sp>
      <p:sp>
        <p:nvSpPr>
          <p:cNvPr id="55" name="bg object 55"/>
          <p:cNvSpPr/>
          <p:nvPr/>
        </p:nvSpPr>
        <p:spPr>
          <a:xfrm>
            <a:off x="2277872" y="1774951"/>
            <a:ext cx="15240" cy="26034"/>
          </a:xfrm>
          <a:custGeom>
            <a:avLst/>
            <a:gdLst/>
            <a:ahLst/>
            <a:cxnLst/>
            <a:rect l="l" t="t" r="r" b="b"/>
            <a:pathLst>
              <a:path w="15239" h="26035">
                <a:moveTo>
                  <a:pt x="15239" y="25907"/>
                </a:moveTo>
                <a:lnTo>
                  <a:pt x="15239" y="0"/>
                </a:lnTo>
                <a:lnTo>
                  <a:pt x="0" y="0"/>
                </a:lnTo>
                <a:lnTo>
                  <a:pt x="0" y="25907"/>
                </a:lnTo>
                <a:lnTo>
                  <a:pt x="15239" y="25907"/>
                </a:lnTo>
                <a:close/>
              </a:path>
            </a:pathLst>
          </a:custGeom>
          <a:solidFill>
            <a:srgbClr val="000000"/>
          </a:solidFill>
        </p:spPr>
        <p:txBody>
          <a:bodyPr wrap="square" lIns="0" tIns="0" rIns="0" bIns="0" rtlCol="0"/>
          <a:lstStyle/>
          <a:p>
            <a:endParaRPr/>
          </a:p>
        </p:txBody>
      </p:sp>
      <p:sp>
        <p:nvSpPr>
          <p:cNvPr id="56" name="bg object 56"/>
          <p:cNvSpPr/>
          <p:nvPr/>
        </p:nvSpPr>
        <p:spPr>
          <a:xfrm>
            <a:off x="2277872" y="1834387"/>
            <a:ext cx="15240" cy="0"/>
          </a:xfrm>
          <a:custGeom>
            <a:avLst/>
            <a:gdLst/>
            <a:ahLst/>
            <a:cxnLst/>
            <a:rect l="l" t="t" r="r" b="b"/>
            <a:pathLst>
              <a:path w="15239">
                <a:moveTo>
                  <a:pt x="15239" y="0"/>
                </a:moveTo>
                <a:lnTo>
                  <a:pt x="0" y="0"/>
                </a:lnTo>
              </a:path>
            </a:pathLst>
          </a:custGeom>
          <a:ln w="3175">
            <a:solidFill>
              <a:srgbClr val="000000"/>
            </a:solidFill>
          </a:ln>
        </p:spPr>
        <p:txBody>
          <a:bodyPr wrap="square" lIns="0" tIns="0" rIns="0" bIns="0" rtlCol="0"/>
          <a:lstStyle/>
          <a:p>
            <a:endParaRPr/>
          </a:p>
        </p:txBody>
      </p:sp>
      <p:sp>
        <p:nvSpPr>
          <p:cNvPr id="57" name="bg object 57"/>
          <p:cNvSpPr/>
          <p:nvPr/>
        </p:nvSpPr>
        <p:spPr>
          <a:xfrm>
            <a:off x="2273300" y="1813051"/>
            <a:ext cx="24765" cy="26034"/>
          </a:xfrm>
          <a:custGeom>
            <a:avLst/>
            <a:gdLst/>
            <a:ahLst/>
            <a:cxnLst/>
            <a:rect l="l" t="t" r="r" b="b"/>
            <a:pathLst>
              <a:path w="24764" h="26035">
                <a:moveTo>
                  <a:pt x="24383" y="25907"/>
                </a:moveTo>
                <a:lnTo>
                  <a:pt x="24383" y="0"/>
                </a:lnTo>
                <a:lnTo>
                  <a:pt x="0" y="0"/>
                </a:lnTo>
                <a:lnTo>
                  <a:pt x="0" y="25907"/>
                </a:lnTo>
                <a:lnTo>
                  <a:pt x="24383" y="25907"/>
                </a:lnTo>
                <a:close/>
              </a:path>
            </a:pathLst>
          </a:custGeom>
          <a:solidFill>
            <a:srgbClr val="000000"/>
          </a:solidFill>
        </p:spPr>
        <p:txBody>
          <a:bodyPr wrap="square" lIns="0" tIns="0" rIns="0" bIns="0" rtlCol="0"/>
          <a:lstStyle/>
          <a:p>
            <a:endParaRPr/>
          </a:p>
        </p:txBody>
      </p:sp>
      <p:sp>
        <p:nvSpPr>
          <p:cNvPr id="58" name="bg object 58"/>
          <p:cNvSpPr/>
          <p:nvPr/>
        </p:nvSpPr>
        <p:spPr>
          <a:xfrm>
            <a:off x="2273300" y="1872487"/>
            <a:ext cx="24765" cy="0"/>
          </a:xfrm>
          <a:custGeom>
            <a:avLst/>
            <a:gdLst/>
            <a:ahLst/>
            <a:cxnLst/>
            <a:rect l="l" t="t" r="r" b="b"/>
            <a:pathLst>
              <a:path w="24764">
                <a:moveTo>
                  <a:pt x="24383" y="0"/>
                </a:moveTo>
                <a:lnTo>
                  <a:pt x="0" y="0"/>
                </a:lnTo>
              </a:path>
            </a:pathLst>
          </a:custGeom>
          <a:ln w="3175">
            <a:solidFill>
              <a:srgbClr val="000000"/>
            </a:solidFill>
          </a:ln>
        </p:spPr>
        <p:txBody>
          <a:bodyPr wrap="square" lIns="0" tIns="0" rIns="0" bIns="0" rtlCol="0"/>
          <a:lstStyle/>
          <a:p>
            <a:endParaRPr/>
          </a:p>
        </p:txBody>
      </p:sp>
      <p:sp>
        <p:nvSpPr>
          <p:cNvPr id="59" name="bg object 59"/>
          <p:cNvSpPr/>
          <p:nvPr/>
        </p:nvSpPr>
        <p:spPr>
          <a:xfrm>
            <a:off x="2270251" y="1851151"/>
            <a:ext cx="30480" cy="26034"/>
          </a:xfrm>
          <a:custGeom>
            <a:avLst/>
            <a:gdLst/>
            <a:ahLst/>
            <a:cxnLst/>
            <a:rect l="l" t="t" r="r" b="b"/>
            <a:pathLst>
              <a:path w="30480" h="26035">
                <a:moveTo>
                  <a:pt x="30480" y="25907"/>
                </a:moveTo>
                <a:lnTo>
                  <a:pt x="30480" y="0"/>
                </a:lnTo>
                <a:lnTo>
                  <a:pt x="0" y="0"/>
                </a:lnTo>
                <a:lnTo>
                  <a:pt x="0" y="25907"/>
                </a:lnTo>
                <a:lnTo>
                  <a:pt x="30480" y="25907"/>
                </a:lnTo>
                <a:close/>
              </a:path>
            </a:pathLst>
          </a:custGeom>
          <a:solidFill>
            <a:srgbClr val="000000"/>
          </a:solidFill>
        </p:spPr>
        <p:txBody>
          <a:bodyPr wrap="square" lIns="0" tIns="0" rIns="0" bIns="0" rtlCol="0"/>
          <a:lstStyle/>
          <a:p>
            <a:endParaRPr/>
          </a:p>
        </p:txBody>
      </p:sp>
      <p:sp>
        <p:nvSpPr>
          <p:cNvPr id="60" name="bg object 60"/>
          <p:cNvSpPr/>
          <p:nvPr/>
        </p:nvSpPr>
        <p:spPr>
          <a:xfrm>
            <a:off x="2270251" y="1910587"/>
            <a:ext cx="30480" cy="0"/>
          </a:xfrm>
          <a:custGeom>
            <a:avLst/>
            <a:gdLst/>
            <a:ahLst/>
            <a:cxnLst/>
            <a:rect l="l" t="t" r="r" b="b"/>
            <a:pathLst>
              <a:path w="30480">
                <a:moveTo>
                  <a:pt x="30480" y="0"/>
                </a:moveTo>
                <a:lnTo>
                  <a:pt x="0" y="0"/>
                </a:lnTo>
              </a:path>
            </a:pathLst>
          </a:custGeom>
          <a:ln w="3175">
            <a:solidFill>
              <a:srgbClr val="000000"/>
            </a:solidFill>
          </a:ln>
        </p:spPr>
        <p:txBody>
          <a:bodyPr wrap="square" lIns="0" tIns="0" rIns="0" bIns="0" rtlCol="0"/>
          <a:lstStyle/>
          <a:p>
            <a:endParaRPr/>
          </a:p>
        </p:txBody>
      </p:sp>
      <p:sp>
        <p:nvSpPr>
          <p:cNvPr id="61" name="bg object 61"/>
          <p:cNvSpPr/>
          <p:nvPr/>
        </p:nvSpPr>
        <p:spPr>
          <a:xfrm>
            <a:off x="2265680" y="1889251"/>
            <a:ext cx="40005" cy="26034"/>
          </a:xfrm>
          <a:custGeom>
            <a:avLst/>
            <a:gdLst/>
            <a:ahLst/>
            <a:cxnLst/>
            <a:rect l="l" t="t" r="r" b="b"/>
            <a:pathLst>
              <a:path w="40005" h="26035">
                <a:moveTo>
                  <a:pt x="39624" y="25907"/>
                </a:moveTo>
                <a:lnTo>
                  <a:pt x="39624" y="0"/>
                </a:lnTo>
                <a:lnTo>
                  <a:pt x="0" y="0"/>
                </a:lnTo>
                <a:lnTo>
                  <a:pt x="0" y="25907"/>
                </a:lnTo>
                <a:lnTo>
                  <a:pt x="39624" y="25907"/>
                </a:lnTo>
                <a:close/>
              </a:path>
            </a:pathLst>
          </a:custGeom>
          <a:solidFill>
            <a:srgbClr val="000000"/>
          </a:solidFill>
        </p:spPr>
        <p:txBody>
          <a:bodyPr wrap="square" lIns="0" tIns="0" rIns="0" bIns="0" rtlCol="0"/>
          <a:lstStyle/>
          <a:p>
            <a:endParaRPr/>
          </a:p>
        </p:txBody>
      </p:sp>
      <p:sp>
        <p:nvSpPr>
          <p:cNvPr id="62" name="bg object 62"/>
          <p:cNvSpPr/>
          <p:nvPr/>
        </p:nvSpPr>
        <p:spPr>
          <a:xfrm>
            <a:off x="2265680" y="1948687"/>
            <a:ext cx="40005" cy="0"/>
          </a:xfrm>
          <a:custGeom>
            <a:avLst/>
            <a:gdLst/>
            <a:ahLst/>
            <a:cxnLst/>
            <a:rect l="l" t="t" r="r" b="b"/>
            <a:pathLst>
              <a:path w="40005">
                <a:moveTo>
                  <a:pt x="39624" y="0"/>
                </a:moveTo>
                <a:lnTo>
                  <a:pt x="0" y="0"/>
                </a:lnTo>
              </a:path>
            </a:pathLst>
          </a:custGeom>
          <a:ln w="3175">
            <a:solidFill>
              <a:srgbClr val="000000"/>
            </a:solidFill>
          </a:ln>
        </p:spPr>
        <p:txBody>
          <a:bodyPr wrap="square" lIns="0" tIns="0" rIns="0" bIns="0" rtlCol="0"/>
          <a:lstStyle/>
          <a:p>
            <a:endParaRPr/>
          </a:p>
        </p:txBody>
      </p:sp>
      <p:sp>
        <p:nvSpPr>
          <p:cNvPr id="63" name="bg object 63"/>
          <p:cNvSpPr/>
          <p:nvPr/>
        </p:nvSpPr>
        <p:spPr>
          <a:xfrm>
            <a:off x="2262631" y="1930400"/>
            <a:ext cx="45720" cy="26034"/>
          </a:xfrm>
          <a:custGeom>
            <a:avLst/>
            <a:gdLst/>
            <a:ahLst/>
            <a:cxnLst/>
            <a:rect l="l" t="t" r="r" b="b"/>
            <a:pathLst>
              <a:path w="45719" h="26035">
                <a:moveTo>
                  <a:pt x="45719" y="25907"/>
                </a:moveTo>
                <a:lnTo>
                  <a:pt x="45719" y="0"/>
                </a:lnTo>
                <a:lnTo>
                  <a:pt x="0" y="0"/>
                </a:lnTo>
                <a:lnTo>
                  <a:pt x="0" y="25907"/>
                </a:lnTo>
                <a:lnTo>
                  <a:pt x="45719" y="25907"/>
                </a:lnTo>
                <a:close/>
              </a:path>
            </a:pathLst>
          </a:custGeom>
          <a:solidFill>
            <a:srgbClr val="000000"/>
          </a:solidFill>
        </p:spPr>
        <p:txBody>
          <a:bodyPr wrap="square" lIns="0" tIns="0" rIns="0" bIns="0" rtlCol="0"/>
          <a:lstStyle/>
          <a:p>
            <a:endParaRPr/>
          </a:p>
        </p:txBody>
      </p:sp>
      <p:sp>
        <p:nvSpPr>
          <p:cNvPr id="64" name="bg object 64"/>
          <p:cNvSpPr/>
          <p:nvPr/>
        </p:nvSpPr>
        <p:spPr>
          <a:xfrm>
            <a:off x="2262631" y="1988312"/>
            <a:ext cx="45720" cy="0"/>
          </a:xfrm>
          <a:custGeom>
            <a:avLst/>
            <a:gdLst/>
            <a:ahLst/>
            <a:cxnLst/>
            <a:rect l="l" t="t" r="r" b="b"/>
            <a:pathLst>
              <a:path w="45719">
                <a:moveTo>
                  <a:pt x="45719" y="0"/>
                </a:moveTo>
                <a:lnTo>
                  <a:pt x="0" y="0"/>
                </a:lnTo>
              </a:path>
            </a:pathLst>
          </a:custGeom>
          <a:ln w="3175">
            <a:solidFill>
              <a:srgbClr val="000000"/>
            </a:solidFill>
          </a:ln>
        </p:spPr>
        <p:txBody>
          <a:bodyPr wrap="square" lIns="0" tIns="0" rIns="0" bIns="0" rtlCol="0"/>
          <a:lstStyle/>
          <a:p>
            <a:endParaRPr/>
          </a:p>
        </p:txBody>
      </p:sp>
      <p:sp>
        <p:nvSpPr>
          <p:cNvPr id="65" name="bg object 65"/>
          <p:cNvSpPr/>
          <p:nvPr/>
        </p:nvSpPr>
        <p:spPr>
          <a:xfrm>
            <a:off x="2258059" y="1968500"/>
            <a:ext cx="55244" cy="26034"/>
          </a:xfrm>
          <a:custGeom>
            <a:avLst/>
            <a:gdLst/>
            <a:ahLst/>
            <a:cxnLst/>
            <a:rect l="l" t="t" r="r" b="b"/>
            <a:pathLst>
              <a:path w="55244" h="26035">
                <a:moveTo>
                  <a:pt x="54863" y="25907"/>
                </a:moveTo>
                <a:lnTo>
                  <a:pt x="54863" y="0"/>
                </a:lnTo>
                <a:lnTo>
                  <a:pt x="0" y="0"/>
                </a:lnTo>
                <a:lnTo>
                  <a:pt x="0" y="25907"/>
                </a:lnTo>
                <a:lnTo>
                  <a:pt x="54863" y="25907"/>
                </a:lnTo>
                <a:close/>
              </a:path>
            </a:pathLst>
          </a:custGeom>
          <a:solidFill>
            <a:srgbClr val="000000"/>
          </a:solidFill>
        </p:spPr>
        <p:txBody>
          <a:bodyPr wrap="square" lIns="0" tIns="0" rIns="0" bIns="0" rtlCol="0"/>
          <a:lstStyle/>
          <a:p>
            <a:endParaRPr/>
          </a:p>
        </p:txBody>
      </p:sp>
      <p:sp>
        <p:nvSpPr>
          <p:cNvPr id="66" name="bg object 66"/>
          <p:cNvSpPr/>
          <p:nvPr/>
        </p:nvSpPr>
        <p:spPr>
          <a:xfrm>
            <a:off x="2258059" y="2026412"/>
            <a:ext cx="55244" cy="0"/>
          </a:xfrm>
          <a:custGeom>
            <a:avLst/>
            <a:gdLst/>
            <a:ahLst/>
            <a:cxnLst/>
            <a:rect l="l" t="t" r="r" b="b"/>
            <a:pathLst>
              <a:path w="55244">
                <a:moveTo>
                  <a:pt x="54863" y="0"/>
                </a:moveTo>
                <a:lnTo>
                  <a:pt x="0" y="0"/>
                </a:lnTo>
              </a:path>
            </a:pathLst>
          </a:custGeom>
          <a:ln w="3175">
            <a:solidFill>
              <a:srgbClr val="000000"/>
            </a:solidFill>
          </a:ln>
        </p:spPr>
        <p:txBody>
          <a:bodyPr wrap="square" lIns="0" tIns="0" rIns="0" bIns="0" rtlCol="0"/>
          <a:lstStyle/>
          <a:p>
            <a:endParaRPr/>
          </a:p>
        </p:txBody>
      </p:sp>
      <p:sp>
        <p:nvSpPr>
          <p:cNvPr id="67" name="bg object 67"/>
          <p:cNvSpPr/>
          <p:nvPr/>
        </p:nvSpPr>
        <p:spPr>
          <a:xfrm>
            <a:off x="2255012" y="2006600"/>
            <a:ext cx="60960" cy="26034"/>
          </a:xfrm>
          <a:custGeom>
            <a:avLst/>
            <a:gdLst/>
            <a:ahLst/>
            <a:cxnLst/>
            <a:rect l="l" t="t" r="r" b="b"/>
            <a:pathLst>
              <a:path w="60960" h="26035">
                <a:moveTo>
                  <a:pt x="60960" y="25907"/>
                </a:moveTo>
                <a:lnTo>
                  <a:pt x="60960" y="0"/>
                </a:lnTo>
                <a:lnTo>
                  <a:pt x="0" y="0"/>
                </a:lnTo>
                <a:lnTo>
                  <a:pt x="0" y="25907"/>
                </a:lnTo>
                <a:lnTo>
                  <a:pt x="60960" y="25907"/>
                </a:lnTo>
                <a:close/>
              </a:path>
            </a:pathLst>
          </a:custGeom>
          <a:solidFill>
            <a:srgbClr val="000000"/>
          </a:solidFill>
        </p:spPr>
        <p:txBody>
          <a:bodyPr wrap="square" lIns="0" tIns="0" rIns="0" bIns="0" rtlCol="0"/>
          <a:lstStyle/>
          <a:p>
            <a:endParaRPr/>
          </a:p>
        </p:txBody>
      </p:sp>
      <p:sp>
        <p:nvSpPr>
          <p:cNvPr id="68" name="bg object 68"/>
          <p:cNvSpPr/>
          <p:nvPr/>
        </p:nvSpPr>
        <p:spPr>
          <a:xfrm>
            <a:off x="2255012" y="2064512"/>
            <a:ext cx="60960" cy="0"/>
          </a:xfrm>
          <a:custGeom>
            <a:avLst/>
            <a:gdLst/>
            <a:ahLst/>
            <a:cxnLst/>
            <a:rect l="l" t="t" r="r" b="b"/>
            <a:pathLst>
              <a:path w="60960">
                <a:moveTo>
                  <a:pt x="60960" y="0"/>
                </a:moveTo>
                <a:lnTo>
                  <a:pt x="0" y="0"/>
                </a:lnTo>
              </a:path>
            </a:pathLst>
          </a:custGeom>
          <a:ln w="3175">
            <a:solidFill>
              <a:srgbClr val="000000"/>
            </a:solidFill>
          </a:ln>
        </p:spPr>
        <p:txBody>
          <a:bodyPr wrap="square" lIns="0" tIns="0" rIns="0" bIns="0" rtlCol="0"/>
          <a:lstStyle/>
          <a:p>
            <a:endParaRPr/>
          </a:p>
        </p:txBody>
      </p:sp>
      <p:sp>
        <p:nvSpPr>
          <p:cNvPr id="69" name="bg object 69"/>
          <p:cNvSpPr/>
          <p:nvPr/>
        </p:nvSpPr>
        <p:spPr>
          <a:xfrm>
            <a:off x="2250440" y="2044700"/>
            <a:ext cx="70485" cy="26034"/>
          </a:xfrm>
          <a:custGeom>
            <a:avLst/>
            <a:gdLst/>
            <a:ahLst/>
            <a:cxnLst/>
            <a:rect l="l" t="t" r="r" b="b"/>
            <a:pathLst>
              <a:path w="70485" h="26035">
                <a:moveTo>
                  <a:pt x="70104" y="25907"/>
                </a:moveTo>
                <a:lnTo>
                  <a:pt x="70104" y="0"/>
                </a:lnTo>
                <a:lnTo>
                  <a:pt x="0" y="0"/>
                </a:lnTo>
                <a:lnTo>
                  <a:pt x="0" y="25907"/>
                </a:lnTo>
                <a:lnTo>
                  <a:pt x="70104" y="25907"/>
                </a:lnTo>
                <a:close/>
              </a:path>
            </a:pathLst>
          </a:custGeom>
          <a:solidFill>
            <a:srgbClr val="000000"/>
          </a:solidFill>
        </p:spPr>
        <p:txBody>
          <a:bodyPr wrap="square" lIns="0" tIns="0" rIns="0" bIns="0" rtlCol="0"/>
          <a:lstStyle/>
          <a:p>
            <a:endParaRPr/>
          </a:p>
        </p:txBody>
      </p:sp>
      <p:sp>
        <p:nvSpPr>
          <p:cNvPr id="70" name="bg object 70"/>
          <p:cNvSpPr/>
          <p:nvPr/>
        </p:nvSpPr>
        <p:spPr>
          <a:xfrm>
            <a:off x="2250440" y="2102612"/>
            <a:ext cx="70485" cy="0"/>
          </a:xfrm>
          <a:custGeom>
            <a:avLst/>
            <a:gdLst/>
            <a:ahLst/>
            <a:cxnLst/>
            <a:rect l="l" t="t" r="r" b="b"/>
            <a:pathLst>
              <a:path w="70485">
                <a:moveTo>
                  <a:pt x="70104" y="0"/>
                </a:moveTo>
                <a:lnTo>
                  <a:pt x="0" y="0"/>
                </a:lnTo>
              </a:path>
            </a:pathLst>
          </a:custGeom>
          <a:ln w="3175">
            <a:solidFill>
              <a:srgbClr val="000000"/>
            </a:solidFill>
          </a:ln>
        </p:spPr>
        <p:txBody>
          <a:bodyPr wrap="square" lIns="0" tIns="0" rIns="0" bIns="0" rtlCol="0"/>
          <a:lstStyle/>
          <a:p>
            <a:endParaRPr/>
          </a:p>
        </p:txBody>
      </p:sp>
      <p:sp>
        <p:nvSpPr>
          <p:cNvPr id="71" name="bg object 71"/>
          <p:cNvSpPr/>
          <p:nvPr/>
        </p:nvSpPr>
        <p:spPr>
          <a:xfrm>
            <a:off x="2247391" y="2082800"/>
            <a:ext cx="76200" cy="26034"/>
          </a:xfrm>
          <a:custGeom>
            <a:avLst/>
            <a:gdLst/>
            <a:ahLst/>
            <a:cxnLst/>
            <a:rect l="l" t="t" r="r" b="b"/>
            <a:pathLst>
              <a:path w="76200" h="26035">
                <a:moveTo>
                  <a:pt x="76200" y="25907"/>
                </a:moveTo>
                <a:lnTo>
                  <a:pt x="76200" y="0"/>
                </a:lnTo>
                <a:lnTo>
                  <a:pt x="0" y="0"/>
                </a:lnTo>
                <a:lnTo>
                  <a:pt x="0" y="25907"/>
                </a:lnTo>
                <a:lnTo>
                  <a:pt x="76200" y="25907"/>
                </a:lnTo>
                <a:close/>
              </a:path>
            </a:pathLst>
          </a:custGeom>
          <a:solidFill>
            <a:srgbClr val="000000"/>
          </a:solidFill>
        </p:spPr>
        <p:txBody>
          <a:bodyPr wrap="square" lIns="0" tIns="0" rIns="0" bIns="0" rtlCol="0"/>
          <a:lstStyle/>
          <a:p>
            <a:endParaRPr/>
          </a:p>
        </p:txBody>
      </p:sp>
      <p:sp>
        <p:nvSpPr>
          <p:cNvPr id="72" name="bg object 72"/>
          <p:cNvSpPr/>
          <p:nvPr/>
        </p:nvSpPr>
        <p:spPr>
          <a:xfrm>
            <a:off x="2247391" y="2140712"/>
            <a:ext cx="76200" cy="0"/>
          </a:xfrm>
          <a:custGeom>
            <a:avLst/>
            <a:gdLst/>
            <a:ahLst/>
            <a:cxnLst/>
            <a:rect l="l" t="t" r="r" b="b"/>
            <a:pathLst>
              <a:path w="76200">
                <a:moveTo>
                  <a:pt x="76200" y="0"/>
                </a:moveTo>
                <a:lnTo>
                  <a:pt x="0" y="0"/>
                </a:lnTo>
              </a:path>
            </a:pathLst>
          </a:custGeom>
          <a:ln w="3175">
            <a:solidFill>
              <a:srgbClr val="000000"/>
            </a:solidFill>
          </a:ln>
        </p:spPr>
        <p:txBody>
          <a:bodyPr wrap="square" lIns="0" tIns="0" rIns="0" bIns="0" rtlCol="0"/>
          <a:lstStyle/>
          <a:p>
            <a:endParaRPr/>
          </a:p>
        </p:txBody>
      </p:sp>
      <p:sp>
        <p:nvSpPr>
          <p:cNvPr id="73" name="bg object 73"/>
          <p:cNvSpPr/>
          <p:nvPr/>
        </p:nvSpPr>
        <p:spPr>
          <a:xfrm>
            <a:off x="2242819" y="2123948"/>
            <a:ext cx="85725" cy="24765"/>
          </a:xfrm>
          <a:custGeom>
            <a:avLst/>
            <a:gdLst/>
            <a:ahLst/>
            <a:cxnLst/>
            <a:rect l="l" t="t" r="r" b="b"/>
            <a:pathLst>
              <a:path w="85725" h="24764">
                <a:moveTo>
                  <a:pt x="85343" y="24383"/>
                </a:moveTo>
                <a:lnTo>
                  <a:pt x="85343" y="0"/>
                </a:lnTo>
                <a:lnTo>
                  <a:pt x="0" y="0"/>
                </a:lnTo>
                <a:lnTo>
                  <a:pt x="0" y="24383"/>
                </a:lnTo>
                <a:lnTo>
                  <a:pt x="85343" y="24383"/>
                </a:lnTo>
                <a:close/>
              </a:path>
            </a:pathLst>
          </a:custGeom>
          <a:solidFill>
            <a:srgbClr val="000000"/>
          </a:solidFill>
        </p:spPr>
        <p:txBody>
          <a:bodyPr wrap="square" lIns="0" tIns="0" rIns="0" bIns="0" rtlCol="0"/>
          <a:lstStyle/>
          <a:p>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5/31/2022</a:t>
            </a:fld>
            <a:endParaRPr lang="en-US"/>
          </a:p>
        </p:txBody>
      </p:sp>
      <p:sp>
        <p:nvSpPr>
          <p:cNvPr id="4" name="Holder 4"/>
          <p:cNvSpPr>
            <a:spLocks noGrp="1"/>
          </p:cNvSpPr>
          <p:nvPr>
            <p:ph type="sldNum" sz="quarter" idx="7"/>
          </p:nvPr>
        </p:nvSpPr>
        <p:spPr/>
        <p:txBody>
          <a:bodyPr lIns="0" tIns="0" rIns="0" bIns="0"/>
          <a:lstStyle>
            <a:lvl1pPr>
              <a:defRPr sz="1800" b="1" i="0">
                <a:solidFill>
                  <a:schemeClr val="tx1"/>
                </a:solidFill>
                <a:latin typeface="Times New Roman"/>
                <a:cs typeface="Times New Roman"/>
              </a:defRPr>
            </a:lvl1pPr>
          </a:lstStyle>
          <a:p>
            <a:pPr marL="38100">
              <a:lnSpc>
                <a:spcPts val="2065"/>
              </a:lnSpc>
            </a:pPr>
            <a:fld id="{81D60167-4931-47E6-BA6A-407CBD079E47}" type="slidenum">
              <a:rPr dirty="0"/>
              <a:t>‹#›</a:t>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2943" y="2114169"/>
            <a:ext cx="7740015" cy="492443"/>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65885" y="3819144"/>
            <a:ext cx="637413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5/31/2022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4154005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3885943" y="86512"/>
            <a:ext cx="1333002" cy="489686"/>
          </a:xfrm>
        </p:spPr>
        <p:txBody>
          <a:bodyPr lIns="0" tIns="0" rIns="0" bIns="0"/>
          <a:lstStyle>
            <a:lvl1pPr>
              <a:defRPr sz="3182" b="1" i="0">
                <a:solidFill>
                  <a:srgbClr val="FF0000"/>
                </a:solidFill>
                <a:latin typeface="Times New Roman"/>
                <a:cs typeface="Times New Roman"/>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5/31/2022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0577445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3885943" y="86512"/>
            <a:ext cx="1333002" cy="489686"/>
          </a:xfrm>
        </p:spPr>
        <p:txBody>
          <a:bodyPr lIns="0" tIns="0" rIns="0" bIns="0"/>
          <a:lstStyle>
            <a:lvl1pPr>
              <a:defRPr sz="3182" b="1" i="0">
                <a:solidFill>
                  <a:srgbClr val="FF0000"/>
                </a:solidFill>
                <a:latin typeface="Times New Roman"/>
                <a:cs typeface="Times New Roman"/>
              </a:defRPr>
            </a:lvl1pPr>
          </a:lstStyle>
          <a:p>
            <a:endParaRPr/>
          </a:p>
        </p:txBody>
      </p:sp>
      <p:sp>
        <p:nvSpPr>
          <p:cNvPr id="3" name="Holder 3"/>
          <p:cNvSpPr>
            <a:spLocks noGrp="1"/>
          </p:cNvSpPr>
          <p:nvPr>
            <p:ph sz="half" idx="2"/>
          </p:nvPr>
        </p:nvSpPr>
        <p:spPr>
          <a:xfrm>
            <a:off x="455295" y="1568577"/>
            <a:ext cx="3961067"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689538" y="1568577"/>
            <a:ext cx="3961067" cy="276999"/>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5/31/2022</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8484158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3885943" y="86512"/>
            <a:ext cx="1333002" cy="489686"/>
          </a:xfrm>
        </p:spPr>
        <p:txBody>
          <a:bodyPr lIns="0" tIns="0" rIns="0" bIns="0"/>
          <a:lstStyle>
            <a:lvl1pPr>
              <a:defRPr sz="3182" b="1" i="0">
                <a:solidFill>
                  <a:srgbClr val="FF0000"/>
                </a:solidFill>
                <a:latin typeface="Times New Roman"/>
                <a:cs typeface="Times New Roman"/>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5/31/2022</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45444351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2170303" y="110236"/>
            <a:ext cx="4765293" cy="635000"/>
          </a:xfrm>
          <a:prstGeom prst="rect">
            <a:avLst/>
          </a:prstGeom>
        </p:spPr>
        <p:txBody>
          <a:bodyPr wrap="square" lIns="0" tIns="0" rIns="0" bIns="0">
            <a:spAutoFit/>
          </a:bodyPr>
          <a:lstStyle>
            <a:lvl1pPr>
              <a:defRPr sz="4000" b="1" i="0">
                <a:solidFill>
                  <a:schemeClr val="tx1"/>
                </a:solidFill>
                <a:latin typeface="Times New Roman"/>
                <a:cs typeface="Times New Roman"/>
              </a:defRPr>
            </a:lvl1pPr>
          </a:lstStyle>
          <a:p>
            <a:endParaRPr/>
          </a:p>
        </p:txBody>
      </p:sp>
      <p:sp>
        <p:nvSpPr>
          <p:cNvPr id="3" name="Holder 3"/>
          <p:cNvSpPr>
            <a:spLocks noGrp="1"/>
          </p:cNvSpPr>
          <p:nvPr>
            <p:ph type="body" idx="1"/>
          </p:nvPr>
        </p:nvSpPr>
        <p:spPr>
          <a:xfrm>
            <a:off x="917859" y="1309623"/>
            <a:ext cx="7270181" cy="3803650"/>
          </a:xfrm>
          <a:prstGeom prst="rect">
            <a:avLst/>
          </a:prstGeom>
        </p:spPr>
        <p:txBody>
          <a:bodyPr wrap="square" lIns="0" tIns="0" rIns="0" bIns="0">
            <a:spAutoFit/>
          </a:bodyPr>
          <a:lstStyle>
            <a:lvl1pPr>
              <a:defRPr sz="3000" b="1" i="1">
                <a:solidFill>
                  <a:schemeClr val="hlink"/>
                </a:solidFill>
                <a:latin typeface="Times New Roman"/>
                <a:cs typeface="Times New Roman"/>
              </a:defRPr>
            </a:lvl1pPr>
          </a:lstStyle>
          <a:p>
            <a:endParaRPr/>
          </a:p>
        </p:txBody>
      </p:sp>
      <p:sp>
        <p:nvSpPr>
          <p:cNvPr id="4" name="Holder 4"/>
          <p:cNvSpPr>
            <a:spLocks noGrp="1"/>
          </p:cNvSpPr>
          <p:nvPr>
            <p:ph type="ftr" sz="quarter" idx="5"/>
          </p:nvPr>
        </p:nvSpPr>
        <p:spPr>
          <a:xfrm>
            <a:off x="3096006" y="6342507"/>
            <a:ext cx="2913888" cy="340995"/>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5295" y="6342507"/>
            <a:ext cx="2094357" cy="340995"/>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5/31/2022</a:t>
            </a:fld>
            <a:endParaRPr lang="en-US"/>
          </a:p>
        </p:txBody>
      </p:sp>
      <p:sp>
        <p:nvSpPr>
          <p:cNvPr id="6" name="Holder 6"/>
          <p:cNvSpPr>
            <a:spLocks noGrp="1"/>
          </p:cNvSpPr>
          <p:nvPr>
            <p:ph type="sldNum" sz="quarter" idx="7"/>
          </p:nvPr>
        </p:nvSpPr>
        <p:spPr>
          <a:xfrm>
            <a:off x="8694749" y="6317995"/>
            <a:ext cx="321309" cy="278765"/>
          </a:xfrm>
          <a:prstGeom prst="rect">
            <a:avLst/>
          </a:prstGeom>
        </p:spPr>
        <p:txBody>
          <a:bodyPr wrap="square" lIns="0" tIns="0" rIns="0" bIns="0">
            <a:spAutoFit/>
          </a:bodyPr>
          <a:lstStyle>
            <a:lvl1pPr>
              <a:defRPr sz="1800" b="1" i="0">
                <a:solidFill>
                  <a:schemeClr val="tx1"/>
                </a:solidFill>
                <a:latin typeface="Times New Roman"/>
                <a:cs typeface="Times New Roman"/>
              </a:defRPr>
            </a:lvl1pPr>
          </a:lstStyle>
          <a:p>
            <a:pPr marL="38100">
              <a:lnSpc>
                <a:spcPts val="2065"/>
              </a:lnSpc>
            </a:pPr>
            <a:fld id="{81D60167-4931-47E6-BA6A-407CBD079E47}" type="slidenum">
              <a:rPr dirty="0"/>
              <a:t>‹#›</a:t>
            </a:fld>
            <a:endParaRPr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3885943" y="86512"/>
            <a:ext cx="1333002" cy="510861"/>
          </a:xfrm>
          <a:prstGeom prst="rect">
            <a:avLst/>
          </a:prstGeom>
        </p:spPr>
        <p:txBody>
          <a:bodyPr wrap="square" lIns="0" tIns="0" rIns="0" bIns="0">
            <a:spAutoFit/>
          </a:bodyPr>
          <a:lstStyle>
            <a:lvl1pPr>
              <a:defRPr sz="3200" b="1" i="0">
                <a:solidFill>
                  <a:srgbClr val="FF0000"/>
                </a:solidFill>
                <a:latin typeface="Times New Roman"/>
                <a:cs typeface="Times New Roman"/>
              </a:defRPr>
            </a:lvl1pPr>
          </a:lstStyle>
          <a:p>
            <a:endParaRPr/>
          </a:p>
        </p:txBody>
      </p:sp>
      <p:sp>
        <p:nvSpPr>
          <p:cNvPr id="3" name="Holder 3"/>
          <p:cNvSpPr>
            <a:spLocks noGrp="1"/>
          </p:cNvSpPr>
          <p:nvPr>
            <p:ph type="body" idx="1"/>
          </p:nvPr>
        </p:nvSpPr>
        <p:spPr>
          <a:xfrm>
            <a:off x="291794" y="1982608"/>
            <a:ext cx="8522313" cy="276999"/>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3096006" y="6342507"/>
            <a:ext cx="2913888" cy="276999"/>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5295" y="6342507"/>
            <a:ext cx="2094357" cy="276999"/>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5/31/2022</a:t>
            </a:fld>
            <a:endParaRPr lang="en-US"/>
          </a:p>
        </p:txBody>
      </p:sp>
      <p:sp>
        <p:nvSpPr>
          <p:cNvPr id="6" name="Holder 6"/>
          <p:cNvSpPr>
            <a:spLocks noGrp="1"/>
          </p:cNvSpPr>
          <p:nvPr>
            <p:ph type="sldNum" sz="quarter" idx="7"/>
          </p:nvPr>
        </p:nvSpPr>
        <p:spPr>
          <a:xfrm>
            <a:off x="6556248" y="6342507"/>
            <a:ext cx="2094357" cy="276999"/>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4136675663"/>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Lst>
  <p:txStyles>
    <p:titleStyle>
      <a:lvl1pPr>
        <a:defRPr>
          <a:latin typeface="+mj-lt"/>
          <a:ea typeface="+mj-ea"/>
          <a:cs typeface="+mj-cs"/>
        </a:defRPr>
      </a:lvl1pPr>
    </p:titleStyle>
    <p:bodyStyle>
      <a:lvl1pPr marL="0">
        <a:defRPr>
          <a:latin typeface="+mn-lt"/>
          <a:ea typeface="+mn-ea"/>
          <a:cs typeface="+mn-cs"/>
        </a:defRPr>
      </a:lvl1pPr>
      <a:lvl2pPr marL="454640">
        <a:defRPr>
          <a:latin typeface="+mn-lt"/>
          <a:ea typeface="+mn-ea"/>
          <a:cs typeface="+mn-cs"/>
        </a:defRPr>
      </a:lvl2pPr>
      <a:lvl3pPr marL="909279">
        <a:defRPr>
          <a:latin typeface="+mn-lt"/>
          <a:ea typeface="+mn-ea"/>
          <a:cs typeface="+mn-cs"/>
        </a:defRPr>
      </a:lvl3pPr>
      <a:lvl4pPr marL="1363919">
        <a:defRPr>
          <a:latin typeface="+mn-lt"/>
          <a:ea typeface="+mn-ea"/>
          <a:cs typeface="+mn-cs"/>
        </a:defRPr>
      </a:lvl4pPr>
      <a:lvl5pPr marL="1818559">
        <a:defRPr>
          <a:latin typeface="+mn-lt"/>
          <a:ea typeface="+mn-ea"/>
          <a:cs typeface="+mn-cs"/>
        </a:defRPr>
      </a:lvl5pPr>
      <a:lvl6pPr marL="2273198">
        <a:defRPr>
          <a:latin typeface="+mn-lt"/>
          <a:ea typeface="+mn-ea"/>
          <a:cs typeface="+mn-cs"/>
        </a:defRPr>
      </a:lvl6pPr>
      <a:lvl7pPr marL="2727838">
        <a:defRPr>
          <a:latin typeface="+mn-lt"/>
          <a:ea typeface="+mn-ea"/>
          <a:cs typeface="+mn-cs"/>
        </a:defRPr>
      </a:lvl7pPr>
      <a:lvl8pPr marL="3182478">
        <a:defRPr>
          <a:latin typeface="+mn-lt"/>
          <a:ea typeface="+mn-ea"/>
          <a:cs typeface="+mn-cs"/>
        </a:defRPr>
      </a:lvl8pPr>
      <a:lvl9pPr marL="3637117">
        <a:defRPr>
          <a:latin typeface="+mn-lt"/>
          <a:ea typeface="+mn-ea"/>
          <a:cs typeface="+mn-cs"/>
        </a:defRPr>
      </a:lvl9pPr>
    </p:bodyStyle>
    <p:otherStyle>
      <a:lvl1pPr marL="0">
        <a:defRPr>
          <a:latin typeface="+mn-lt"/>
          <a:ea typeface="+mn-ea"/>
          <a:cs typeface="+mn-cs"/>
        </a:defRPr>
      </a:lvl1pPr>
      <a:lvl2pPr marL="454640">
        <a:defRPr>
          <a:latin typeface="+mn-lt"/>
          <a:ea typeface="+mn-ea"/>
          <a:cs typeface="+mn-cs"/>
        </a:defRPr>
      </a:lvl2pPr>
      <a:lvl3pPr marL="909279">
        <a:defRPr>
          <a:latin typeface="+mn-lt"/>
          <a:ea typeface="+mn-ea"/>
          <a:cs typeface="+mn-cs"/>
        </a:defRPr>
      </a:lvl3pPr>
      <a:lvl4pPr marL="1363919">
        <a:defRPr>
          <a:latin typeface="+mn-lt"/>
          <a:ea typeface="+mn-ea"/>
          <a:cs typeface="+mn-cs"/>
        </a:defRPr>
      </a:lvl4pPr>
      <a:lvl5pPr marL="1818559">
        <a:defRPr>
          <a:latin typeface="+mn-lt"/>
          <a:ea typeface="+mn-ea"/>
          <a:cs typeface="+mn-cs"/>
        </a:defRPr>
      </a:lvl5pPr>
      <a:lvl6pPr marL="2273198">
        <a:defRPr>
          <a:latin typeface="+mn-lt"/>
          <a:ea typeface="+mn-ea"/>
          <a:cs typeface="+mn-cs"/>
        </a:defRPr>
      </a:lvl6pPr>
      <a:lvl7pPr marL="2727838">
        <a:defRPr>
          <a:latin typeface="+mn-lt"/>
          <a:ea typeface="+mn-ea"/>
          <a:cs typeface="+mn-cs"/>
        </a:defRPr>
      </a:lvl7pPr>
      <a:lvl8pPr marL="3182478">
        <a:defRPr>
          <a:latin typeface="+mn-lt"/>
          <a:ea typeface="+mn-ea"/>
          <a:cs typeface="+mn-cs"/>
        </a:defRPr>
      </a:lvl8pPr>
      <a:lvl9pPr marL="3637117">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openxmlformats.org/officeDocument/2006/relationships/image" Target="../media/image40.png"/><Relationship Id="rId13" Type="http://schemas.openxmlformats.org/officeDocument/2006/relationships/image" Target="../media/image45.png"/><Relationship Id="rId18" Type="http://schemas.openxmlformats.org/officeDocument/2006/relationships/image" Target="../media/image50.png"/><Relationship Id="rId26" Type="http://schemas.openxmlformats.org/officeDocument/2006/relationships/image" Target="../media/image58.png"/><Relationship Id="rId39" Type="http://schemas.openxmlformats.org/officeDocument/2006/relationships/image" Target="../media/image71.png"/><Relationship Id="rId3" Type="http://schemas.openxmlformats.org/officeDocument/2006/relationships/image" Target="../media/image35.png"/><Relationship Id="rId21" Type="http://schemas.openxmlformats.org/officeDocument/2006/relationships/image" Target="../media/image53.png"/><Relationship Id="rId34" Type="http://schemas.openxmlformats.org/officeDocument/2006/relationships/image" Target="../media/image66.png"/><Relationship Id="rId42" Type="http://schemas.openxmlformats.org/officeDocument/2006/relationships/image" Target="../media/image74.png"/><Relationship Id="rId7" Type="http://schemas.openxmlformats.org/officeDocument/2006/relationships/image" Target="../media/image39.png"/><Relationship Id="rId12" Type="http://schemas.openxmlformats.org/officeDocument/2006/relationships/image" Target="../media/image44.png"/><Relationship Id="rId17" Type="http://schemas.openxmlformats.org/officeDocument/2006/relationships/image" Target="../media/image49.png"/><Relationship Id="rId25" Type="http://schemas.openxmlformats.org/officeDocument/2006/relationships/image" Target="../media/image57.png"/><Relationship Id="rId33" Type="http://schemas.openxmlformats.org/officeDocument/2006/relationships/image" Target="../media/image65.png"/><Relationship Id="rId38" Type="http://schemas.openxmlformats.org/officeDocument/2006/relationships/image" Target="../media/image70.png"/><Relationship Id="rId2" Type="http://schemas.openxmlformats.org/officeDocument/2006/relationships/image" Target="../media/image34.png"/><Relationship Id="rId16" Type="http://schemas.openxmlformats.org/officeDocument/2006/relationships/image" Target="../media/image48.png"/><Relationship Id="rId20" Type="http://schemas.openxmlformats.org/officeDocument/2006/relationships/image" Target="../media/image52.png"/><Relationship Id="rId29" Type="http://schemas.openxmlformats.org/officeDocument/2006/relationships/image" Target="../media/image61.png"/><Relationship Id="rId41" Type="http://schemas.openxmlformats.org/officeDocument/2006/relationships/image" Target="../media/image73.png"/><Relationship Id="rId1" Type="http://schemas.openxmlformats.org/officeDocument/2006/relationships/slideLayout" Target="../slideLayouts/slideLayout9.xml"/><Relationship Id="rId6" Type="http://schemas.openxmlformats.org/officeDocument/2006/relationships/image" Target="../media/image38.png"/><Relationship Id="rId11" Type="http://schemas.openxmlformats.org/officeDocument/2006/relationships/image" Target="../media/image43.png"/><Relationship Id="rId24" Type="http://schemas.openxmlformats.org/officeDocument/2006/relationships/image" Target="../media/image56.png"/><Relationship Id="rId32" Type="http://schemas.openxmlformats.org/officeDocument/2006/relationships/image" Target="../media/image64.png"/><Relationship Id="rId37" Type="http://schemas.openxmlformats.org/officeDocument/2006/relationships/image" Target="../media/image69.png"/><Relationship Id="rId40" Type="http://schemas.openxmlformats.org/officeDocument/2006/relationships/image" Target="../media/image72.png"/><Relationship Id="rId5" Type="http://schemas.openxmlformats.org/officeDocument/2006/relationships/image" Target="../media/image37.png"/><Relationship Id="rId15" Type="http://schemas.openxmlformats.org/officeDocument/2006/relationships/image" Target="../media/image47.png"/><Relationship Id="rId23" Type="http://schemas.openxmlformats.org/officeDocument/2006/relationships/image" Target="../media/image55.png"/><Relationship Id="rId28" Type="http://schemas.openxmlformats.org/officeDocument/2006/relationships/image" Target="../media/image60.png"/><Relationship Id="rId36" Type="http://schemas.openxmlformats.org/officeDocument/2006/relationships/image" Target="../media/image68.png"/><Relationship Id="rId10" Type="http://schemas.openxmlformats.org/officeDocument/2006/relationships/image" Target="../media/image42.png"/><Relationship Id="rId19" Type="http://schemas.openxmlformats.org/officeDocument/2006/relationships/image" Target="../media/image51.png"/><Relationship Id="rId31" Type="http://schemas.openxmlformats.org/officeDocument/2006/relationships/image" Target="../media/image63.png"/><Relationship Id="rId44" Type="http://schemas.openxmlformats.org/officeDocument/2006/relationships/image" Target="../media/image76.png"/><Relationship Id="rId4" Type="http://schemas.openxmlformats.org/officeDocument/2006/relationships/image" Target="../media/image36.png"/><Relationship Id="rId9" Type="http://schemas.openxmlformats.org/officeDocument/2006/relationships/image" Target="../media/image41.png"/><Relationship Id="rId14" Type="http://schemas.openxmlformats.org/officeDocument/2006/relationships/image" Target="../media/image46.png"/><Relationship Id="rId22" Type="http://schemas.openxmlformats.org/officeDocument/2006/relationships/image" Target="../media/image54.png"/><Relationship Id="rId27" Type="http://schemas.openxmlformats.org/officeDocument/2006/relationships/image" Target="../media/image59.png"/><Relationship Id="rId30" Type="http://schemas.openxmlformats.org/officeDocument/2006/relationships/image" Target="../media/image62.png"/><Relationship Id="rId35" Type="http://schemas.openxmlformats.org/officeDocument/2006/relationships/image" Target="../media/image67.png"/><Relationship Id="rId43" Type="http://schemas.openxmlformats.org/officeDocument/2006/relationships/image" Target="../media/image75.png"/></Relationships>
</file>

<file path=ppt/slides/_rels/slide18.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79.emf"/><Relationship Id="rId2" Type="http://schemas.openxmlformats.org/officeDocument/2006/relationships/image" Target="../media/image78.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2.em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84.emf"/><Relationship Id="rId2" Type="http://schemas.openxmlformats.org/officeDocument/2006/relationships/image" Target="../media/image83.em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85.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88.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89.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90.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91.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92.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93.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94.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96.emf"/><Relationship Id="rId2" Type="http://schemas.openxmlformats.org/officeDocument/2006/relationships/image" Target="../media/image95.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98.emf"/><Relationship Id="rId2" Type="http://schemas.openxmlformats.org/officeDocument/2006/relationships/image" Target="../media/image97.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99.e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01.emf"/><Relationship Id="rId2" Type="http://schemas.openxmlformats.org/officeDocument/2006/relationships/image" Target="../media/image100.e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02.e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03.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40.xml.rels><?xml version="1.0" encoding="UTF-8" standalone="yes"?>
<Relationships xmlns="http://schemas.openxmlformats.org/package/2006/relationships"><Relationship Id="rId3" Type="http://schemas.openxmlformats.org/officeDocument/2006/relationships/image" Target="../media/image105.emf"/><Relationship Id="rId2" Type="http://schemas.openxmlformats.org/officeDocument/2006/relationships/image" Target="../media/image104.em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06.emf"/><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07.emf"/></Relationships>
</file>

<file path=ppt/slides/_rels/slide43.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09.emf"/></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10.em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11.em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13.emf"/><Relationship Id="rId2" Type="http://schemas.openxmlformats.org/officeDocument/2006/relationships/image" Target="../media/image112.em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14.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15.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17.emf"/><Relationship Id="rId2" Type="http://schemas.openxmlformats.org/officeDocument/2006/relationships/image" Target="../media/image116.emf"/><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18.emf"/><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20.emf"/><Relationship Id="rId2" Type="http://schemas.openxmlformats.org/officeDocument/2006/relationships/image" Target="../media/image119.emf"/><Relationship Id="rId1" Type="http://schemas.openxmlformats.org/officeDocument/2006/relationships/slideLayout" Target="../slideLayouts/slideLayout2.xml"/><Relationship Id="rId4" Type="http://schemas.openxmlformats.org/officeDocument/2006/relationships/image" Target="../media/image121.emf"/></Relationships>
</file>

<file path=ppt/slides/_rels/slide53.xml.rels><?xml version="1.0" encoding="UTF-8" standalone="yes"?>
<Relationships xmlns="http://schemas.openxmlformats.org/package/2006/relationships"><Relationship Id="rId2" Type="http://schemas.openxmlformats.org/officeDocument/2006/relationships/image" Target="../media/image122.emf"/><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23.emf"/><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24.emf"/><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26.emf"/><Relationship Id="rId2" Type="http://schemas.openxmlformats.org/officeDocument/2006/relationships/image" Target="../media/image125.emf"/><Relationship Id="rId1" Type="http://schemas.openxmlformats.org/officeDocument/2006/relationships/slideLayout" Target="../slideLayouts/slideLayout2.xml"/><Relationship Id="rId4" Type="http://schemas.openxmlformats.org/officeDocument/2006/relationships/image" Target="../media/image127.emf"/></Relationships>
</file>

<file path=ppt/slides/_rels/slide58.xml.rels><?xml version="1.0" encoding="UTF-8" standalone="yes"?>
<Relationships xmlns="http://schemas.openxmlformats.org/package/2006/relationships"><Relationship Id="rId3" Type="http://schemas.openxmlformats.org/officeDocument/2006/relationships/image" Target="../media/image129.png"/><Relationship Id="rId2" Type="http://schemas.openxmlformats.org/officeDocument/2006/relationships/image" Target="../media/image128.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2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60.xml.rels><?xml version="1.0" encoding="UTF-8" standalone="yes"?>
<Relationships xmlns="http://schemas.openxmlformats.org/package/2006/relationships"><Relationship Id="rId3" Type="http://schemas.openxmlformats.org/officeDocument/2006/relationships/image" Target="../media/image131.emf"/><Relationship Id="rId2" Type="http://schemas.openxmlformats.org/officeDocument/2006/relationships/image" Target="../media/image130.emf"/><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32.emf"/><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133.emf"/><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135.emf"/><Relationship Id="rId2" Type="http://schemas.openxmlformats.org/officeDocument/2006/relationships/image" Target="../media/image134.emf"/><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136.emf"/><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138.png"/><Relationship Id="rId2" Type="http://schemas.openxmlformats.org/officeDocument/2006/relationships/image" Target="../media/image137.png"/><Relationship Id="rId1" Type="http://schemas.openxmlformats.org/officeDocument/2006/relationships/slideLayout" Target="../slideLayouts/slideLayout2.xml"/><Relationship Id="rId4" Type="http://schemas.openxmlformats.org/officeDocument/2006/relationships/image" Target="../media/image139.png"/></Relationships>
</file>

<file path=ppt/slides/_rels/slide68.xml.rels><?xml version="1.0" encoding="UTF-8" standalone="yes"?>
<Relationships xmlns="http://schemas.openxmlformats.org/package/2006/relationships"><Relationship Id="rId3" Type="http://schemas.openxmlformats.org/officeDocument/2006/relationships/image" Target="../media/image141.png"/><Relationship Id="rId2" Type="http://schemas.openxmlformats.org/officeDocument/2006/relationships/image" Target="../media/image140.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14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144.emf"/><Relationship Id="rId2" Type="http://schemas.openxmlformats.org/officeDocument/2006/relationships/image" Target="../media/image143.emf"/><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146.emf"/><Relationship Id="rId2" Type="http://schemas.openxmlformats.org/officeDocument/2006/relationships/image" Target="../media/image145.emf"/><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147.emf"/><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148.emf"/><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149.emf"/><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151.emf"/><Relationship Id="rId2" Type="http://schemas.openxmlformats.org/officeDocument/2006/relationships/image" Target="../media/image150.emf"/><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152.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153.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3.png"/><Relationship Id="rId11" Type="http://schemas.openxmlformats.org/officeDocument/2006/relationships/image" Target="../media/image28.png"/><Relationship Id="rId5" Type="http://schemas.openxmlformats.org/officeDocument/2006/relationships/image" Target="../media/image22.pn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png"/></Relationships>
</file>

<file path=ppt/slides/_rels/slide80.xml.rels><?xml version="1.0" encoding="UTF-8" standalone="yes"?>
<Relationships xmlns="http://schemas.openxmlformats.org/package/2006/relationships"><Relationship Id="rId3" Type="http://schemas.openxmlformats.org/officeDocument/2006/relationships/image" Target="../media/image155.emf"/><Relationship Id="rId2" Type="http://schemas.openxmlformats.org/officeDocument/2006/relationships/image" Target="../media/image154.emf"/><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156.emf"/><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158.emf"/><Relationship Id="rId2" Type="http://schemas.openxmlformats.org/officeDocument/2006/relationships/image" Target="../media/image157.emf"/><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15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5659647-3945-46EC-A0F8-68CED5B6B02B}"/>
              </a:ext>
            </a:extLst>
          </p:cNvPr>
          <p:cNvPicPr>
            <a:picLocks noChangeAspect="1"/>
          </p:cNvPicPr>
          <p:nvPr/>
        </p:nvPicPr>
        <p:blipFill>
          <a:blip r:embed="rId2"/>
          <a:stretch>
            <a:fillRect/>
          </a:stretch>
        </p:blipFill>
        <p:spPr>
          <a:xfrm>
            <a:off x="57150" y="2182185"/>
            <a:ext cx="4627418" cy="2920538"/>
          </a:xfrm>
          <a:prstGeom prst="rect">
            <a:avLst/>
          </a:prstGeom>
        </p:spPr>
      </p:pic>
      <p:sp>
        <p:nvSpPr>
          <p:cNvPr id="9" name="TextBox 8">
            <a:extLst>
              <a:ext uri="{FF2B5EF4-FFF2-40B4-BE49-F238E27FC236}">
                <a16:creationId xmlns:a16="http://schemas.microsoft.com/office/drawing/2014/main" id="{4B26623F-51B5-4B96-9151-2CE1ABA2AD6D}"/>
              </a:ext>
            </a:extLst>
          </p:cNvPr>
          <p:cNvSpPr txBox="1"/>
          <p:nvPr/>
        </p:nvSpPr>
        <p:spPr>
          <a:xfrm>
            <a:off x="971550" y="361950"/>
            <a:ext cx="7239000" cy="1846659"/>
          </a:xfrm>
          <a:prstGeom prst="rect">
            <a:avLst/>
          </a:prstGeom>
          <a:noFill/>
        </p:spPr>
        <p:txBody>
          <a:bodyPr wrap="square" rtlCol="0">
            <a:spAutoFit/>
          </a:bodyPr>
          <a:lstStyle/>
          <a:p>
            <a:pPr algn="ctr"/>
            <a:r>
              <a:rPr lang="en-US" sz="3600" b="1" dirty="0">
                <a:latin typeface="Algerian" panose="04020705040A02060702" pitchFamily="82" charset="0"/>
              </a:rPr>
              <a:t>Stereochemistry (CHEM 313)</a:t>
            </a:r>
          </a:p>
          <a:p>
            <a:endParaRPr lang="en-US" sz="3600" dirty="0"/>
          </a:p>
          <a:p>
            <a:pPr algn="ctr"/>
            <a:r>
              <a:rPr lang="en-US" sz="2400" dirty="0">
                <a:solidFill>
                  <a:schemeClr val="accent1">
                    <a:lumMod val="75000"/>
                  </a:schemeClr>
                </a:solidFill>
                <a:latin typeface="Cooper Black" panose="0208090404030B020404" pitchFamily="18" charset="0"/>
              </a:rPr>
              <a:t>Dr. Raed </a:t>
            </a:r>
            <a:r>
              <a:rPr lang="en-US" sz="2400" dirty="0" err="1">
                <a:solidFill>
                  <a:schemeClr val="accent1">
                    <a:lumMod val="75000"/>
                  </a:schemeClr>
                </a:solidFill>
                <a:latin typeface="Cooper Black" panose="0208090404030B020404" pitchFamily="18" charset="0"/>
              </a:rPr>
              <a:t>Kadhim</a:t>
            </a:r>
            <a:r>
              <a:rPr lang="en-US" sz="2400" dirty="0">
                <a:solidFill>
                  <a:schemeClr val="accent1">
                    <a:lumMod val="75000"/>
                  </a:schemeClr>
                </a:solidFill>
                <a:latin typeface="Cooper Black" panose="0208090404030B020404" pitchFamily="18" charset="0"/>
              </a:rPr>
              <a:t> Al-</a:t>
            </a:r>
            <a:r>
              <a:rPr lang="en-US" sz="2400" dirty="0" err="1">
                <a:solidFill>
                  <a:schemeClr val="accent1">
                    <a:lumMod val="75000"/>
                  </a:schemeClr>
                </a:solidFill>
                <a:latin typeface="Cooper Black" panose="0208090404030B020404" pitchFamily="18" charset="0"/>
              </a:rPr>
              <a:t>Tameemi</a:t>
            </a:r>
            <a:endParaRPr lang="en-US" sz="2400" dirty="0">
              <a:solidFill>
                <a:schemeClr val="accent1">
                  <a:lumMod val="75000"/>
                </a:schemeClr>
              </a:solidFill>
              <a:latin typeface="Cooper Black" panose="0208090404030B020404" pitchFamily="18" charset="0"/>
            </a:endParaRPr>
          </a:p>
          <a:p>
            <a:endParaRPr lang="en-GB" dirty="0"/>
          </a:p>
        </p:txBody>
      </p:sp>
      <p:pic>
        <p:nvPicPr>
          <p:cNvPr id="10" name="Picture 9">
            <a:extLst>
              <a:ext uri="{FF2B5EF4-FFF2-40B4-BE49-F238E27FC236}">
                <a16:creationId xmlns:a16="http://schemas.microsoft.com/office/drawing/2014/main" id="{F0C8B4BC-FDED-4DC5-B295-2520E07B447B}"/>
              </a:ext>
            </a:extLst>
          </p:cNvPr>
          <p:cNvPicPr>
            <a:picLocks noChangeAspect="1"/>
          </p:cNvPicPr>
          <p:nvPr/>
        </p:nvPicPr>
        <p:blipFill>
          <a:blip r:embed="rId3"/>
          <a:stretch>
            <a:fillRect/>
          </a:stretch>
        </p:blipFill>
        <p:spPr>
          <a:xfrm>
            <a:off x="4801586" y="4611293"/>
            <a:ext cx="4247164" cy="215145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130180"/>
    </mc:Choice>
    <mc:Fallback xmlns="">
      <p:transition spd="slow" advTm="130180"/>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853531" y="157741"/>
            <a:ext cx="1397448" cy="510861"/>
          </a:xfrm>
          <a:prstGeom prst="rect">
            <a:avLst/>
          </a:prstGeom>
        </p:spPr>
        <p:txBody>
          <a:bodyPr vert="horz" wrap="square" lIns="0" tIns="12629" rIns="0" bIns="0" rtlCol="0">
            <a:spAutoFit/>
          </a:bodyPr>
          <a:lstStyle/>
          <a:p>
            <a:pPr marL="12629">
              <a:spcBef>
                <a:spcPts val="99"/>
              </a:spcBef>
            </a:pPr>
            <a:r>
              <a:rPr dirty="0"/>
              <a:t>Isom</a:t>
            </a:r>
            <a:r>
              <a:rPr spc="5" dirty="0"/>
              <a:t>e</a:t>
            </a:r>
            <a:r>
              <a:rPr dirty="0"/>
              <a:t>rs</a:t>
            </a:r>
          </a:p>
        </p:txBody>
      </p:sp>
      <p:sp>
        <p:nvSpPr>
          <p:cNvPr id="3" name="object 3"/>
          <p:cNvSpPr txBox="1"/>
          <p:nvPr/>
        </p:nvSpPr>
        <p:spPr>
          <a:xfrm>
            <a:off x="226810" y="874841"/>
            <a:ext cx="8517140" cy="5323758"/>
          </a:xfrm>
          <a:prstGeom prst="rect">
            <a:avLst/>
          </a:prstGeom>
        </p:spPr>
        <p:txBody>
          <a:bodyPr vert="horz" wrap="square" lIns="0" tIns="12629" rIns="0" bIns="0" rtlCol="0">
            <a:spAutoFit/>
          </a:bodyPr>
          <a:lstStyle/>
          <a:p>
            <a:pPr marL="353609" marR="8209" indent="-340980" algn="just" defTabSz="909279">
              <a:spcBef>
                <a:spcPts val="99"/>
              </a:spcBef>
              <a:buFont typeface="Arial MT"/>
              <a:buChar char="•"/>
              <a:tabLst>
                <a:tab pos="353609" algn="l"/>
              </a:tabLst>
            </a:pPr>
            <a:r>
              <a:rPr sz="2387" dirty="0">
                <a:solidFill>
                  <a:srgbClr val="00AF50"/>
                </a:solidFill>
                <a:latin typeface="Times New Roman"/>
                <a:cs typeface="Times New Roman"/>
              </a:rPr>
              <a:t>In</a:t>
            </a:r>
            <a:r>
              <a:rPr sz="2387" spc="5" dirty="0">
                <a:solidFill>
                  <a:srgbClr val="00AF50"/>
                </a:solidFill>
                <a:latin typeface="Times New Roman"/>
                <a:cs typeface="Times New Roman"/>
              </a:rPr>
              <a:t> </a:t>
            </a:r>
            <a:r>
              <a:rPr sz="2387" spc="-10" dirty="0">
                <a:solidFill>
                  <a:srgbClr val="00AF50"/>
                </a:solidFill>
                <a:latin typeface="Times New Roman"/>
                <a:cs typeface="Times New Roman"/>
              </a:rPr>
              <a:t>organic</a:t>
            </a:r>
            <a:r>
              <a:rPr sz="2387" spc="-5" dirty="0">
                <a:solidFill>
                  <a:srgbClr val="00AF50"/>
                </a:solidFill>
                <a:latin typeface="Times New Roman"/>
                <a:cs typeface="Times New Roman"/>
              </a:rPr>
              <a:t> </a:t>
            </a:r>
            <a:r>
              <a:rPr sz="2387" spc="-20" dirty="0">
                <a:solidFill>
                  <a:srgbClr val="00AF50"/>
                </a:solidFill>
                <a:latin typeface="Times New Roman"/>
                <a:cs typeface="Times New Roman"/>
              </a:rPr>
              <a:t>chemistry,</a:t>
            </a:r>
            <a:r>
              <a:rPr sz="2387" spc="-15" dirty="0">
                <a:solidFill>
                  <a:srgbClr val="00AF50"/>
                </a:solidFill>
                <a:latin typeface="Times New Roman"/>
                <a:cs typeface="Times New Roman"/>
              </a:rPr>
              <a:t> </a:t>
            </a:r>
            <a:r>
              <a:rPr sz="2387" spc="-5" dirty="0">
                <a:solidFill>
                  <a:srgbClr val="00AF50"/>
                </a:solidFill>
                <a:latin typeface="Times New Roman"/>
                <a:cs typeface="Times New Roman"/>
              </a:rPr>
              <a:t>isomers</a:t>
            </a:r>
            <a:r>
              <a:rPr sz="2387" dirty="0">
                <a:solidFill>
                  <a:srgbClr val="00AF50"/>
                </a:solidFill>
                <a:latin typeface="Times New Roman"/>
                <a:cs typeface="Times New Roman"/>
              </a:rPr>
              <a:t> are</a:t>
            </a:r>
            <a:r>
              <a:rPr sz="2387" spc="5" dirty="0">
                <a:solidFill>
                  <a:srgbClr val="00AF50"/>
                </a:solidFill>
                <a:latin typeface="Times New Roman"/>
                <a:cs typeface="Times New Roman"/>
              </a:rPr>
              <a:t> </a:t>
            </a:r>
            <a:r>
              <a:rPr sz="2387" spc="-5" dirty="0">
                <a:solidFill>
                  <a:srgbClr val="00AF50"/>
                </a:solidFill>
                <a:latin typeface="Times New Roman"/>
                <a:cs typeface="Times New Roman"/>
              </a:rPr>
              <a:t>molecules</a:t>
            </a:r>
            <a:r>
              <a:rPr sz="2387" dirty="0">
                <a:solidFill>
                  <a:srgbClr val="00AF50"/>
                </a:solidFill>
                <a:latin typeface="Times New Roman"/>
                <a:cs typeface="Times New Roman"/>
              </a:rPr>
              <a:t> with</a:t>
            </a:r>
            <a:r>
              <a:rPr sz="2387" spc="5" dirty="0">
                <a:solidFill>
                  <a:srgbClr val="00AF50"/>
                </a:solidFill>
                <a:latin typeface="Times New Roman"/>
                <a:cs typeface="Times New Roman"/>
              </a:rPr>
              <a:t> </a:t>
            </a:r>
            <a:r>
              <a:rPr sz="2387" spc="-5" dirty="0">
                <a:solidFill>
                  <a:srgbClr val="00AF50"/>
                </a:solidFill>
                <a:latin typeface="Times New Roman"/>
                <a:cs typeface="Times New Roman"/>
              </a:rPr>
              <a:t>the</a:t>
            </a:r>
            <a:r>
              <a:rPr sz="2387" spc="592" dirty="0">
                <a:solidFill>
                  <a:srgbClr val="00AF50"/>
                </a:solidFill>
                <a:latin typeface="Times New Roman"/>
                <a:cs typeface="Times New Roman"/>
              </a:rPr>
              <a:t> </a:t>
            </a:r>
            <a:r>
              <a:rPr sz="2387" dirty="0">
                <a:solidFill>
                  <a:srgbClr val="00AF50"/>
                </a:solidFill>
                <a:latin typeface="Times New Roman"/>
                <a:cs typeface="Times New Roman"/>
              </a:rPr>
              <a:t>same </a:t>
            </a:r>
            <a:r>
              <a:rPr sz="2387" spc="-582" dirty="0">
                <a:solidFill>
                  <a:srgbClr val="00AF50"/>
                </a:solidFill>
                <a:latin typeface="Times New Roman"/>
                <a:cs typeface="Times New Roman"/>
              </a:rPr>
              <a:t> </a:t>
            </a:r>
            <a:r>
              <a:rPr sz="2387" spc="-5" dirty="0">
                <a:solidFill>
                  <a:srgbClr val="00AF50"/>
                </a:solidFill>
                <a:latin typeface="Times New Roman"/>
                <a:cs typeface="Times New Roman"/>
              </a:rPr>
              <a:t>molecular </a:t>
            </a:r>
            <a:r>
              <a:rPr sz="2387" spc="-10" dirty="0">
                <a:solidFill>
                  <a:srgbClr val="00AF50"/>
                </a:solidFill>
                <a:latin typeface="Times New Roman"/>
                <a:cs typeface="Times New Roman"/>
              </a:rPr>
              <a:t>formula </a:t>
            </a:r>
            <a:r>
              <a:rPr sz="2387" spc="-5" dirty="0">
                <a:solidFill>
                  <a:srgbClr val="00AF50"/>
                </a:solidFill>
                <a:latin typeface="Times New Roman"/>
                <a:cs typeface="Times New Roman"/>
              </a:rPr>
              <a:t>(i.e. the same </a:t>
            </a:r>
            <a:r>
              <a:rPr sz="2387" spc="-10" dirty="0">
                <a:solidFill>
                  <a:srgbClr val="00AF50"/>
                </a:solidFill>
                <a:latin typeface="Times New Roman"/>
                <a:cs typeface="Times New Roman"/>
              </a:rPr>
              <a:t>number </a:t>
            </a:r>
            <a:r>
              <a:rPr sz="2387" spc="-5" dirty="0">
                <a:solidFill>
                  <a:srgbClr val="00AF50"/>
                </a:solidFill>
                <a:latin typeface="Times New Roman"/>
                <a:cs typeface="Times New Roman"/>
              </a:rPr>
              <a:t>of </a:t>
            </a:r>
            <a:r>
              <a:rPr sz="2387" spc="-10" dirty="0">
                <a:solidFill>
                  <a:srgbClr val="00AF50"/>
                </a:solidFill>
                <a:latin typeface="Times New Roman"/>
                <a:cs typeface="Times New Roman"/>
              </a:rPr>
              <a:t>atoms </a:t>
            </a:r>
            <a:r>
              <a:rPr sz="2387" spc="5" dirty="0">
                <a:solidFill>
                  <a:srgbClr val="00AF50"/>
                </a:solidFill>
                <a:latin typeface="Times New Roman"/>
                <a:cs typeface="Times New Roman"/>
              </a:rPr>
              <a:t>of </a:t>
            </a:r>
            <a:r>
              <a:rPr sz="2387" dirty="0">
                <a:solidFill>
                  <a:srgbClr val="00AF50"/>
                </a:solidFill>
                <a:latin typeface="Times New Roman"/>
                <a:cs typeface="Times New Roman"/>
              </a:rPr>
              <a:t>each </a:t>
            </a:r>
            <a:r>
              <a:rPr sz="2387" spc="-5" dirty="0">
                <a:solidFill>
                  <a:srgbClr val="00AF50"/>
                </a:solidFill>
                <a:latin typeface="Times New Roman"/>
                <a:cs typeface="Times New Roman"/>
              </a:rPr>
              <a:t>element), </a:t>
            </a:r>
            <a:r>
              <a:rPr sz="2387" dirty="0">
                <a:solidFill>
                  <a:srgbClr val="00AF50"/>
                </a:solidFill>
                <a:latin typeface="Times New Roman"/>
                <a:cs typeface="Times New Roman"/>
              </a:rPr>
              <a:t> but </a:t>
            </a:r>
            <a:r>
              <a:rPr sz="2387" spc="-10" dirty="0">
                <a:solidFill>
                  <a:srgbClr val="00AF50"/>
                </a:solidFill>
                <a:latin typeface="Times New Roman"/>
                <a:cs typeface="Times New Roman"/>
              </a:rPr>
              <a:t>different </a:t>
            </a:r>
            <a:r>
              <a:rPr sz="2387" spc="-5" dirty="0">
                <a:solidFill>
                  <a:srgbClr val="00AF50"/>
                </a:solidFill>
                <a:latin typeface="Times New Roman"/>
                <a:cs typeface="Times New Roman"/>
              </a:rPr>
              <a:t>structural </a:t>
            </a:r>
            <a:r>
              <a:rPr sz="2387" spc="-10" dirty="0">
                <a:solidFill>
                  <a:srgbClr val="00AF50"/>
                </a:solidFill>
                <a:latin typeface="Times New Roman"/>
                <a:cs typeface="Times New Roman"/>
              </a:rPr>
              <a:t>or </a:t>
            </a:r>
            <a:r>
              <a:rPr sz="2387" spc="-5" dirty="0">
                <a:solidFill>
                  <a:srgbClr val="00AF50"/>
                </a:solidFill>
                <a:latin typeface="Times New Roman"/>
                <a:cs typeface="Times New Roman"/>
              </a:rPr>
              <a:t>spatial arrangements </a:t>
            </a:r>
            <a:r>
              <a:rPr sz="2387" spc="-10" dirty="0">
                <a:solidFill>
                  <a:srgbClr val="00AF50"/>
                </a:solidFill>
                <a:latin typeface="Times New Roman"/>
                <a:cs typeface="Times New Roman"/>
              </a:rPr>
              <a:t>of </a:t>
            </a:r>
            <a:r>
              <a:rPr sz="2387" dirty="0">
                <a:solidFill>
                  <a:srgbClr val="00AF50"/>
                </a:solidFill>
                <a:latin typeface="Times New Roman"/>
                <a:cs typeface="Times New Roman"/>
              </a:rPr>
              <a:t>the </a:t>
            </a:r>
            <a:r>
              <a:rPr sz="2387" spc="-10" dirty="0">
                <a:solidFill>
                  <a:srgbClr val="00AF50"/>
                </a:solidFill>
                <a:latin typeface="Times New Roman"/>
                <a:cs typeface="Times New Roman"/>
              </a:rPr>
              <a:t>atoms </a:t>
            </a:r>
            <a:r>
              <a:rPr sz="2387" spc="-5" dirty="0">
                <a:solidFill>
                  <a:srgbClr val="00AF50"/>
                </a:solidFill>
                <a:latin typeface="Times New Roman"/>
                <a:cs typeface="Times New Roman"/>
              </a:rPr>
              <a:t>within </a:t>
            </a:r>
            <a:r>
              <a:rPr sz="2387" dirty="0">
                <a:solidFill>
                  <a:srgbClr val="00AF50"/>
                </a:solidFill>
                <a:latin typeface="Times New Roman"/>
                <a:cs typeface="Times New Roman"/>
              </a:rPr>
              <a:t> the </a:t>
            </a:r>
            <a:r>
              <a:rPr sz="2387" spc="-5" dirty="0">
                <a:solidFill>
                  <a:srgbClr val="00AF50"/>
                </a:solidFill>
                <a:latin typeface="Times New Roman"/>
                <a:cs typeface="Times New Roman"/>
              </a:rPr>
              <a:t>molecule. </a:t>
            </a:r>
            <a:r>
              <a:rPr sz="2387" spc="-5" dirty="0">
                <a:solidFill>
                  <a:prstClr val="black"/>
                </a:solidFill>
                <a:latin typeface="Times New Roman"/>
                <a:cs typeface="Times New Roman"/>
              </a:rPr>
              <a:t>Therefore, isomers are </a:t>
            </a:r>
            <a:r>
              <a:rPr sz="2387" dirty="0">
                <a:solidFill>
                  <a:prstClr val="black"/>
                </a:solidFill>
                <a:latin typeface="Times New Roman"/>
                <a:cs typeface="Times New Roman"/>
              </a:rPr>
              <a:t>the </a:t>
            </a:r>
            <a:r>
              <a:rPr sz="2387" spc="-10" dirty="0">
                <a:solidFill>
                  <a:prstClr val="black"/>
                </a:solidFill>
                <a:latin typeface="Times New Roman"/>
                <a:cs typeface="Times New Roman"/>
              </a:rPr>
              <a:t>different </a:t>
            </a:r>
            <a:r>
              <a:rPr sz="2387" spc="-5" dirty="0">
                <a:solidFill>
                  <a:prstClr val="black"/>
                </a:solidFill>
                <a:latin typeface="Times New Roman"/>
                <a:cs typeface="Times New Roman"/>
              </a:rPr>
              <a:t>compounds </a:t>
            </a:r>
            <a:r>
              <a:rPr sz="2387" dirty="0">
                <a:solidFill>
                  <a:prstClr val="black"/>
                </a:solidFill>
                <a:latin typeface="Times New Roman"/>
                <a:cs typeface="Times New Roman"/>
              </a:rPr>
              <a:t>with </a:t>
            </a:r>
            <a:r>
              <a:rPr sz="2387" spc="5" dirty="0">
                <a:solidFill>
                  <a:prstClr val="black"/>
                </a:solidFill>
                <a:latin typeface="Times New Roman"/>
                <a:cs typeface="Times New Roman"/>
              </a:rPr>
              <a:t> </a:t>
            </a:r>
            <a:r>
              <a:rPr sz="2387" dirty="0">
                <a:solidFill>
                  <a:prstClr val="black"/>
                </a:solidFill>
                <a:latin typeface="Times New Roman"/>
                <a:cs typeface="Times New Roman"/>
              </a:rPr>
              <a:t>the</a:t>
            </a:r>
            <a:r>
              <a:rPr sz="2387" spc="-10" dirty="0">
                <a:solidFill>
                  <a:prstClr val="black"/>
                </a:solidFill>
                <a:latin typeface="Times New Roman"/>
                <a:cs typeface="Times New Roman"/>
              </a:rPr>
              <a:t> </a:t>
            </a:r>
            <a:r>
              <a:rPr sz="2387" spc="-5" dirty="0">
                <a:solidFill>
                  <a:prstClr val="black"/>
                </a:solidFill>
                <a:latin typeface="Times New Roman"/>
                <a:cs typeface="Times New Roman"/>
              </a:rPr>
              <a:t>same</a:t>
            </a:r>
            <a:r>
              <a:rPr sz="2387" spc="5" dirty="0">
                <a:solidFill>
                  <a:prstClr val="black"/>
                </a:solidFill>
                <a:latin typeface="Times New Roman"/>
                <a:cs typeface="Times New Roman"/>
              </a:rPr>
              <a:t> </a:t>
            </a:r>
            <a:r>
              <a:rPr sz="2387" spc="-5" dirty="0">
                <a:solidFill>
                  <a:prstClr val="black"/>
                </a:solidFill>
                <a:latin typeface="Times New Roman"/>
                <a:cs typeface="Times New Roman"/>
              </a:rPr>
              <a:t>molecular</a:t>
            </a:r>
            <a:r>
              <a:rPr sz="2387" spc="-10" dirty="0">
                <a:solidFill>
                  <a:prstClr val="black"/>
                </a:solidFill>
                <a:latin typeface="Times New Roman"/>
                <a:cs typeface="Times New Roman"/>
              </a:rPr>
              <a:t> </a:t>
            </a:r>
            <a:r>
              <a:rPr sz="2387" spc="-5" dirty="0">
                <a:solidFill>
                  <a:prstClr val="black"/>
                </a:solidFill>
                <a:latin typeface="Times New Roman"/>
                <a:cs typeface="Times New Roman"/>
              </a:rPr>
              <a:t>formula.</a:t>
            </a:r>
            <a:endParaRPr sz="2387" dirty="0">
              <a:solidFill>
                <a:prstClr val="black"/>
              </a:solidFill>
              <a:latin typeface="Times New Roman"/>
              <a:cs typeface="Times New Roman"/>
            </a:endParaRPr>
          </a:p>
          <a:p>
            <a:pPr defTabSz="909279">
              <a:spcBef>
                <a:spcPts val="10"/>
              </a:spcBef>
              <a:buFontTx/>
              <a:buChar char="•"/>
            </a:pPr>
            <a:endParaRPr sz="3480" dirty="0">
              <a:solidFill>
                <a:prstClr val="black"/>
              </a:solidFill>
              <a:latin typeface="Times New Roman"/>
              <a:cs typeface="Times New Roman"/>
            </a:endParaRPr>
          </a:p>
          <a:p>
            <a:pPr marL="353609" marR="5052" indent="-340980" algn="just" defTabSz="909279">
              <a:buFont typeface="Arial MT"/>
              <a:buChar char="•"/>
              <a:tabLst>
                <a:tab pos="353609" algn="l"/>
              </a:tabLst>
            </a:pPr>
            <a:r>
              <a:rPr sz="2387" spc="-5" dirty="0">
                <a:solidFill>
                  <a:prstClr val="black"/>
                </a:solidFill>
                <a:latin typeface="Times New Roman"/>
                <a:cs typeface="Times New Roman"/>
              </a:rPr>
              <a:t>On </a:t>
            </a:r>
            <a:r>
              <a:rPr sz="2387" dirty="0">
                <a:solidFill>
                  <a:prstClr val="black"/>
                </a:solidFill>
                <a:latin typeface="Times New Roman"/>
                <a:cs typeface="Times New Roman"/>
              </a:rPr>
              <a:t>the basis of </a:t>
            </a:r>
            <a:r>
              <a:rPr sz="2387" dirty="0">
                <a:solidFill>
                  <a:srgbClr val="FF0000"/>
                </a:solidFill>
                <a:latin typeface="Times New Roman"/>
                <a:cs typeface="Times New Roman"/>
              </a:rPr>
              <a:t>bonding </a:t>
            </a:r>
            <a:r>
              <a:rPr sz="2387" spc="-5" dirty="0">
                <a:solidFill>
                  <a:srgbClr val="FF0000"/>
                </a:solidFill>
                <a:latin typeface="Times New Roman"/>
                <a:cs typeface="Times New Roman"/>
              </a:rPr>
              <a:t>connectivity </a:t>
            </a:r>
            <a:r>
              <a:rPr sz="2387" dirty="0">
                <a:solidFill>
                  <a:prstClr val="black"/>
                </a:solidFill>
                <a:latin typeface="Times New Roman"/>
                <a:cs typeface="Times New Roman"/>
              </a:rPr>
              <a:t>(The term </a:t>
            </a:r>
            <a:r>
              <a:rPr sz="2387" b="1" dirty="0">
                <a:solidFill>
                  <a:prstClr val="black"/>
                </a:solidFill>
                <a:latin typeface="Times New Roman"/>
                <a:cs typeface="Times New Roman"/>
              </a:rPr>
              <a:t>connectivity</a:t>
            </a:r>
            <a:r>
              <a:rPr sz="2387" dirty="0">
                <a:solidFill>
                  <a:prstClr val="black"/>
                </a:solidFill>
                <a:latin typeface="Times New Roman"/>
                <a:cs typeface="Times New Roman"/>
              </a:rPr>
              <a:t>, or </a:t>
            </a:r>
            <a:r>
              <a:rPr sz="2387" spc="5" dirty="0">
                <a:solidFill>
                  <a:prstClr val="black"/>
                </a:solidFill>
                <a:latin typeface="Times New Roman"/>
                <a:cs typeface="Times New Roman"/>
              </a:rPr>
              <a:t> </a:t>
            </a:r>
            <a:r>
              <a:rPr sz="2387" b="1" spc="-5" dirty="0">
                <a:solidFill>
                  <a:prstClr val="black"/>
                </a:solidFill>
                <a:latin typeface="Times New Roman"/>
                <a:cs typeface="Times New Roman"/>
              </a:rPr>
              <a:t>bonding </a:t>
            </a:r>
            <a:r>
              <a:rPr sz="2387" dirty="0">
                <a:solidFill>
                  <a:prstClr val="black"/>
                </a:solidFill>
                <a:latin typeface="Times New Roman"/>
                <a:cs typeface="Times New Roman"/>
              </a:rPr>
              <a:t>sequence, </a:t>
            </a:r>
            <a:r>
              <a:rPr sz="2387" spc="-5" dirty="0">
                <a:solidFill>
                  <a:prstClr val="black"/>
                </a:solidFill>
                <a:latin typeface="Times New Roman"/>
                <a:cs typeface="Times New Roman"/>
              </a:rPr>
              <a:t>describes the way atoms </a:t>
            </a:r>
            <a:r>
              <a:rPr sz="2387" dirty="0">
                <a:solidFill>
                  <a:prstClr val="black"/>
                </a:solidFill>
                <a:latin typeface="Times New Roman"/>
                <a:cs typeface="Times New Roman"/>
              </a:rPr>
              <a:t>are </a:t>
            </a:r>
            <a:r>
              <a:rPr sz="2387" spc="-5" dirty="0">
                <a:solidFill>
                  <a:prstClr val="black"/>
                </a:solidFill>
                <a:latin typeface="Times New Roman"/>
                <a:cs typeface="Times New Roman"/>
              </a:rPr>
              <a:t>connected </a:t>
            </a:r>
            <a:r>
              <a:rPr sz="2387" spc="-15" dirty="0">
                <a:solidFill>
                  <a:prstClr val="black"/>
                </a:solidFill>
                <a:latin typeface="Times New Roman"/>
                <a:cs typeface="Times New Roman"/>
              </a:rPr>
              <a:t>together, </a:t>
            </a:r>
            <a:r>
              <a:rPr sz="2387" spc="-582" dirty="0">
                <a:solidFill>
                  <a:prstClr val="black"/>
                </a:solidFill>
                <a:latin typeface="Times New Roman"/>
                <a:cs typeface="Times New Roman"/>
              </a:rPr>
              <a:t> </a:t>
            </a:r>
            <a:r>
              <a:rPr sz="2387" dirty="0">
                <a:solidFill>
                  <a:prstClr val="black"/>
                </a:solidFill>
                <a:latin typeface="Times New Roman"/>
                <a:cs typeface="Times New Roman"/>
              </a:rPr>
              <a:t>or</a:t>
            </a:r>
            <a:r>
              <a:rPr sz="2387" spc="5" dirty="0">
                <a:solidFill>
                  <a:prstClr val="black"/>
                </a:solidFill>
                <a:latin typeface="Times New Roman"/>
                <a:cs typeface="Times New Roman"/>
              </a:rPr>
              <a:t> </a:t>
            </a:r>
            <a:r>
              <a:rPr sz="2387" spc="-5" dirty="0">
                <a:solidFill>
                  <a:prstClr val="black"/>
                </a:solidFill>
                <a:latin typeface="Times New Roman"/>
                <a:cs typeface="Times New Roman"/>
              </a:rPr>
              <a:t>their</a:t>
            </a:r>
            <a:r>
              <a:rPr sz="2387" dirty="0">
                <a:solidFill>
                  <a:prstClr val="black"/>
                </a:solidFill>
                <a:latin typeface="Times New Roman"/>
                <a:cs typeface="Times New Roman"/>
              </a:rPr>
              <a:t> </a:t>
            </a:r>
            <a:r>
              <a:rPr sz="2387" b="1" spc="-5" dirty="0">
                <a:solidFill>
                  <a:prstClr val="black"/>
                </a:solidFill>
                <a:latin typeface="Times New Roman"/>
                <a:cs typeface="Times New Roman"/>
              </a:rPr>
              <a:t>bonding</a:t>
            </a:r>
            <a:r>
              <a:rPr sz="2387" b="1" dirty="0">
                <a:solidFill>
                  <a:prstClr val="black"/>
                </a:solidFill>
                <a:latin typeface="Times New Roman"/>
                <a:cs typeface="Times New Roman"/>
              </a:rPr>
              <a:t> </a:t>
            </a:r>
            <a:r>
              <a:rPr sz="2387" spc="-5" dirty="0">
                <a:solidFill>
                  <a:prstClr val="black"/>
                </a:solidFill>
                <a:latin typeface="Times New Roman"/>
                <a:cs typeface="Times New Roman"/>
              </a:rPr>
              <a:t>relationships</a:t>
            </a:r>
            <a:r>
              <a:rPr sz="2387" dirty="0">
                <a:solidFill>
                  <a:prstClr val="black"/>
                </a:solidFill>
                <a:latin typeface="Times New Roman"/>
                <a:cs typeface="Times New Roman"/>
              </a:rPr>
              <a:t> to</a:t>
            </a:r>
            <a:r>
              <a:rPr sz="2387" spc="5" dirty="0">
                <a:solidFill>
                  <a:prstClr val="black"/>
                </a:solidFill>
                <a:latin typeface="Times New Roman"/>
                <a:cs typeface="Times New Roman"/>
              </a:rPr>
              <a:t> </a:t>
            </a:r>
            <a:r>
              <a:rPr sz="2387" dirty="0">
                <a:solidFill>
                  <a:prstClr val="black"/>
                </a:solidFill>
                <a:latin typeface="Times New Roman"/>
                <a:cs typeface="Times New Roman"/>
              </a:rPr>
              <a:t>one</a:t>
            </a:r>
            <a:r>
              <a:rPr sz="2387" spc="5" dirty="0">
                <a:solidFill>
                  <a:prstClr val="black"/>
                </a:solidFill>
                <a:latin typeface="Times New Roman"/>
                <a:cs typeface="Times New Roman"/>
              </a:rPr>
              <a:t> </a:t>
            </a:r>
            <a:r>
              <a:rPr sz="2387" spc="-15" dirty="0">
                <a:solidFill>
                  <a:prstClr val="black"/>
                </a:solidFill>
                <a:latin typeface="Times New Roman"/>
                <a:cs typeface="Times New Roman"/>
              </a:rPr>
              <a:t>another,</a:t>
            </a:r>
            <a:r>
              <a:rPr sz="2387" spc="572" dirty="0">
                <a:solidFill>
                  <a:prstClr val="black"/>
                </a:solidFill>
                <a:latin typeface="Times New Roman"/>
                <a:cs typeface="Times New Roman"/>
              </a:rPr>
              <a:t> </a:t>
            </a:r>
            <a:r>
              <a:rPr sz="2387" dirty="0">
                <a:solidFill>
                  <a:prstClr val="black"/>
                </a:solidFill>
                <a:latin typeface="Times New Roman"/>
                <a:cs typeface="Times New Roman"/>
              </a:rPr>
              <a:t>in</a:t>
            </a:r>
            <a:r>
              <a:rPr sz="2387" spc="5" dirty="0">
                <a:solidFill>
                  <a:prstClr val="black"/>
                </a:solidFill>
                <a:latin typeface="Times New Roman"/>
                <a:cs typeface="Times New Roman"/>
              </a:rPr>
              <a:t> </a:t>
            </a:r>
            <a:r>
              <a:rPr sz="2387" spc="-5" dirty="0">
                <a:solidFill>
                  <a:prstClr val="black"/>
                </a:solidFill>
                <a:latin typeface="Times New Roman"/>
                <a:cs typeface="Times New Roman"/>
              </a:rPr>
              <a:t>covalent </a:t>
            </a:r>
            <a:r>
              <a:rPr sz="2387" dirty="0">
                <a:solidFill>
                  <a:prstClr val="black"/>
                </a:solidFill>
                <a:latin typeface="Times New Roman"/>
                <a:cs typeface="Times New Roman"/>
              </a:rPr>
              <a:t> </a:t>
            </a:r>
            <a:r>
              <a:rPr sz="2387" spc="-5" dirty="0">
                <a:solidFill>
                  <a:prstClr val="black"/>
                </a:solidFill>
                <a:latin typeface="Times New Roman"/>
                <a:cs typeface="Times New Roman"/>
              </a:rPr>
              <a:t>compounds. </a:t>
            </a:r>
            <a:r>
              <a:rPr sz="2387" dirty="0">
                <a:solidFill>
                  <a:prstClr val="black"/>
                </a:solidFill>
                <a:latin typeface="Times New Roman"/>
                <a:cs typeface="Times New Roman"/>
              </a:rPr>
              <a:t>For </a:t>
            </a:r>
            <a:r>
              <a:rPr sz="2387" spc="-5" dirty="0">
                <a:solidFill>
                  <a:prstClr val="black"/>
                </a:solidFill>
                <a:latin typeface="Times New Roman"/>
                <a:cs typeface="Times New Roman"/>
              </a:rPr>
              <a:t>example, </a:t>
            </a:r>
            <a:r>
              <a:rPr sz="2387" dirty="0">
                <a:solidFill>
                  <a:prstClr val="black"/>
                </a:solidFill>
                <a:latin typeface="Times New Roman"/>
                <a:cs typeface="Times New Roman"/>
              </a:rPr>
              <a:t>in </a:t>
            </a:r>
            <a:r>
              <a:rPr sz="2387" spc="-5" dirty="0">
                <a:solidFill>
                  <a:prstClr val="black"/>
                </a:solidFill>
                <a:latin typeface="Times New Roman"/>
                <a:cs typeface="Times New Roman"/>
              </a:rPr>
              <a:t>the methane molecule one </a:t>
            </a:r>
            <a:r>
              <a:rPr sz="2387" dirty="0">
                <a:solidFill>
                  <a:prstClr val="black"/>
                </a:solidFill>
                <a:latin typeface="Times New Roman"/>
                <a:cs typeface="Times New Roman"/>
              </a:rPr>
              <a:t>carbon is </a:t>
            </a:r>
            <a:r>
              <a:rPr sz="2387" spc="5" dirty="0">
                <a:solidFill>
                  <a:prstClr val="black"/>
                </a:solidFill>
                <a:latin typeface="Times New Roman"/>
                <a:cs typeface="Times New Roman"/>
              </a:rPr>
              <a:t> </a:t>
            </a:r>
            <a:r>
              <a:rPr sz="2387" spc="-5" dirty="0">
                <a:solidFill>
                  <a:prstClr val="black"/>
                </a:solidFill>
                <a:latin typeface="Times New Roman"/>
                <a:cs typeface="Times New Roman"/>
              </a:rPr>
              <a:t>connected</a:t>
            </a:r>
            <a:r>
              <a:rPr sz="2387" dirty="0">
                <a:solidFill>
                  <a:prstClr val="black"/>
                </a:solidFill>
                <a:latin typeface="Times New Roman"/>
                <a:cs typeface="Times New Roman"/>
              </a:rPr>
              <a:t> </a:t>
            </a:r>
            <a:r>
              <a:rPr sz="2387" spc="-5" dirty="0">
                <a:solidFill>
                  <a:prstClr val="black"/>
                </a:solidFill>
                <a:latin typeface="Times New Roman"/>
                <a:cs typeface="Times New Roman"/>
              </a:rPr>
              <a:t>to</a:t>
            </a:r>
            <a:r>
              <a:rPr sz="2387" dirty="0">
                <a:solidFill>
                  <a:prstClr val="black"/>
                </a:solidFill>
                <a:latin typeface="Times New Roman"/>
                <a:cs typeface="Times New Roman"/>
              </a:rPr>
              <a:t> four</a:t>
            </a:r>
            <a:r>
              <a:rPr sz="2387" spc="5" dirty="0">
                <a:solidFill>
                  <a:prstClr val="black"/>
                </a:solidFill>
                <a:latin typeface="Times New Roman"/>
                <a:cs typeface="Times New Roman"/>
              </a:rPr>
              <a:t> </a:t>
            </a:r>
            <a:r>
              <a:rPr sz="2387" dirty="0">
                <a:solidFill>
                  <a:prstClr val="black"/>
                </a:solidFill>
                <a:latin typeface="Times New Roman"/>
                <a:cs typeface="Times New Roman"/>
              </a:rPr>
              <a:t>hydrogen</a:t>
            </a:r>
            <a:r>
              <a:rPr sz="2387" spc="5" dirty="0">
                <a:solidFill>
                  <a:prstClr val="black"/>
                </a:solidFill>
                <a:latin typeface="Times New Roman"/>
                <a:cs typeface="Times New Roman"/>
              </a:rPr>
              <a:t> </a:t>
            </a:r>
            <a:r>
              <a:rPr sz="2387" spc="-10" dirty="0">
                <a:solidFill>
                  <a:prstClr val="black"/>
                </a:solidFill>
                <a:latin typeface="Times New Roman"/>
                <a:cs typeface="Times New Roman"/>
              </a:rPr>
              <a:t>atoms</a:t>
            </a:r>
            <a:r>
              <a:rPr sz="2387" spc="-5" dirty="0">
                <a:solidFill>
                  <a:prstClr val="black"/>
                </a:solidFill>
                <a:latin typeface="Times New Roman"/>
                <a:cs typeface="Times New Roman"/>
              </a:rPr>
              <a:t> </a:t>
            </a:r>
            <a:r>
              <a:rPr sz="2387" spc="-15" dirty="0">
                <a:solidFill>
                  <a:prstClr val="black"/>
                </a:solidFill>
                <a:latin typeface="Times New Roman"/>
                <a:cs typeface="Times New Roman"/>
              </a:rPr>
              <a:t>simultaneously,</a:t>
            </a:r>
            <a:r>
              <a:rPr sz="2387" spc="-10" dirty="0">
                <a:solidFill>
                  <a:prstClr val="black"/>
                </a:solidFill>
                <a:latin typeface="Times New Roman"/>
                <a:cs typeface="Times New Roman"/>
              </a:rPr>
              <a:t> </a:t>
            </a:r>
            <a:r>
              <a:rPr sz="2387" spc="-5" dirty="0">
                <a:solidFill>
                  <a:prstClr val="black"/>
                </a:solidFill>
                <a:latin typeface="Times New Roman"/>
                <a:cs typeface="Times New Roman"/>
              </a:rPr>
              <a:t>while</a:t>
            </a:r>
            <a:r>
              <a:rPr sz="2387" dirty="0">
                <a:solidFill>
                  <a:prstClr val="black"/>
                </a:solidFill>
                <a:latin typeface="Times New Roman"/>
                <a:cs typeface="Times New Roman"/>
              </a:rPr>
              <a:t> </a:t>
            </a:r>
            <a:r>
              <a:rPr sz="2387" spc="-5" dirty="0">
                <a:solidFill>
                  <a:prstClr val="black"/>
                </a:solidFill>
                <a:latin typeface="Times New Roman"/>
                <a:cs typeface="Times New Roman"/>
              </a:rPr>
              <a:t>each </a:t>
            </a:r>
            <a:r>
              <a:rPr sz="2387" dirty="0">
                <a:solidFill>
                  <a:prstClr val="black"/>
                </a:solidFill>
                <a:latin typeface="Times New Roman"/>
                <a:cs typeface="Times New Roman"/>
              </a:rPr>
              <a:t> hydrogen</a:t>
            </a:r>
            <a:r>
              <a:rPr sz="2387" spc="5" dirty="0">
                <a:solidFill>
                  <a:prstClr val="black"/>
                </a:solidFill>
                <a:latin typeface="Times New Roman"/>
                <a:cs typeface="Times New Roman"/>
              </a:rPr>
              <a:t> </a:t>
            </a:r>
            <a:r>
              <a:rPr sz="2387" spc="-5" dirty="0">
                <a:solidFill>
                  <a:prstClr val="black"/>
                </a:solidFill>
                <a:latin typeface="Times New Roman"/>
                <a:cs typeface="Times New Roman"/>
              </a:rPr>
              <a:t>atom</a:t>
            </a:r>
            <a:r>
              <a:rPr sz="2387" dirty="0">
                <a:solidFill>
                  <a:prstClr val="black"/>
                </a:solidFill>
                <a:latin typeface="Times New Roman"/>
                <a:cs typeface="Times New Roman"/>
              </a:rPr>
              <a:t> is</a:t>
            </a:r>
            <a:r>
              <a:rPr sz="2387" spc="5" dirty="0">
                <a:solidFill>
                  <a:prstClr val="black"/>
                </a:solidFill>
                <a:latin typeface="Times New Roman"/>
                <a:cs typeface="Times New Roman"/>
              </a:rPr>
              <a:t> </a:t>
            </a:r>
            <a:r>
              <a:rPr sz="2387" spc="-5" dirty="0">
                <a:solidFill>
                  <a:prstClr val="black"/>
                </a:solidFill>
                <a:latin typeface="Times New Roman"/>
                <a:cs typeface="Times New Roman"/>
              </a:rPr>
              <a:t>connected</a:t>
            </a:r>
            <a:r>
              <a:rPr sz="2387" dirty="0">
                <a:solidFill>
                  <a:prstClr val="black"/>
                </a:solidFill>
                <a:latin typeface="Times New Roman"/>
                <a:cs typeface="Times New Roman"/>
              </a:rPr>
              <a:t> to</a:t>
            </a:r>
            <a:r>
              <a:rPr sz="2387" spc="5" dirty="0">
                <a:solidFill>
                  <a:prstClr val="black"/>
                </a:solidFill>
                <a:latin typeface="Times New Roman"/>
                <a:cs typeface="Times New Roman"/>
              </a:rPr>
              <a:t> </a:t>
            </a:r>
            <a:r>
              <a:rPr sz="2387" spc="-5" dirty="0">
                <a:solidFill>
                  <a:prstClr val="black"/>
                </a:solidFill>
                <a:latin typeface="Times New Roman"/>
                <a:cs typeface="Times New Roman"/>
              </a:rPr>
              <a:t>only</a:t>
            </a:r>
            <a:r>
              <a:rPr sz="2387" dirty="0">
                <a:solidFill>
                  <a:prstClr val="black"/>
                </a:solidFill>
                <a:latin typeface="Times New Roman"/>
                <a:cs typeface="Times New Roman"/>
              </a:rPr>
              <a:t> </a:t>
            </a:r>
            <a:r>
              <a:rPr sz="2387" spc="-5" dirty="0">
                <a:solidFill>
                  <a:prstClr val="black"/>
                </a:solidFill>
                <a:latin typeface="Times New Roman"/>
                <a:cs typeface="Times New Roman"/>
              </a:rPr>
              <a:t>one</a:t>
            </a:r>
            <a:r>
              <a:rPr sz="2387" dirty="0">
                <a:solidFill>
                  <a:prstClr val="black"/>
                </a:solidFill>
                <a:latin typeface="Times New Roman"/>
                <a:cs typeface="Times New Roman"/>
              </a:rPr>
              <a:t> </a:t>
            </a:r>
            <a:r>
              <a:rPr sz="2387" spc="-5" dirty="0">
                <a:solidFill>
                  <a:prstClr val="black"/>
                </a:solidFill>
                <a:latin typeface="Times New Roman"/>
                <a:cs typeface="Times New Roman"/>
              </a:rPr>
              <a:t>carbon.),</a:t>
            </a:r>
            <a:r>
              <a:rPr sz="2387" dirty="0">
                <a:solidFill>
                  <a:prstClr val="black"/>
                </a:solidFill>
                <a:latin typeface="Times New Roman"/>
                <a:cs typeface="Times New Roman"/>
              </a:rPr>
              <a:t> </a:t>
            </a:r>
            <a:r>
              <a:rPr sz="2387" spc="-5" dirty="0">
                <a:solidFill>
                  <a:prstClr val="black"/>
                </a:solidFill>
                <a:latin typeface="Times New Roman"/>
                <a:cs typeface="Times New Roman"/>
              </a:rPr>
              <a:t>isomers</a:t>
            </a:r>
            <a:r>
              <a:rPr sz="2387" dirty="0">
                <a:solidFill>
                  <a:prstClr val="black"/>
                </a:solidFill>
                <a:latin typeface="Times New Roman"/>
                <a:cs typeface="Times New Roman"/>
              </a:rPr>
              <a:t> are </a:t>
            </a:r>
            <a:r>
              <a:rPr sz="2387" spc="5" dirty="0">
                <a:solidFill>
                  <a:prstClr val="black"/>
                </a:solidFill>
                <a:latin typeface="Times New Roman"/>
                <a:cs typeface="Times New Roman"/>
              </a:rPr>
              <a:t> </a:t>
            </a:r>
            <a:r>
              <a:rPr sz="2387" spc="-5" dirty="0">
                <a:solidFill>
                  <a:prstClr val="black"/>
                </a:solidFill>
                <a:latin typeface="Times New Roman"/>
                <a:cs typeface="Times New Roman"/>
              </a:rPr>
              <a:t>divided </a:t>
            </a:r>
            <a:r>
              <a:rPr sz="2387" dirty="0">
                <a:solidFill>
                  <a:prstClr val="black"/>
                </a:solidFill>
                <a:latin typeface="Times New Roman"/>
                <a:cs typeface="Times New Roman"/>
              </a:rPr>
              <a:t>into </a:t>
            </a:r>
            <a:r>
              <a:rPr sz="2387" spc="-5" dirty="0">
                <a:solidFill>
                  <a:prstClr val="black"/>
                </a:solidFill>
                <a:latin typeface="Times New Roman"/>
                <a:cs typeface="Times New Roman"/>
              </a:rPr>
              <a:t>two major classes: </a:t>
            </a:r>
            <a:r>
              <a:rPr sz="2387" spc="-5" dirty="0">
                <a:solidFill>
                  <a:srgbClr val="00AF50"/>
                </a:solidFill>
                <a:latin typeface="Times New Roman"/>
                <a:cs typeface="Times New Roman"/>
              </a:rPr>
              <a:t>constitutional </a:t>
            </a:r>
            <a:r>
              <a:rPr sz="2387" spc="-10" dirty="0">
                <a:solidFill>
                  <a:srgbClr val="00AF50"/>
                </a:solidFill>
                <a:latin typeface="Times New Roman"/>
                <a:cs typeface="Times New Roman"/>
              </a:rPr>
              <a:t>or </a:t>
            </a:r>
            <a:r>
              <a:rPr sz="2387" spc="-5" dirty="0">
                <a:solidFill>
                  <a:srgbClr val="00AF50"/>
                </a:solidFill>
                <a:latin typeface="Times New Roman"/>
                <a:cs typeface="Times New Roman"/>
              </a:rPr>
              <a:t>structural isomers </a:t>
            </a:r>
            <a:r>
              <a:rPr sz="2387" dirty="0">
                <a:solidFill>
                  <a:srgbClr val="00AF50"/>
                </a:solidFill>
                <a:latin typeface="Times New Roman"/>
                <a:cs typeface="Times New Roman"/>
              </a:rPr>
              <a:t> and</a:t>
            </a:r>
            <a:r>
              <a:rPr sz="2387" spc="-10" dirty="0">
                <a:solidFill>
                  <a:srgbClr val="00AF50"/>
                </a:solidFill>
                <a:latin typeface="Times New Roman"/>
                <a:cs typeface="Times New Roman"/>
              </a:rPr>
              <a:t> </a:t>
            </a:r>
            <a:r>
              <a:rPr sz="2387" dirty="0">
                <a:solidFill>
                  <a:srgbClr val="00AF50"/>
                </a:solidFill>
                <a:latin typeface="Times New Roman"/>
                <a:cs typeface="Times New Roman"/>
              </a:rPr>
              <a:t>stereoisomers</a:t>
            </a:r>
            <a:r>
              <a:rPr sz="2387" dirty="0">
                <a:solidFill>
                  <a:prstClr val="black"/>
                </a:solidFill>
                <a:latin typeface="Times New Roman"/>
                <a:cs typeface="Times New Roman"/>
              </a:rPr>
              <a:t>.</a:t>
            </a:r>
          </a:p>
        </p:txBody>
      </p:sp>
    </p:spTree>
  </p:cSld>
  <p:clrMapOvr>
    <a:masterClrMapping/>
  </p:clrMapOvr>
  <mc:AlternateContent xmlns:mc="http://schemas.openxmlformats.org/markup-compatibility/2006" xmlns:p14="http://schemas.microsoft.com/office/powerpoint/2010/main">
    <mc:Choice Requires="p14">
      <p:transition spd="slow" p14:dur="2000" advTm="8554"/>
    </mc:Choice>
    <mc:Fallback xmlns="">
      <p:transition spd="slow" advTm="8554"/>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382832" y="121697"/>
            <a:ext cx="6338718" cy="511493"/>
          </a:xfrm>
          <a:prstGeom prst="rect">
            <a:avLst/>
          </a:prstGeom>
        </p:spPr>
        <p:txBody>
          <a:bodyPr vert="horz" wrap="square" lIns="0" tIns="13261" rIns="0" bIns="0" rtlCol="0">
            <a:spAutoFit/>
          </a:bodyPr>
          <a:lstStyle/>
          <a:p>
            <a:pPr marL="12629">
              <a:spcBef>
                <a:spcPts val="104"/>
              </a:spcBef>
            </a:pPr>
            <a:r>
              <a:rPr dirty="0"/>
              <a:t>Constitutional</a:t>
            </a:r>
            <a:r>
              <a:rPr spc="-60" dirty="0"/>
              <a:t> </a:t>
            </a:r>
            <a:r>
              <a:rPr dirty="0"/>
              <a:t>or</a:t>
            </a:r>
            <a:r>
              <a:rPr spc="-65" dirty="0"/>
              <a:t> </a:t>
            </a:r>
            <a:r>
              <a:rPr dirty="0"/>
              <a:t>Structural</a:t>
            </a:r>
            <a:r>
              <a:rPr spc="-40" dirty="0"/>
              <a:t> </a:t>
            </a:r>
            <a:r>
              <a:rPr dirty="0"/>
              <a:t>Isomers</a:t>
            </a:r>
          </a:p>
        </p:txBody>
      </p:sp>
      <p:sp>
        <p:nvSpPr>
          <p:cNvPr id="3" name="object 3"/>
          <p:cNvSpPr txBox="1"/>
          <p:nvPr/>
        </p:nvSpPr>
        <p:spPr>
          <a:xfrm>
            <a:off x="226810" y="732458"/>
            <a:ext cx="8654958" cy="5708479"/>
          </a:xfrm>
          <a:prstGeom prst="rect">
            <a:avLst/>
          </a:prstGeom>
        </p:spPr>
        <p:txBody>
          <a:bodyPr vert="horz" wrap="square" lIns="0" tIns="12629" rIns="0" bIns="0" rtlCol="0">
            <a:spAutoFit/>
          </a:bodyPr>
          <a:lstStyle/>
          <a:p>
            <a:pPr marL="353609" marR="5052" indent="-340980" algn="just" defTabSz="909279">
              <a:spcBef>
                <a:spcPts val="99"/>
              </a:spcBef>
              <a:buFont typeface="Arial MT"/>
              <a:buChar char="•"/>
              <a:tabLst>
                <a:tab pos="353609" algn="l"/>
              </a:tabLst>
            </a:pPr>
            <a:r>
              <a:rPr sz="2387" spc="-5" dirty="0">
                <a:solidFill>
                  <a:srgbClr val="00AFEF"/>
                </a:solidFill>
                <a:latin typeface="Times New Roman"/>
                <a:cs typeface="Times New Roman"/>
              </a:rPr>
              <a:t>Constitutional or structural isomers </a:t>
            </a:r>
            <a:r>
              <a:rPr sz="2387" dirty="0">
                <a:solidFill>
                  <a:srgbClr val="00AFEF"/>
                </a:solidFill>
                <a:latin typeface="Times New Roman"/>
                <a:cs typeface="Times New Roman"/>
              </a:rPr>
              <a:t>are </a:t>
            </a:r>
            <a:r>
              <a:rPr sz="2387" spc="-5" dirty="0">
                <a:solidFill>
                  <a:srgbClr val="00AFEF"/>
                </a:solidFill>
                <a:latin typeface="Times New Roman"/>
                <a:cs typeface="Times New Roman"/>
              </a:rPr>
              <a:t>compounds </a:t>
            </a:r>
            <a:r>
              <a:rPr sz="2387" dirty="0">
                <a:solidFill>
                  <a:srgbClr val="00AFEF"/>
                </a:solidFill>
                <a:latin typeface="Times New Roman"/>
                <a:cs typeface="Times New Roman"/>
              </a:rPr>
              <a:t>with the </a:t>
            </a:r>
            <a:r>
              <a:rPr sz="2387" spc="-5" dirty="0">
                <a:solidFill>
                  <a:srgbClr val="00AFEF"/>
                </a:solidFill>
                <a:latin typeface="Times New Roman"/>
                <a:cs typeface="Times New Roman"/>
              </a:rPr>
              <a:t>same </a:t>
            </a:r>
            <a:r>
              <a:rPr sz="2387" dirty="0">
                <a:solidFill>
                  <a:srgbClr val="00AFEF"/>
                </a:solidFill>
                <a:latin typeface="Times New Roman"/>
                <a:cs typeface="Times New Roman"/>
              </a:rPr>
              <a:t> </a:t>
            </a:r>
            <a:r>
              <a:rPr sz="2387" spc="-5" dirty="0">
                <a:solidFill>
                  <a:srgbClr val="00AFEF"/>
                </a:solidFill>
                <a:latin typeface="Times New Roman"/>
                <a:cs typeface="Times New Roman"/>
              </a:rPr>
              <a:t>molecular formula </a:t>
            </a:r>
            <a:r>
              <a:rPr sz="2387" dirty="0">
                <a:solidFill>
                  <a:srgbClr val="00AFEF"/>
                </a:solidFill>
                <a:latin typeface="Times New Roman"/>
                <a:cs typeface="Times New Roman"/>
              </a:rPr>
              <a:t>but </a:t>
            </a:r>
            <a:r>
              <a:rPr sz="2387" spc="-10" dirty="0">
                <a:solidFill>
                  <a:srgbClr val="00AFEF"/>
                </a:solidFill>
                <a:latin typeface="Times New Roman"/>
                <a:cs typeface="Times New Roman"/>
              </a:rPr>
              <a:t>different </a:t>
            </a:r>
            <a:r>
              <a:rPr sz="2387" spc="-5" dirty="0">
                <a:solidFill>
                  <a:srgbClr val="00AFEF"/>
                </a:solidFill>
                <a:latin typeface="Times New Roman"/>
                <a:cs typeface="Times New Roman"/>
              </a:rPr>
              <a:t>structural formulae. </a:t>
            </a:r>
            <a:r>
              <a:rPr sz="2387" dirty="0">
                <a:solidFill>
                  <a:prstClr val="black"/>
                </a:solidFill>
                <a:latin typeface="Times New Roman"/>
                <a:cs typeface="Times New Roman"/>
              </a:rPr>
              <a:t>In </a:t>
            </a:r>
            <a:r>
              <a:rPr sz="2387" spc="-5" dirty="0">
                <a:solidFill>
                  <a:prstClr val="black"/>
                </a:solidFill>
                <a:latin typeface="Times New Roman"/>
                <a:cs typeface="Times New Roman"/>
              </a:rPr>
              <a:t>isomerism, </a:t>
            </a:r>
            <a:r>
              <a:rPr sz="2387" dirty="0">
                <a:solidFill>
                  <a:prstClr val="black"/>
                </a:solidFill>
                <a:latin typeface="Times New Roman"/>
                <a:cs typeface="Times New Roman"/>
              </a:rPr>
              <a:t> </a:t>
            </a:r>
            <a:r>
              <a:rPr sz="2387" spc="-5" dirty="0">
                <a:solidFill>
                  <a:prstClr val="black"/>
                </a:solidFill>
                <a:latin typeface="Times New Roman"/>
                <a:cs typeface="Times New Roman"/>
              </a:rPr>
              <a:t>constitutional</a:t>
            </a:r>
            <a:r>
              <a:rPr sz="2387" dirty="0">
                <a:solidFill>
                  <a:prstClr val="black"/>
                </a:solidFill>
                <a:latin typeface="Times New Roman"/>
                <a:cs typeface="Times New Roman"/>
              </a:rPr>
              <a:t> </a:t>
            </a:r>
            <a:r>
              <a:rPr sz="2387" spc="-5" dirty="0">
                <a:solidFill>
                  <a:prstClr val="black"/>
                </a:solidFill>
                <a:latin typeface="Times New Roman"/>
                <a:cs typeface="Times New Roman"/>
              </a:rPr>
              <a:t>isomers</a:t>
            </a:r>
            <a:r>
              <a:rPr sz="2387" dirty="0">
                <a:solidFill>
                  <a:prstClr val="black"/>
                </a:solidFill>
                <a:latin typeface="Times New Roman"/>
                <a:cs typeface="Times New Roman"/>
              </a:rPr>
              <a:t> are</a:t>
            </a:r>
            <a:r>
              <a:rPr sz="2387" spc="5" dirty="0">
                <a:solidFill>
                  <a:prstClr val="black"/>
                </a:solidFill>
                <a:latin typeface="Times New Roman"/>
                <a:cs typeface="Times New Roman"/>
              </a:rPr>
              <a:t> </a:t>
            </a:r>
            <a:r>
              <a:rPr sz="2387" spc="-5" dirty="0">
                <a:solidFill>
                  <a:prstClr val="black"/>
                </a:solidFill>
                <a:latin typeface="Times New Roman"/>
                <a:cs typeface="Times New Roman"/>
              </a:rPr>
              <a:t>molecules</a:t>
            </a:r>
            <a:r>
              <a:rPr sz="2387" dirty="0">
                <a:solidFill>
                  <a:prstClr val="black"/>
                </a:solidFill>
                <a:latin typeface="Times New Roman"/>
                <a:cs typeface="Times New Roman"/>
              </a:rPr>
              <a:t> of</a:t>
            </a:r>
            <a:r>
              <a:rPr sz="2387" spc="5" dirty="0">
                <a:solidFill>
                  <a:prstClr val="black"/>
                </a:solidFill>
                <a:latin typeface="Times New Roman"/>
                <a:cs typeface="Times New Roman"/>
              </a:rPr>
              <a:t> </a:t>
            </a:r>
            <a:r>
              <a:rPr sz="2387" spc="-10" dirty="0">
                <a:solidFill>
                  <a:prstClr val="black"/>
                </a:solidFill>
                <a:latin typeface="Times New Roman"/>
                <a:cs typeface="Times New Roman"/>
              </a:rPr>
              <a:t>different</a:t>
            </a:r>
            <a:r>
              <a:rPr sz="2387" spc="-5" dirty="0">
                <a:solidFill>
                  <a:prstClr val="black"/>
                </a:solidFill>
                <a:latin typeface="Times New Roman"/>
                <a:cs typeface="Times New Roman"/>
              </a:rPr>
              <a:t> </a:t>
            </a:r>
            <a:r>
              <a:rPr sz="2387" spc="-15" dirty="0">
                <a:solidFill>
                  <a:prstClr val="black"/>
                </a:solidFill>
                <a:latin typeface="Times New Roman"/>
                <a:cs typeface="Times New Roman"/>
              </a:rPr>
              <a:t>connectivity. </a:t>
            </a:r>
            <a:r>
              <a:rPr sz="2387" spc="-10" dirty="0">
                <a:solidFill>
                  <a:prstClr val="black"/>
                </a:solidFill>
                <a:latin typeface="Times New Roman"/>
                <a:cs typeface="Times New Roman"/>
              </a:rPr>
              <a:t> </a:t>
            </a:r>
            <a:r>
              <a:rPr sz="2387" spc="-5" dirty="0">
                <a:solidFill>
                  <a:prstClr val="black"/>
                </a:solidFill>
                <a:latin typeface="Times New Roman"/>
                <a:cs typeface="Times New Roman"/>
              </a:rPr>
              <a:t>Therefore, constitutional isomers </a:t>
            </a:r>
            <a:r>
              <a:rPr sz="2387" spc="-10" dirty="0">
                <a:solidFill>
                  <a:prstClr val="black"/>
                </a:solidFill>
                <a:latin typeface="Times New Roman"/>
                <a:cs typeface="Times New Roman"/>
              </a:rPr>
              <a:t>differ </a:t>
            </a:r>
            <a:r>
              <a:rPr sz="2387" dirty="0">
                <a:solidFill>
                  <a:prstClr val="black"/>
                </a:solidFill>
                <a:latin typeface="Times New Roman"/>
                <a:cs typeface="Times New Roman"/>
              </a:rPr>
              <a:t>in the </a:t>
            </a:r>
            <a:r>
              <a:rPr sz="2387" spc="-5" dirty="0">
                <a:solidFill>
                  <a:prstClr val="black"/>
                </a:solidFill>
                <a:latin typeface="Times New Roman"/>
                <a:cs typeface="Times New Roman"/>
              </a:rPr>
              <a:t>way </a:t>
            </a:r>
            <a:r>
              <a:rPr sz="2387" dirty="0">
                <a:solidFill>
                  <a:prstClr val="black"/>
                </a:solidFill>
                <a:latin typeface="Times New Roman"/>
                <a:cs typeface="Times New Roman"/>
              </a:rPr>
              <a:t>the </a:t>
            </a:r>
            <a:r>
              <a:rPr sz="2387" spc="-10" dirty="0">
                <a:solidFill>
                  <a:prstClr val="black"/>
                </a:solidFill>
                <a:latin typeface="Times New Roman"/>
                <a:cs typeface="Times New Roman"/>
              </a:rPr>
              <a:t>atoms </a:t>
            </a:r>
            <a:r>
              <a:rPr sz="2387" dirty="0">
                <a:solidFill>
                  <a:prstClr val="black"/>
                </a:solidFill>
                <a:latin typeface="Times New Roman"/>
                <a:cs typeface="Times New Roman"/>
              </a:rPr>
              <a:t>are </a:t>
            </a:r>
            <a:r>
              <a:rPr sz="2387" spc="5" dirty="0">
                <a:solidFill>
                  <a:prstClr val="black"/>
                </a:solidFill>
                <a:latin typeface="Times New Roman"/>
                <a:cs typeface="Times New Roman"/>
              </a:rPr>
              <a:t> </a:t>
            </a:r>
            <a:r>
              <a:rPr sz="2387" dirty="0">
                <a:solidFill>
                  <a:prstClr val="black"/>
                </a:solidFill>
                <a:latin typeface="Times New Roman"/>
                <a:cs typeface="Times New Roman"/>
              </a:rPr>
              <a:t>connected</a:t>
            </a:r>
            <a:r>
              <a:rPr sz="2387" spc="-35" dirty="0">
                <a:solidFill>
                  <a:prstClr val="black"/>
                </a:solidFill>
                <a:latin typeface="Times New Roman"/>
                <a:cs typeface="Times New Roman"/>
              </a:rPr>
              <a:t> </a:t>
            </a:r>
            <a:r>
              <a:rPr sz="2387" dirty="0">
                <a:solidFill>
                  <a:prstClr val="black"/>
                </a:solidFill>
                <a:latin typeface="Times New Roman"/>
                <a:cs typeface="Times New Roman"/>
              </a:rPr>
              <a:t>to</a:t>
            </a:r>
            <a:r>
              <a:rPr sz="2387" spc="-5" dirty="0">
                <a:solidFill>
                  <a:prstClr val="black"/>
                </a:solidFill>
                <a:latin typeface="Times New Roman"/>
                <a:cs typeface="Times New Roman"/>
              </a:rPr>
              <a:t> </a:t>
            </a:r>
            <a:r>
              <a:rPr sz="2387" dirty="0">
                <a:solidFill>
                  <a:prstClr val="black"/>
                </a:solidFill>
                <a:latin typeface="Times New Roman"/>
                <a:cs typeface="Times New Roman"/>
              </a:rPr>
              <a:t>each</a:t>
            </a:r>
            <a:r>
              <a:rPr sz="2387" spc="-25" dirty="0">
                <a:solidFill>
                  <a:prstClr val="black"/>
                </a:solidFill>
                <a:latin typeface="Times New Roman"/>
                <a:cs typeface="Times New Roman"/>
              </a:rPr>
              <a:t> </a:t>
            </a:r>
            <a:r>
              <a:rPr sz="2387" spc="-20" dirty="0">
                <a:solidFill>
                  <a:prstClr val="black"/>
                </a:solidFill>
                <a:latin typeface="Times New Roman"/>
                <a:cs typeface="Times New Roman"/>
              </a:rPr>
              <a:t>other.</a:t>
            </a:r>
            <a:endParaRPr sz="2387">
              <a:solidFill>
                <a:prstClr val="black"/>
              </a:solidFill>
              <a:latin typeface="Times New Roman"/>
              <a:cs typeface="Times New Roman"/>
            </a:endParaRPr>
          </a:p>
          <a:p>
            <a:pPr defTabSz="909279">
              <a:spcBef>
                <a:spcPts val="10"/>
              </a:spcBef>
              <a:buFontTx/>
              <a:buChar char="•"/>
            </a:pPr>
            <a:endParaRPr sz="3480">
              <a:solidFill>
                <a:prstClr val="black"/>
              </a:solidFill>
              <a:latin typeface="Times New Roman"/>
              <a:cs typeface="Times New Roman"/>
            </a:endParaRPr>
          </a:p>
          <a:p>
            <a:pPr marL="429382" indent="-416753" defTabSz="909279">
              <a:buClr>
                <a:srgbClr val="000000"/>
              </a:buClr>
              <a:buFont typeface="Arial MT"/>
              <a:buChar char="•"/>
              <a:tabLst>
                <a:tab pos="428750" algn="l"/>
                <a:tab pos="429382" algn="l"/>
              </a:tabLst>
            </a:pPr>
            <a:r>
              <a:rPr sz="2387" b="1" dirty="0">
                <a:solidFill>
                  <a:srgbClr val="00AF50"/>
                </a:solidFill>
                <a:latin typeface="Times New Roman"/>
                <a:cs typeface="Times New Roman"/>
              </a:rPr>
              <a:t>Constitutional</a:t>
            </a:r>
            <a:r>
              <a:rPr sz="2387" b="1" spc="-30" dirty="0">
                <a:solidFill>
                  <a:srgbClr val="00AF50"/>
                </a:solidFill>
                <a:latin typeface="Times New Roman"/>
                <a:cs typeface="Times New Roman"/>
              </a:rPr>
              <a:t> </a:t>
            </a:r>
            <a:r>
              <a:rPr sz="2387" b="1" dirty="0">
                <a:solidFill>
                  <a:srgbClr val="00AF50"/>
                </a:solidFill>
                <a:latin typeface="Times New Roman"/>
                <a:cs typeface="Times New Roman"/>
              </a:rPr>
              <a:t>isomers</a:t>
            </a:r>
            <a:r>
              <a:rPr sz="2387" b="1" spc="-45" dirty="0">
                <a:solidFill>
                  <a:srgbClr val="00AF50"/>
                </a:solidFill>
                <a:latin typeface="Times New Roman"/>
                <a:cs typeface="Times New Roman"/>
              </a:rPr>
              <a:t> </a:t>
            </a:r>
            <a:r>
              <a:rPr sz="2387" b="1" dirty="0">
                <a:solidFill>
                  <a:srgbClr val="00AF50"/>
                </a:solidFill>
                <a:latin typeface="Times New Roman"/>
                <a:cs typeface="Times New Roman"/>
              </a:rPr>
              <a:t>have:</a:t>
            </a:r>
            <a:endParaRPr sz="2387">
              <a:solidFill>
                <a:prstClr val="black"/>
              </a:solidFill>
              <a:latin typeface="Times New Roman"/>
              <a:cs typeface="Times New Roman"/>
            </a:endParaRPr>
          </a:p>
          <a:p>
            <a:pPr marL="467269" indent="-454640" defTabSz="909279">
              <a:spcBef>
                <a:spcPts val="577"/>
              </a:spcBef>
              <a:buFontTx/>
              <a:buAutoNum type="arabicPeriod"/>
              <a:tabLst>
                <a:tab pos="466637" algn="l"/>
                <a:tab pos="467269" algn="l"/>
              </a:tabLst>
            </a:pPr>
            <a:r>
              <a:rPr sz="2387" spc="-10" dirty="0">
                <a:solidFill>
                  <a:prstClr val="black"/>
                </a:solidFill>
                <a:latin typeface="Times New Roman"/>
                <a:cs typeface="Times New Roman"/>
              </a:rPr>
              <a:t>different</a:t>
            </a:r>
            <a:r>
              <a:rPr sz="2387" spc="-25" dirty="0">
                <a:solidFill>
                  <a:prstClr val="black"/>
                </a:solidFill>
                <a:latin typeface="Times New Roman"/>
                <a:cs typeface="Times New Roman"/>
              </a:rPr>
              <a:t> </a:t>
            </a:r>
            <a:r>
              <a:rPr sz="2387" spc="-45" dirty="0">
                <a:solidFill>
                  <a:prstClr val="black"/>
                </a:solidFill>
                <a:latin typeface="Times New Roman"/>
                <a:cs typeface="Times New Roman"/>
              </a:rPr>
              <a:t>IUPAC</a:t>
            </a:r>
            <a:r>
              <a:rPr sz="2387" spc="-5" dirty="0">
                <a:solidFill>
                  <a:prstClr val="black"/>
                </a:solidFill>
                <a:latin typeface="Times New Roman"/>
                <a:cs typeface="Times New Roman"/>
              </a:rPr>
              <a:t> names</a:t>
            </a:r>
            <a:endParaRPr sz="2387">
              <a:solidFill>
                <a:prstClr val="black"/>
              </a:solidFill>
              <a:latin typeface="Times New Roman"/>
              <a:cs typeface="Times New Roman"/>
            </a:endParaRPr>
          </a:p>
          <a:p>
            <a:pPr marL="467269" indent="-454640" defTabSz="909279">
              <a:spcBef>
                <a:spcPts val="572"/>
              </a:spcBef>
              <a:buFontTx/>
              <a:buAutoNum type="arabicPeriod"/>
              <a:tabLst>
                <a:tab pos="466637" algn="l"/>
                <a:tab pos="467269" algn="l"/>
              </a:tabLst>
            </a:pPr>
            <a:r>
              <a:rPr sz="2387" spc="-10" dirty="0">
                <a:solidFill>
                  <a:prstClr val="black"/>
                </a:solidFill>
                <a:latin typeface="Times New Roman"/>
                <a:cs typeface="Times New Roman"/>
              </a:rPr>
              <a:t>different</a:t>
            </a:r>
            <a:r>
              <a:rPr sz="2387" spc="-25" dirty="0">
                <a:solidFill>
                  <a:prstClr val="black"/>
                </a:solidFill>
                <a:latin typeface="Times New Roman"/>
                <a:cs typeface="Times New Roman"/>
              </a:rPr>
              <a:t> </a:t>
            </a:r>
            <a:r>
              <a:rPr sz="2387" dirty="0">
                <a:solidFill>
                  <a:prstClr val="black"/>
                </a:solidFill>
                <a:latin typeface="Times New Roman"/>
                <a:cs typeface="Times New Roman"/>
              </a:rPr>
              <a:t>bonding</a:t>
            </a:r>
            <a:r>
              <a:rPr sz="2387" spc="-30" dirty="0">
                <a:solidFill>
                  <a:prstClr val="black"/>
                </a:solidFill>
                <a:latin typeface="Times New Roman"/>
                <a:cs typeface="Times New Roman"/>
              </a:rPr>
              <a:t> </a:t>
            </a:r>
            <a:r>
              <a:rPr sz="2387" dirty="0">
                <a:solidFill>
                  <a:prstClr val="black"/>
                </a:solidFill>
                <a:latin typeface="Times New Roman"/>
                <a:cs typeface="Times New Roman"/>
              </a:rPr>
              <a:t>connectivity</a:t>
            </a:r>
            <a:endParaRPr sz="2387">
              <a:solidFill>
                <a:prstClr val="black"/>
              </a:solidFill>
              <a:latin typeface="Times New Roman"/>
              <a:cs typeface="Times New Roman"/>
            </a:endParaRPr>
          </a:p>
          <a:p>
            <a:pPr marL="467269" indent="-454640" defTabSz="909279">
              <a:spcBef>
                <a:spcPts val="577"/>
              </a:spcBef>
              <a:buFontTx/>
              <a:buAutoNum type="arabicPeriod"/>
              <a:tabLst>
                <a:tab pos="466637" algn="l"/>
                <a:tab pos="467269" algn="l"/>
              </a:tabLst>
            </a:pPr>
            <a:r>
              <a:rPr sz="2387" dirty="0">
                <a:solidFill>
                  <a:prstClr val="black"/>
                </a:solidFill>
                <a:latin typeface="Times New Roman"/>
                <a:cs typeface="Times New Roman"/>
              </a:rPr>
              <a:t>the</a:t>
            </a:r>
            <a:r>
              <a:rPr sz="2387" spc="-15" dirty="0">
                <a:solidFill>
                  <a:prstClr val="black"/>
                </a:solidFill>
                <a:latin typeface="Times New Roman"/>
                <a:cs typeface="Times New Roman"/>
              </a:rPr>
              <a:t> </a:t>
            </a:r>
            <a:r>
              <a:rPr sz="2387" spc="-5" dirty="0">
                <a:solidFill>
                  <a:prstClr val="black"/>
                </a:solidFill>
                <a:latin typeface="Times New Roman"/>
                <a:cs typeface="Times New Roman"/>
              </a:rPr>
              <a:t>same </a:t>
            </a:r>
            <a:r>
              <a:rPr sz="2387" dirty="0">
                <a:solidFill>
                  <a:prstClr val="black"/>
                </a:solidFill>
                <a:latin typeface="Times New Roman"/>
                <a:cs typeface="Times New Roman"/>
              </a:rPr>
              <a:t>or</a:t>
            </a:r>
            <a:r>
              <a:rPr sz="2387" spc="-10" dirty="0">
                <a:solidFill>
                  <a:prstClr val="black"/>
                </a:solidFill>
                <a:latin typeface="Times New Roman"/>
                <a:cs typeface="Times New Roman"/>
              </a:rPr>
              <a:t> different</a:t>
            </a:r>
            <a:r>
              <a:rPr sz="2387" spc="-15" dirty="0">
                <a:solidFill>
                  <a:prstClr val="black"/>
                </a:solidFill>
                <a:latin typeface="Times New Roman"/>
                <a:cs typeface="Times New Roman"/>
              </a:rPr>
              <a:t> </a:t>
            </a:r>
            <a:r>
              <a:rPr sz="2387" dirty="0">
                <a:solidFill>
                  <a:prstClr val="black"/>
                </a:solidFill>
                <a:latin typeface="Times New Roman"/>
                <a:cs typeface="Times New Roman"/>
              </a:rPr>
              <a:t>functional</a:t>
            </a:r>
            <a:r>
              <a:rPr sz="2387" spc="-35" dirty="0">
                <a:solidFill>
                  <a:prstClr val="black"/>
                </a:solidFill>
                <a:latin typeface="Times New Roman"/>
                <a:cs typeface="Times New Roman"/>
              </a:rPr>
              <a:t> </a:t>
            </a:r>
            <a:r>
              <a:rPr sz="2387" dirty="0">
                <a:solidFill>
                  <a:prstClr val="black"/>
                </a:solidFill>
                <a:latin typeface="Times New Roman"/>
                <a:cs typeface="Times New Roman"/>
              </a:rPr>
              <a:t>groups</a:t>
            </a:r>
            <a:endParaRPr sz="2387">
              <a:solidFill>
                <a:prstClr val="black"/>
              </a:solidFill>
              <a:latin typeface="Times New Roman"/>
              <a:cs typeface="Times New Roman"/>
            </a:endParaRPr>
          </a:p>
          <a:p>
            <a:pPr marL="467269" marR="5683" indent="-454640" defTabSz="909279">
              <a:spcBef>
                <a:spcPts val="572"/>
              </a:spcBef>
              <a:buFontTx/>
              <a:buAutoNum type="arabicPeriod"/>
              <a:tabLst>
                <a:tab pos="466637" algn="l"/>
                <a:tab pos="467269" algn="l"/>
                <a:tab pos="1658172" algn="l"/>
                <a:tab pos="2820660" algn="l"/>
                <a:tab pos="4260353" algn="l"/>
                <a:tab pos="4682157" algn="l"/>
                <a:tab pos="5356539" algn="l"/>
                <a:tab pos="5881269" algn="l"/>
                <a:tab pos="7176992" algn="l"/>
                <a:tab pos="7632895" algn="l"/>
              </a:tabLst>
            </a:pPr>
            <a:r>
              <a:rPr sz="2387" dirty="0">
                <a:solidFill>
                  <a:prstClr val="black"/>
                </a:solidFill>
                <a:latin typeface="Times New Roman"/>
                <a:cs typeface="Times New Roman"/>
              </a:rPr>
              <a:t>di</a:t>
            </a:r>
            <a:r>
              <a:rPr sz="2387" spc="-55" dirty="0">
                <a:solidFill>
                  <a:prstClr val="black"/>
                </a:solidFill>
                <a:latin typeface="Times New Roman"/>
                <a:cs typeface="Times New Roman"/>
              </a:rPr>
              <a:t>f</a:t>
            </a:r>
            <a:r>
              <a:rPr sz="2387" dirty="0">
                <a:solidFill>
                  <a:prstClr val="black"/>
                </a:solidFill>
                <a:latin typeface="Times New Roman"/>
                <a:cs typeface="Times New Roman"/>
              </a:rPr>
              <a:t>ferent	p</a:t>
            </a:r>
            <a:r>
              <a:rPr sz="2387" spc="-15" dirty="0">
                <a:solidFill>
                  <a:prstClr val="black"/>
                </a:solidFill>
                <a:latin typeface="Times New Roman"/>
                <a:cs typeface="Times New Roman"/>
              </a:rPr>
              <a:t>h</a:t>
            </a:r>
            <a:r>
              <a:rPr sz="2387" dirty="0">
                <a:solidFill>
                  <a:prstClr val="black"/>
                </a:solidFill>
                <a:latin typeface="Times New Roman"/>
                <a:cs typeface="Times New Roman"/>
              </a:rPr>
              <a:t>ysical	</a:t>
            </a:r>
            <a:r>
              <a:rPr sz="2387" spc="-15" dirty="0">
                <a:solidFill>
                  <a:prstClr val="black"/>
                </a:solidFill>
                <a:latin typeface="Times New Roman"/>
                <a:cs typeface="Times New Roman"/>
              </a:rPr>
              <a:t>p</a:t>
            </a:r>
            <a:r>
              <a:rPr sz="2387" dirty="0">
                <a:solidFill>
                  <a:prstClr val="black"/>
                </a:solidFill>
                <a:latin typeface="Times New Roman"/>
                <a:cs typeface="Times New Roman"/>
              </a:rPr>
              <a:t>roper</a:t>
            </a:r>
            <a:r>
              <a:rPr sz="2387" spc="-10" dirty="0">
                <a:solidFill>
                  <a:prstClr val="black"/>
                </a:solidFill>
                <a:latin typeface="Times New Roman"/>
                <a:cs typeface="Times New Roman"/>
              </a:rPr>
              <a:t>t</a:t>
            </a:r>
            <a:r>
              <a:rPr sz="2387" spc="-5" dirty="0">
                <a:solidFill>
                  <a:prstClr val="black"/>
                </a:solidFill>
                <a:latin typeface="Times New Roman"/>
                <a:cs typeface="Times New Roman"/>
              </a:rPr>
              <a:t>ie</a:t>
            </a:r>
            <a:r>
              <a:rPr sz="2387" dirty="0">
                <a:solidFill>
                  <a:prstClr val="black"/>
                </a:solidFill>
                <a:latin typeface="Times New Roman"/>
                <a:cs typeface="Times New Roman"/>
              </a:rPr>
              <a:t>s,	</a:t>
            </a:r>
            <a:r>
              <a:rPr sz="2387" spc="-5" dirty="0">
                <a:solidFill>
                  <a:prstClr val="black"/>
                </a:solidFill>
                <a:latin typeface="Times New Roman"/>
                <a:cs typeface="Times New Roman"/>
              </a:rPr>
              <a:t>so</a:t>
            </a:r>
            <a:r>
              <a:rPr sz="2387" dirty="0">
                <a:solidFill>
                  <a:prstClr val="black"/>
                </a:solidFill>
                <a:latin typeface="Times New Roman"/>
                <a:cs typeface="Times New Roman"/>
              </a:rPr>
              <a:t>	they	are	</a:t>
            </a:r>
            <a:r>
              <a:rPr sz="2387" spc="-15" dirty="0">
                <a:solidFill>
                  <a:prstClr val="black"/>
                </a:solidFill>
                <a:latin typeface="Times New Roman"/>
                <a:cs typeface="Times New Roman"/>
              </a:rPr>
              <a:t>s</a:t>
            </a:r>
            <a:r>
              <a:rPr sz="2387" dirty="0">
                <a:solidFill>
                  <a:prstClr val="black"/>
                </a:solidFill>
                <a:latin typeface="Times New Roman"/>
                <a:cs typeface="Times New Roman"/>
              </a:rPr>
              <a:t>eparable	by	p</a:t>
            </a:r>
            <a:r>
              <a:rPr sz="2387" spc="-15" dirty="0">
                <a:solidFill>
                  <a:prstClr val="black"/>
                </a:solidFill>
                <a:latin typeface="Times New Roman"/>
                <a:cs typeface="Times New Roman"/>
              </a:rPr>
              <a:t>h</a:t>
            </a:r>
            <a:r>
              <a:rPr sz="2387" dirty="0">
                <a:solidFill>
                  <a:prstClr val="black"/>
                </a:solidFill>
                <a:latin typeface="Times New Roman"/>
                <a:cs typeface="Times New Roman"/>
              </a:rPr>
              <a:t>ysic</a:t>
            </a:r>
            <a:r>
              <a:rPr sz="2387" spc="-15" dirty="0">
                <a:solidFill>
                  <a:prstClr val="black"/>
                </a:solidFill>
                <a:latin typeface="Times New Roman"/>
                <a:cs typeface="Times New Roman"/>
              </a:rPr>
              <a:t>a</a:t>
            </a:r>
            <a:r>
              <a:rPr sz="2387" dirty="0">
                <a:solidFill>
                  <a:prstClr val="black"/>
                </a:solidFill>
                <a:latin typeface="Times New Roman"/>
                <a:cs typeface="Times New Roman"/>
              </a:rPr>
              <a:t>l  techniques</a:t>
            </a:r>
            <a:r>
              <a:rPr sz="2387" spc="-35" dirty="0">
                <a:solidFill>
                  <a:prstClr val="black"/>
                </a:solidFill>
                <a:latin typeface="Times New Roman"/>
                <a:cs typeface="Times New Roman"/>
              </a:rPr>
              <a:t> </a:t>
            </a:r>
            <a:r>
              <a:rPr sz="2387" dirty="0">
                <a:solidFill>
                  <a:prstClr val="black"/>
                </a:solidFill>
                <a:latin typeface="Times New Roman"/>
                <a:cs typeface="Times New Roman"/>
              </a:rPr>
              <a:t>such</a:t>
            </a:r>
            <a:r>
              <a:rPr sz="2387" spc="5" dirty="0">
                <a:solidFill>
                  <a:prstClr val="black"/>
                </a:solidFill>
                <a:latin typeface="Times New Roman"/>
                <a:cs typeface="Times New Roman"/>
              </a:rPr>
              <a:t> </a:t>
            </a:r>
            <a:r>
              <a:rPr sz="2387" spc="-5" dirty="0">
                <a:solidFill>
                  <a:prstClr val="black"/>
                </a:solidFill>
                <a:latin typeface="Times New Roman"/>
                <a:cs typeface="Times New Roman"/>
              </a:rPr>
              <a:t>as</a:t>
            </a:r>
            <a:r>
              <a:rPr sz="2387" dirty="0">
                <a:solidFill>
                  <a:prstClr val="black"/>
                </a:solidFill>
                <a:latin typeface="Times New Roman"/>
                <a:cs typeface="Times New Roman"/>
              </a:rPr>
              <a:t> </a:t>
            </a:r>
            <a:r>
              <a:rPr sz="2387" spc="-5" dirty="0">
                <a:solidFill>
                  <a:prstClr val="black"/>
                </a:solidFill>
                <a:latin typeface="Times New Roman"/>
                <a:cs typeface="Times New Roman"/>
              </a:rPr>
              <a:t>distillation.</a:t>
            </a:r>
            <a:endParaRPr sz="2387">
              <a:solidFill>
                <a:prstClr val="black"/>
              </a:solidFill>
              <a:latin typeface="Times New Roman"/>
              <a:cs typeface="Times New Roman"/>
            </a:endParaRPr>
          </a:p>
          <a:p>
            <a:pPr marL="467269" marR="5683" indent="-454640" defTabSz="909279">
              <a:spcBef>
                <a:spcPts val="572"/>
              </a:spcBef>
              <a:buFontTx/>
              <a:buAutoNum type="arabicPeriod"/>
              <a:tabLst>
                <a:tab pos="466637" algn="l"/>
                <a:tab pos="467269" algn="l"/>
                <a:tab pos="1680904" algn="l"/>
                <a:tab pos="2948212" algn="l"/>
                <a:tab pos="4410636" algn="l"/>
                <a:tab pos="5207519" algn="l"/>
                <a:tab pos="6243087" algn="l"/>
                <a:tab pos="7690988" algn="l"/>
                <a:tab pos="8117843" algn="l"/>
              </a:tabLst>
            </a:pPr>
            <a:r>
              <a:rPr sz="2387" dirty="0">
                <a:solidFill>
                  <a:prstClr val="black"/>
                </a:solidFill>
                <a:latin typeface="Times New Roman"/>
                <a:cs typeface="Times New Roman"/>
              </a:rPr>
              <a:t>di</a:t>
            </a:r>
            <a:r>
              <a:rPr sz="2387" spc="-55" dirty="0">
                <a:solidFill>
                  <a:prstClr val="black"/>
                </a:solidFill>
                <a:latin typeface="Times New Roman"/>
                <a:cs typeface="Times New Roman"/>
              </a:rPr>
              <a:t>f</a:t>
            </a:r>
            <a:r>
              <a:rPr sz="2387" dirty="0">
                <a:solidFill>
                  <a:prstClr val="black"/>
                </a:solidFill>
                <a:latin typeface="Times New Roman"/>
                <a:cs typeface="Times New Roman"/>
              </a:rPr>
              <a:t>ferent	c</a:t>
            </a:r>
            <a:r>
              <a:rPr sz="2387" spc="-10" dirty="0">
                <a:solidFill>
                  <a:prstClr val="black"/>
                </a:solidFill>
                <a:latin typeface="Times New Roman"/>
                <a:cs typeface="Times New Roman"/>
              </a:rPr>
              <a:t>h</a:t>
            </a:r>
            <a:r>
              <a:rPr sz="2387" dirty="0">
                <a:solidFill>
                  <a:prstClr val="black"/>
                </a:solidFill>
                <a:latin typeface="Times New Roman"/>
                <a:cs typeface="Times New Roman"/>
              </a:rPr>
              <a:t>e</a:t>
            </a:r>
            <a:r>
              <a:rPr sz="2387" spc="-20" dirty="0">
                <a:solidFill>
                  <a:prstClr val="black"/>
                </a:solidFill>
                <a:latin typeface="Times New Roman"/>
                <a:cs typeface="Times New Roman"/>
              </a:rPr>
              <a:t>m</a:t>
            </a:r>
            <a:r>
              <a:rPr sz="2387" dirty="0">
                <a:solidFill>
                  <a:prstClr val="black"/>
                </a:solidFill>
                <a:latin typeface="Times New Roman"/>
                <a:cs typeface="Times New Roman"/>
              </a:rPr>
              <a:t>ical	prope</a:t>
            </a:r>
            <a:r>
              <a:rPr sz="2387" spc="-15" dirty="0">
                <a:solidFill>
                  <a:prstClr val="black"/>
                </a:solidFill>
                <a:latin typeface="Times New Roman"/>
                <a:cs typeface="Times New Roman"/>
              </a:rPr>
              <a:t>r</a:t>
            </a:r>
            <a:r>
              <a:rPr sz="2387" spc="-5" dirty="0">
                <a:solidFill>
                  <a:prstClr val="black"/>
                </a:solidFill>
                <a:latin typeface="Times New Roman"/>
                <a:cs typeface="Times New Roman"/>
              </a:rPr>
              <a:t>tie</a:t>
            </a:r>
            <a:r>
              <a:rPr sz="2387" dirty="0">
                <a:solidFill>
                  <a:prstClr val="black"/>
                </a:solidFill>
                <a:latin typeface="Times New Roman"/>
                <a:cs typeface="Times New Roman"/>
              </a:rPr>
              <a:t>s.	They	behave	</a:t>
            </a:r>
            <a:r>
              <a:rPr sz="2387" spc="-15" dirty="0">
                <a:solidFill>
                  <a:prstClr val="black"/>
                </a:solidFill>
                <a:latin typeface="Times New Roman"/>
                <a:cs typeface="Times New Roman"/>
              </a:rPr>
              <a:t>d</a:t>
            </a:r>
            <a:r>
              <a:rPr sz="2387" dirty="0">
                <a:solidFill>
                  <a:prstClr val="black"/>
                </a:solidFill>
                <a:latin typeface="Times New Roman"/>
                <a:cs typeface="Times New Roman"/>
              </a:rPr>
              <a:t>i</a:t>
            </a:r>
            <a:r>
              <a:rPr sz="2387" spc="-55" dirty="0">
                <a:solidFill>
                  <a:prstClr val="black"/>
                </a:solidFill>
                <a:latin typeface="Times New Roman"/>
                <a:cs typeface="Times New Roman"/>
              </a:rPr>
              <a:t>f</a:t>
            </a:r>
            <a:r>
              <a:rPr sz="2387" dirty="0">
                <a:solidFill>
                  <a:prstClr val="black"/>
                </a:solidFill>
                <a:latin typeface="Times New Roman"/>
                <a:cs typeface="Times New Roman"/>
              </a:rPr>
              <a:t>ferently	or	give  </a:t>
            </a:r>
            <a:r>
              <a:rPr sz="2387" spc="-10" dirty="0">
                <a:solidFill>
                  <a:prstClr val="black"/>
                </a:solidFill>
                <a:latin typeface="Times New Roman"/>
                <a:cs typeface="Times New Roman"/>
              </a:rPr>
              <a:t>different </a:t>
            </a:r>
            <a:r>
              <a:rPr sz="2387" dirty="0">
                <a:solidFill>
                  <a:prstClr val="black"/>
                </a:solidFill>
                <a:latin typeface="Times New Roman"/>
                <a:cs typeface="Times New Roman"/>
              </a:rPr>
              <a:t>products</a:t>
            </a:r>
            <a:r>
              <a:rPr sz="2387" spc="-15" dirty="0">
                <a:solidFill>
                  <a:prstClr val="black"/>
                </a:solidFill>
                <a:latin typeface="Times New Roman"/>
                <a:cs typeface="Times New Roman"/>
              </a:rPr>
              <a:t> </a:t>
            </a:r>
            <a:r>
              <a:rPr sz="2387" dirty="0">
                <a:solidFill>
                  <a:prstClr val="black"/>
                </a:solidFill>
                <a:latin typeface="Times New Roman"/>
                <a:cs typeface="Times New Roman"/>
              </a:rPr>
              <a:t>in </a:t>
            </a:r>
            <a:r>
              <a:rPr sz="2387" spc="-5" dirty="0">
                <a:solidFill>
                  <a:prstClr val="black"/>
                </a:solidFill>
                <a:latin typeface="Times New Roman"/>
                <a:cs typeface="Times New Roman"/>
              </a:rPr>
              <a:t>chemical</a:t>
            </a:r>
            <a:r>
              <a:rPr sz="2387" spc="-30" dirty="0">
                <a:solidFill>
                  <a:prstClr val="black"/>
                </a:solidFill>
                <a:latin typeface="Times New Roman"/>
                <a:cs typeface="Times New Roman"/>
              </a:rPr>
              <a:t> </a:t>
            </a:r>
            <a:r>
              <a:rPr sz="2387" dirty="0">
                <a:solidFill>
                  <a:prstClr val="black"/>
                </a:solidFill>
                <a:latin typeface="Times New Roman"/>
                <a:cs typeface="Times New Roman"/>
              </a:rPr>
              <a:t>reactions.</a:t>
            </a:r>
            <a:endParaRPr sz="2387">
              <a:solidFill>
                <a:prstClr val="black"/>
              </a:solidFill>
              <a:latin typeface="Times New Roman"/>
              <a:cs typeface="Times New Roman"/>
            </a:endParaRPr>
          </a:p>
        </p:txBody>
      </p:sp>
    </p:spTree>
  </p:cSld>
  <p:clrMapOvr>
    <a:masterClrMapping/>
  </p:clrMapOvr>
  <mc:AlternateContent xmlns:mc="http://schemas.openxmlformats.org/markup-compatibility/2006" xmlns:p14="http://schemas.microsoft.com/office/powerpoint/2010/main">
    <mc:Choice Requires="p14">
      <p:transition spd="slow" p14:dur="2000" advTm="43965"/>
    </mc:Choice>
    <mc:Fallback xmlns="">
      <p:transition spd="slow" advTm="43965"/>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382832" y="86512"/>
            <a:ext cx="6338718" cy="510861"/>
          </a:xfrm>
          <a:prstGeom prst="rect">
            <a:avLst/>
          </a:prstGeom>
        </p:spPr>
        <p:txBody>
          <a:bodyPr vert="horz" wrap="square" lIns="0" tIns="12629" rIns="0" bIns="0" rtlCol="0">
            <a:spAutoFit/>
          </a:bodyPr>
          <a:lstStyle/>
          <a:p>
            <a:pPr marL="12629">
              <a:spcBef>
                <a:spcPts val="99"/>
              </a:spcBef>
            </a:pPr>
            <a:r>
              <a:rPr dirty="0"/>
              <a:t>Constitutional</a:t>
            </a:r>
            <a:r>
              <a:rPr spc="-65" dirty="0"/>
              <a:t> </a:t>
            </a:r>
            <a:r>
              <a:rPr dirty="0"/>
              <a:t>or</a:t>
            </a:r>
            <a:r>
              <a:rPr spc="-70" dirty="0"/>
              <a:t> </a:t>
            </a:r>
            <a:r>
              <a:rPr dirty="0"/>
              <a:t>Structural</a:t>
            </a:r>
            <a:r>
              <a:rPr spc="-40" dirty="0"/>
              <a:t> </a:t>
            </a:r>
            <a:r>
              <a:rPr dirty="0"/>
              <a:t>Isomers</a:t>
            </a:r>
          </a:p>
        </p:txBody>
      </p:sp>
      <p:pic>
        <p:nvPicPr>
          <p:cNvPr id="3" name="object 3"/>
          <p:cNvPicPr/>
          <p:nvPr/>
        </p:nvPicPr>
        <p:blipFill>
          <a:blip r:embed="rId2" cstate="print"/>
          <a:stretch>
            <a:fillRect/>
          </a:stretch>
        </p:blipFill>
        <p:spPr>
          <a:xfrm>
            <a:off x="6031304" y="4368687"/>
            <a:ext cx="2891259" cy="1936043"/>
          </a:xfrm>
          <a:prstGeom prst="rect">
            <a:avLst/>
          </a:prstGeom>
        </p:spPr>
      </p:pic>
      <p:sp>
        <p:nvSpPr>
          <p:cNvPr id="4" name="object 4"/>
          <p:cNvSpPr txBox="1"/>
          <p:nvPr/>
        </p:nvSpPr>
        <p:spPr>
          <a:xfrm>
            <a:off x="188921" y="590805"/>
            <a:ext cx="8704845" cy="5683407"/>
          </a:xfrm>
          <a:prstGeom prst="rect">
            <a:avLst/>
          </a:prstGeom>
        </p:spPr>
        <p:txBody>
          <a:bodyPr vert="horz" wrap="square" lIns="0" tIns="12629" rIns="0" bIns="0" rtlCol="0">
            <a:spAutoFit/>
          </a:bodyPr>
          <a:lstStyle/>
          <a:p>
            <a:pPr marL="391495" marR="17680" indent="-340980" algn="just" defTabSz="909279">
              <a:spcBef>
                <a:spcPts val="99"/>
              </a:spcBef>
              <a:buFont typeface="Arial MT"/>
              <a:buChar char="•"/>
              <a:tabLst>
                <a:tab pos="391495" algn="l"/>
              </a:tabLst>
            </a:pPr>
            <a:r>
              <a:rPr sz="2387" spc="-5" dirty="0">
                <a:solidFill>
                  <a:srgbClr val="00AFEF"/>
                </a:solidFill>
                <a:latin typeface="Times New Roman"/>
                <a:cs typeface="Times New Roman"/>
              </a:rPr>
              <a:t>Structural isomers </a:t>
            </a:r>
            <a:r>
              <a:rPr sz="2387" dirty="0">
                <a:solidFill>
                  <a:srgbClr val="00AFEF"/>
                </a:solidFill>
                <a:latin typeface="Times New Roman"/>
                <a:cs typeface="Times New Roman"/>
              </a:rPr>
              <a:t>can be </a:t>
            </a:r>
            <a:r>
              <a:rPr sz="2387" spc="-5" dirty="0">
                <a:solidFill>
                  <a:srgbClr val="00AFEF"/>
                </a:solidFill>
                <a:latin typeface="Times New Roman"/>
                <a:cs typeface="Times New Roman"/>
              </a:rPr>
              <a:t>split again into three main </a:t>
            </a:r>
            <a:r>
              <a:rPr sz="2387" dirty="0">
                <a:solidFill>
                  <a:srgbClr val="00AFEF"/>
                </a:solidFill>
                <a:latin typeface="Times New Roman"/>
                <a:cs typeface="Times New Roman"/>
              </a:rPr>
              <a:t>subgroups: </a:t>
            </a:r>
            <a:r>
              <a:rPr sz="2387" spc="5" dirty="0">
                <a:solidFill>
                  <a:srgbClr val="00AFEF"/>
                </a:solidFill>
                <a:latin typeface="Times New Roman"/>
                <a:cs typeface="Times New Roman"/>
              </a:rPr>
              <a:t> </a:t>
            </a:r>
            <a:r>
              <a:rPr sz="2387" dirty="0">
                <a:solidFill>
                  <a:srgbClr val="00AFEF"/>
                </a:solidFill>
                <a:latin typeface="Times New Roman"/>
                <a:cs typeface="Times New Roman"/>
              </a:rPr>
              <a:t>chain</a:t>
            </a:r>
            <a:r>
              <a:rPr sz="2387" spc="-25" dirty="0">
                <a:solidFill>
                  <a:srgbClr val="00AFEF"/>
                </a:solidFill>
                <a:latin typeface="Times New Roman"/>
                <a:cs typeface="Times New Roman"/>
              </a:rPr>
              <a:t> </a:t>
            </a:r>
            <a:r>
              <a:rPr sz="2387" spc="-5" dirty="0">
                <a:solidFill>
                  <a:srgbClr val="00AFEF"/>
                </a:solidFill>
                <a:latin typeface="Times New Roman"/>
                <a:cs typeface="Times New Roman"/>
              </a:rPr>
              <a:t>isomers,</a:t>
            </a:r>
            <a:r>
              <a:rPr sz="2387" dirty="0">
                <a:solidFill>
                  <a:srgbClr val="00AFEF"/>
                </a:solidFill>
                <a:latin typeface="Times New Roman"/>
                <a:cs typeface="Times New Roman"/>
              </a:rPr>
              <a:t> position</a:t>
            </a:r>
            <a:r>
              <a:rPr sz="2387" spc="-20" dirty="0">
                <a:solidFill>
                  <a:srgbClr val="00AFEF"/>
                </a:solidFill>
                <a:latin typeface="Times New Roman"/>
                <a:cs typeface="Times New Roman"/>
              </a:rPr>
              <a:t> </a:t>
            </a:r>
            <a:r>
              <a:rPr sz="2387" spc="-5" dirty="0">
                <a:solidFill>
                  <a:srgbClr val="00AFEF"/>
                </a:solidFill>
                <a:latin typeface="Times New Roman"/>
                <a:cs typeface="Times New Roman"/>
              </a:rPr>
              <a:t>isomers,</a:t>
            </a:r>
            <a:r>
              <a:rPr sz="2387" dirty="0">
                <a:solidFill>
                  <a:srgbClr val="00AFEF"/>
                </a:solidFill>
                <a:latin typeface="Times New Roman"/>
                <a:cs typeface="Times New Roman"/>
              </a:rPr>
              <a:t> and</a:t>
            </a:r>
            <a:r>
              <a:rPr sz="2387" spc="-10" dirty="0">
                <a:solidFill>
                  <a:srgbClr val="00AFEF"/>
                </a:solidFill>
                <a:latin typeface="Times New Roman"/>
                <a:cs typeface="Times New Roman"/>
              </a:rPr>
              <a:t> </a:t>
            </a:r>
            <a:r>
              <a:rPr sz="2387" dirty="0">
                <a:solidFill>
                  <a:srgbClr val="00AFEF"/>
                </a:solidFill>
                <a:latin typeface="Times New Roman"/>
                <a:cs typeface="Times New Roman"/>
              </a:rPr>
              <a:t>functional</a:t>
            </a:r>
            <a:r>
              <a:rPr sz="2387" spc="-15" dirty="0">
                <a:solidFill>
                  <a:srgbClr val="00AFEF"/>
                </a:solidFill>
                <a:latin typeface="Times New Roman"/>
                <a:cs typeface="Times New Roman"/>
              </a:rPr>
              <a:t> </a:t>
            </a:r>
            <a:r>
              <a:rPr sz="2387" dirty="0">
                <a:solidFill>
                  <a:srgbClr val="00AFEF"/>
                </a:solidFill>
                <a:latin typeface="Times New Roman"/>
                <a:cs typeface="Times New Roman"/>
              </a:rPr>
              <a:t>group</a:t>
            </a:r>
            <a:r>
              <a:rPr sz="2387" spc="-10" dirty="0">
                <a:solidFill>
                  <a:srgbClr val="00AFEF"/>
                </a:solidFill>
                <a:latin typeface="Times New Roman"/>
                <a:cs typeface="Times New Roman"/>
              </a:rPr>
              <a:t> </a:t>
            </a:r>
            <a:r>
              <a:rPr sz="2387" spc="-5" dirty="0">
                <a:solidFill>
                  <a:srgbClr val="00AFEF"/>
                </a:solidFill>
                <a:latin typeface="Times New Roman"/>
                <a:cs typeface="Times New Roman"/>
              </a:rPr>
              <a:t>isomers.</a:t>
            </a:r>
            <a:endParaRPr sz="2387">
              <a:solidFill>
                <a:prstClr val="black"/>
              </a:solidFill>
              <a:latin typeface="Times New Roman"/>
              <a:cs typeface="Times New Roman"/>
            </a:endParaRPr>
          </a:p>
          <a:p>
            <a:pPr defTabSz="909279">
              <a:spcBef>
                <a:spcPts val="5"/>
              </a:spcBef>
              <a:buFontTx/>
              <a:buChar char="•"/>
            </a:pPr>
            <a:endParaRPr sz="3480">
              <a:solidFill>
                <a:prstClr val="black"/>
              </a:solidFill>
              <a:latin typeface="Times New Roman"/>
              <a:cs typeface="Times New Roman"/>
            </a:endParaRPr>
          </a:p>
          <a:p>
            <a:pPr marL="391495" marR="17680" indent="-340980" algn="just" defTabSz="909279">
              <a:buFont typeface="Arial MT"/>
              <a:buChar char="•"/>
              <a:tabLst>
                <a:tab pos="391495" algn="l"/>
              </a:tabLst>
            </a:pPr>
            <a:r>
              <a:rPr sz="2387" b="1" spc="-5" dirty="0">
                <a:solidFill>
                  <a:srgbClr val="00AF50"/>
                </a:solidFill>
                <a:latin typeface="Times New Roman"/>
                <a:cs typeface="Times New Roman"/>
              </a:rPr>
              <a:t>Chain </a:t>
            </a:r>
            <a:r>
              <a:rPr sz="2387" b="1" dirty="0">
                <a:solidFill>
                  <a:srgbClr val="00AF50"/>
                </a:solidFill>
                <a:latin typeface="Times New Roman"/>
                <a:cs typeface="Times New Roman"/>
              </a:rPr>
              <a:t>isomers </a:t>
            </a:r>
            <a:r>
              <a:rPr sz="2387" dirty="0">
                <a:solidFill>
                  <a:srgbClr val="00AFEF"/>
                </a:solidFill>
                <a:latin typeface="Times New Roman"/>
                <a:cs typeface="Times New Roman"/>
              </a:rPr>
              <a:t>are </a:t>
            </a:r>
            <a:r>
              <a:rPr sz="2387" spc="-5" dirty="0">
                <a:solidFill>
                  <a:srgbClr val="00AFEF"/>
                </a:solidFill>
                <a:latin typeface="Times New Roman"/>
                <a:cs typeface="Times New Roman"/>
              </a:rPr>
              <a:t>molecules </a:t>
            </a:r>
            <a:r>
              <a:rPr sz="2387" dirty="0">
                <a:solidFill>
                  <a:srgbClr val="00AFEF"/>
                </a:solidFill>
                <a:latin typeface="Times New Roman"/>
                <a:cs typeface="Times New Roman"/>
              </a:rPr>
              <a:t>with </a:t>
            </a:r>
            <a:r>
              <a:rPr sz="2387" spc="-5" dirty="0">
                <a:solidFill>
                  <a:srgbClr val="00AFEF"/>
                </a:solidFill>
                <a:latin typeface="Times New Roman"/>
                <a:cs typeface="Times New Roman"/>
              </a:rPr>
              <a:t>the same molecular formula, but </a:t>
            </a:r>
            <a:r>
              <a:rPr sz="2387" spc="-582" dirty="0">
                <a:solidFill>
                  <a:srgbClr val="00AFEF"/>
                </a:solidFill>
                <a:latin typeface="Times New Roman"/>
                <a:cs typeface="Times New Roman"/>
              </a:rPr>
              <a:t> </a:t>
            </a:r>
            <a:r>
              <a:rPr sz="2387" spc="-10" dirty="0">
                <a:solidFill>
                  <a:srgbClr val="00AFEF"/>
                </a:solidFill>
                <a:latin typeface="Times New Roman"/>
                <a:cs typeface="Times New Roman"/>
              </a:rPr>
              <a:t>different </a:t>
            </a:r>
            <a:r>
              <a:rPr sz="2387" spc="-5" dirty="0">
                <a:solidFill>
                  <a:srgbClr val="00AFEF"/>
                </a:solidFill>
                <a:latin typeface="Times New Roman"/>
                <a:cs typeface="Times New Roman"/>
              </a:rPr>
              <a:t>arrangements </a:t>
            </a:r>
            <a:r>
              <a:rPr sz="2387" spc="-10" dirty="0">
                <a:solidFill>
                  <a:srgbClr val="00AFEF"/>
                </a:solidFill>
                <a:latin typeface="Times New Roman"/>
                <a:cs typeface="Times New Roman"/>
              </a:rPr>
              <a:t>of </a:t>
            </a:r>
            <a:r>
              <a:rPr sz="2387" dirty="0">
                <a:solidFill>
                  <a:srgbClr val="00AFEF"/>
                </a:solidFill>
                <a:latin typeface="Times New Roman"/>
                <a:cs typeface="Times New Roman"/>
              </a:rPr>
              <a:t>the </a:t>
            </a:r>
            <a:r>
              <a:rPr sz="2387" spc="-5" dirty="0">
                <a:solidFill>
                  <a:srgbClr val="00AFEF"/>
                </a:solidFill>
                <a:latin typeface="Times New Roman"/>
                <a:cs typeface="Times New Roman"/>
              </a:rPr>
              <a:t>carbon ‘skeleton’. </a:t>
            </a:r>
            <a:r>
              <a:rPr sz="2387" spc="-10" dirty="0">
                <a:solidFill>
                  <a:prstClr val="black"/>
                </a:solidFill>
                <a:latin typeface="Times New Roman"/>
                <a:cs typeface="Times New Roman"/>
              </a:rPr>
              <a:t>Organic </a:t>
            </a:r>
            <a:r>
              <a:rPr sz="2387" spc="-5" dirty="0">
                <a:solidFill>
                  <a:prstClr val="black"/>
                </a:solidFill>
                <a:latin typeface="Times New Roman"/>
                <a:cs typeface="Times New Roman"/>
              </a:rPr>
              <a:t>molecules </a:t>
            </a:r>
            <a:r>
              <a:rPr sz="2387" dirty="0">
                <a:solidFill>
                  <a:prstClr val="black"/>
                </a:solidFill>
                <a:latin typeface="Times New Roman"/>
                <a:cs typeface="Times New Roman"/>
              </a:rPr>
              <a:t> are based </a:t>
            </a:r>
            <a:r>
              <a:rPr sz="2387" spc="-10" dirty="0">
                <a:solidFill>
                  <a:prstClr val="black"/>
                </a:solidFill>
                <a:latin typeface="Times New Roman"/>
                <a:cs typeface="Times New Roman"/>
              </a:rPr>
              <a:t>on </a:t>
            </a:r>
            <a:r>
              <a:rPr sz="2387" spc="-5" dirty="0">
                <a:solidFill>
                  <a:prstClr val="black"/>
                </a:solidFill>
                <a:latin typeface="Times New Roman"/>
                <a:cs typeface="Times New Roman"/>
              </a:rPr>
              <a:t>chains </a:t>
            </a:r>
            <a:r>
              <a:rPr sz="2387" dirty="0">
                <a:solidFill>
                  <a:prstClr val="black"/>
                </a:solidFill>
                <a:latin typeface="Times New Roman"/>
                <a:cs typeface="Times New Roman"/>
              </a:rPr>
              <a:t>of carbon </a:t>
            </a:r>
            <a:r>
              <a:rPr sz="2387" spc="-5" dirty="0">
                <a:solidFill>
                  <a:prstClr val="black"/>
                </a:solidFill>
                <a:latin typeface="Times New Roman"/>
                <a:cs typeface="Times New Roman"/>
              </a:rPr>
              <a:t>atoms, </a:t>
            </a:r>
            <a:r>
              <a:rPr sz="2387" dirty="0">
                <a:solidFill>
                  <a:prstClr val="black"/>
                </a:solidFill>
                <a:latin typeface="Times New Roman"/>
                <a:cs typeface="Times New Roman"/>
              </a:rPr>
              <a:t>and for </a:t>
            </a:r>
            <a:r>
              <a:rPr sz="2387" spc="-5" dirty="0">
                <a:solidFill>
                  <a:prstClr val="black"/>
                </a:solidFill>
                <a:latin typeface="Times New Roman"/>
                <a:cs typeface="Times New Roman"/>
              </a:rPr>
              <a:t>many molecules this </a:t>
            </a:r>
            <a:r>
              <a:rPr sz="2387" dirty="0">
                <a:solidFill>
                  <a:prstClr val="black"/>
                </a:solidFill>
                <a:latin typeface="Times New Roman"/>
                <a:cs typeface="Times New Roman"/>
              </a:rPr>
              <a:t> </a:t>
            </a:r>
            <a:r>
              <a:rPr sz="2387" spc="-5" dirty="0">
                <a:solidFill>
                  <a:prstClr val="black"/>
                </a:solidFill>
                <a:latin typeface="Times New Roman"/>
                <a:cs typeface="Times New Roman"/>
              </a:rPr>
              <a:t>chain</a:t>
            </a:r>
            <a:r>
              <a:rPr sz="2387" dirty="0">
                <a:solidFill>
                  <a:prstClr val="black"/>
                </a:solidFill>
                <a:latin typeface="Times New Roman"/>
                <a:cs typeface="Times New Roman"/>
              </a:rPr>
              <a:t> can</a:t>
            </a:r>
            <a:r>
              <a:rPr sz="2387" spc="5" dirty="0">
                <a:solidFill>
                  <a:prstClr val="black"/>
                </a:solidFill>
                <a:latin typeface="Times New Roman"/>
                <a:cs typeface="Times New Roman"/>
              </a:rPr>
              <a:t> </a:t>
            </a:r>
            <a:r>
              <a:rPr sz="2387" dirty="0">
                <a:solidFill>
                  <a:prstClr val="black"/>
                </a:solidFill>
                <a:latin typeface="Times New Roman"/>
                <a:cs typeface="Times New Roman"/>
              </a:rPr>
              <a:t>be</a:t>
            </a:r>
            <a:r>
              <a:rPr sz="2387" spc="5" dirty="0">
                <a:solidFill>
                  <a:prstClr val="black"/>
                </a:solidFill>
                <a:latin typeface="Times New Roman"/>
                <a:cs typeface="Times New Roman"/>
              </a:rPr>
              <a:t> </a:t>
            </a:r>
            <a:r>
              <a:rPr sz="2387" spc="-5" dirty="0">
                <a:solidFill>
                  <a:prstClr val="black"/>
                </a:solidFill>
                <a:latin typeface="Times New Roman"/>
                <a:cs typeface="Times New Roman"/>
              </a:rPr>
              <a:t>arranged</a:t>
            </a:r>
            <a:r>
              <a:rPr sz="2387" dirty="0">
                <a:solidFill>
                  <a:prstClr val="black"/>
                </a:solidFill>
                <a:latin typeface="Times New Roman"/>
                <a:cs typeface="Times New Roman"/>
              </a:rPr>
              <a:t> </a:t>
            </a:r>
            <a:r>
              <a:rPr sz="2387" spc="-5" dirty="0">
                <a:solidFill>
                  <a:prstClr val="black"/>
                </a:solidFill>
                <a:latin typeface="Times New Roman"/>
                <a:cs typeface="Times New Roman"/>
              </a:rPr>
              <a:t>differently</a:t>
            </a:r>
            <a:r>
              <a:rPr sz="2387" dirty="0">
                <a:solidFill>
                  <a:prstClr val="black"/>
                </a:solidFill>
                <a:latin typeface="Times New Roman"/>
                <a:cs typeface="Times New Roman"/>
              </a:rPr>
              <a:t> </a:t>
            </a:r>
            <a:r>
              <a:rPr sz="2387" b="1" spc="-10" dirty="0">
                <a:solidFill>
                  <a:srgbClr val="C00000"/>
                </a:solidFill>
                <a:latin typeface="Times New Roman"/>
                <a:cs typeface="Times New Roman"/>
              </a:rPr>
              <a:t>(Figure</a:t>
            </a:r>
            <a:r>
              <a:rPr sz="2387" b="1" spc="-5" dirty="0">
                <a:solidFill>
                  <a:srgbClr val="C00000"/>
                </a:solidFill>
                <a:latin typeface="Times New Roman"/>
                <a:cs typeface="Times New Roman"/>
              </a:rPr>
              <a:t> 5)</a:t>
            </a:r>
            <a:r>
              <a:rPr sz="2387" spc="-5" dirty="0">
                <a:solidFill>
                  <a:prstClr val="black"/>
                </a:solidFill>
                <a:latin typeface="Times New Roman"/>
                <a:cs typeface="Times New Roman"/>
              </a:rPr>
              <a:t>:</a:t>
            </a:r>
            <a:r>
              <a:rPr sz="2387" dirty="0">
                <a:solidFill>
                  <a:prstClr val="black"/>
                </a:solidFill>
                <a:latin typeface="Times New Roman"/>
                <a:cs typeface="Times New Roman"/>
              </a:rPr>
              <a:t> </a:t>
            </a:r>
            <a:r>
              <a:rPr sz="2387" spc="-5" dirty="0">
                <a:solidFill>
                  <a:prstClr val="black"/>
                </a:solidFill>
                <a:latin typeface="Times New Roman"/>
                <a:cs typeface="Times New Roman"/>
              </a:rPr>
              <a:t>either</a:t>
            </a:r>
            <a:r>
              <a:rPr sz="2387" dirty="0">
                <a:solidFill>
                  <a:prstClr val="black"/>
                </a:solidFill>
                <a:latin typeface="Times New Roman"/>
                <a:cs typeface="Times New Roman"/>
              </a:rPr>
              <a:t> </a:t>
            </a:r>
            <a:r>
              <a:rPr sz="2387" spc="-5" dirty="0">
                <a:solidFill>
                  <a:prstClr val="black"/>
                </a:solidFill>
                <a:latin typeface="Times New Roman"/>
                <a:cs typeface="Times New Roman"/>
              </a:rPr>
              <a:t>as</a:t>
            </a:r>
            <a:r>
              <a:rPr sz="2387" dirty="0">
                <a:solidFill>
                  <a:prstClr val="black"/>
                </a:solidFill>
                <a:latin typeface="Times New Roman"/>
                <a:cs typeface="Times New Roman"/>
              </a:rPr>
              <a:t> one, </a:t>
            </a:r>
            <a:r>
              <a:rPr sz="2387" spc="5" dirty="0">
                <a:solidFill>
                  <a:prstClr val="black"/>
                </a:solidFill>
                <a:latin typeface="Times New Roman"/>
                <a:cs typeface="Times New Roman"/>
              </a:rPr>
              <a:t> </a:t>
            </a:r>
            <a:r>
              <a:rPr sz="2387" dirty="0">
                <a:solidFill>
                  <a:prstClr val="black"/>
                </a:solidFill>
                <a:latin typeface="Times New Roman"/>
                <a:cs typeface="Times New Roman"/>
              </a:rPr>
              <a:t>continuous </a:t>
            </a:r>
            <a:r>
              <a:rPr sz="2387" spc="-5" dirty="0">
                <a:solidFill>
                  <a:prstClr val="black"/>
                </a:solidFill>
                <a:latin typeface="Times New Roman"/>
                <a:cs typeface="Times New Roman"/>
              </a:rPr>
              <a:t>chain, </a:t>
            </a:r>
            <a:r>
              <a:rPr sz="2387" dirty="0">
                <a:solidFill>
                  <a:prstClr val="black"/>
                </a:solidFill>
                <a:latin typeface="Times New Roman"/>
                <a:cs typeface="Times New Roman"/>
              </a:rPr>
              <a:t>or </a:t>
            </a:r>
            <a:r>
              <a:rPr sz="2387" spc="-5" dirty="0">
                <a:solidFill>
                  <a:prstClr val="black"/>
                </a:solidFill>
                <a:latin typeface="Times New Roman"/>
                <a:cs typeface="Times New Roman"/>
              </a:rPr>
              <a:t>as </a:t>
            </a:r>
            <a:r>
              <a:rPr sz="2387" dirty="0">
                <a:solidFill>
                  <a:prstClr val="black"/>
                </a:solidFill>
                <a:latin typeface="Times New Roman"/>
                <a:cs typeface="Times New Roman"/>
              </a:rPr>
              <a:t>a chain with </a:t>
            </a:r>
            <a:r>
              <a:rPr sz="2387" spc="-5" dirty="0">
                <a:solidFill>
                  <a:prstClr val="black"/>
                </a:solidFill>
                <a:latin typeface="Times New Roman"/>
                <a:cs typeface="Times New Roman"/>
              </a:rPr>
              <a:t>multiple </a:t>
            </a:r>
            <a:r>
              <a:rPr sz="2387" spc="-10" dirty="0">
                <a:solidFill>
                  <a:prstClr val="black"/>
                </a:solidFill>
                <a:latin typeface="Times New Roman"/>
                <a:cs typeface="Times New Roman"/>
              </a:rPr>
              <a:t>side </a:t>
            </a:r>
            <a:r>
              <a:rPr sz="2387" dirty="0">
                <a:solidFill>
                  <a:prstClr val="black"/>
                </a:solidFill>
                <a:latin typeface="Times New Roman"/>
                <a:cs typeface="Times New Roman"/>
              </a:rPr>
              <a:t>groups of carbons </a:t>
            </a:r>
            <a:r>
              <a:rPr sz="2387" spc="-582" dirty="0">
                <a:solidFill>
                  <a:prstClr val="black"/>
                </a:solidFill>
                <a:latin typeface="Times New Roman"/>
                <a:cs typeface="Times New Roman"/>
              </a:rPr>
              <a:t> </a:t>
            </a:r>
            <a:r>
              <a:rPr sz="2387" dirty="0">
                <a:solidFill>
                  <a:prstClr val="black"/>
                </a:solidFill>
                <a:latin typeface="Times New Roman"/>
                <a:cs typeface="Times New Roman"/>
              </a:rPr>
              <a:t>branching</a:t>
            </a:r>
            <a:r>
              <a:rPr sz="2387" spc="-20" dirty="0">
                <a:solidFill>
                  <a:prstClr val="black"/>
                </a:solidFill>
                <a:latin typeface="Times New Roman"/>
                <a:cs typeface="Times New Roman"/>
              </a:rPr>
              <a:t> off.</a:t>
            </a:r>
            <a:endParaRPr sz="2387">
              <a:solidFill>
                <a:prstClr val="black"/>
              </a:solidFill>
              <a:latin typeface="Times New Roman"/>
              <a:cs typeface="Times New Roman"/>
            </a:endParaRPr>
          </a:p>
          <a:p>
            <a:pPr defTabSz="909279">
              <a:spcBef>
                <a:spcPts val="45"/>
              </a:spcBef>
              <a:buFontTx/>
              <a:buChar char="•"/>
            </a:pPr>
            <a:endParaRPr sz="2337">
              <a:solidFill>
                <a:prstClr val="black"/>
              </a:solidFill>
              <a:latin typeface="Times New Roman"/>
              <a:cs typeface="Times New Roman"/>
            </a:endParaRPr>
          </a:p>
          <a:p>
            <a:pPr marL="391495" marR="3286666" indent="-340980" algn="just" defTabSz="909279">
              <a:buFont typeface="Arial MT"/>
              <a:buChar char="•"/>
              <a:tabLst>
                <a:tab pos="391495" algn="l"/>
              </a:tabLst>
            </a:pPr>
            <a:r>
              <a:rPr sz="2387" spc="-5" dirty="0">
                <a:solidFill>
                  <a:prstClr val="black"/>
                </a:solidFill>
                <a:latin typeface="Times New Roman"/>
                <a:cs typeface="Times New Roman"/>
              </a:rPr>
              <a:t>For example,</a:t>
            </a:r>
            <a:r>
              <a:rPr sz="2387" dirty="0">
                <a:solidFill>
                  <a:prstClr val="black"/>
                </a:solidFill>
                <a:latin typeface="Times New Roman"/>
                <a:cs typeface="Times New Roman"/>
              </a:rPr>
              <a:t> </a:t>
            </a:r>
            <a:r>
              <a:rPr sz="2387" spc="-5" dirty="0">
                <a:solidFill>
                  <a:prstClr val="black"/>
                </a:solidFill>
                <a:latin typeface="Times New Roman"/>
                <a:cs typeface="Times New Roman"/>
              </a:rPr>
              <a:t>there are two isomers</a:t>
            </a:r>
            <a:r>
              <a:rPr sz="2387" dirty="0">
                <a:solidFill>
                  <a:prstClr val="black"/>
                </a:solidFill>
                <a:latin typeface="Times New Roman"/>
                <a:cs typeface="Times New Roman"/>
              </a:rPr>
              <a:t> of </a:t>
            </a:r>
            <a:r>
              <a:rPr sz="2387" spc="5" dirty="0">
                <a:solidFill>
                  <a:prstClr val="black"/>
                </a:solidFill>
                <a:latin typeface="Times New Roman"/>
                <a:cs typeface="Times New Roman"/>
              </a:rPr>
              <a:t> </a:t>
            </a:r>
            <a:r>
              <a:rPr sz="2387" dirty="0">
                <a:solidFill>
                  <a:prstClr val="black"/>
                </a:solidFill>
                <a:latin typeface="Times New Roman"/>
                <a:cs typeface="Times New Roman"/>
              </a:rPr>
              <a:t>butane, </a:t>
            </a:r>
            <a:r>
              <a:rPr sz="2387" spc="-5" dirty="0">
                <a:solidFill>
                  <a:prstClr val="black"/>
                </a:solidFill>
                <a:latin typeface="Times New Roman"/>
                <a:cs typeface="Times New Roman"/>
              </a:rPr>
              <a:t>C</a:t>
            </a:r>
            <a:r>
              <a:rPr sz="2387" spc="-7" baseline="-20833" dirty="0">
                <a:solidFill>
                  <a:prstClr val="black"/>
                </a:solidFill>
                <a:latin typeface="Times New Roman"/>
                <a:cs typeface="Times New Roman"/>
              </a:rPr>
              <a:t>4</a:t>
            </a:r>
            <a:r>
              <a:rPr sz="2387" spc="-5" dirty="0">
                <a:solidFill>
                  <a:prstClr val="black"/>
                </a:solidFill>
                <a:latin typeface="Times New Roman"/>
                <a:cs typeface="Times New Roman"/>
              </a:rPr>
              <a:t>H</a:t>
            </a:r>
            <a:r>
              <a:rPr sz="2387" spc="-7" baseline="-20833" dirty="0">
                <a:solidFill>
                  <a:prstClr val="black"/>
                </a:solidFill>
                <a:latin typeface="Times New Roman"/>
                <a:cs typeface="Times New Roman"/>
              </a:rPr>
              <a:t>10</a:t>
            </a:r>
            <a:r>
              <a:rPr sz="2387" spc="-5" dirty="0">
                <a:solidFill>
                  <a:prstClr val="black"/>
                </a:solidFill>
                <a:latin typeface="Times New Roman"/>
                <a:cs typeface="Times New Roman"/>
              </a:rPr>
              <a:t>. </a:t>
            </a:r>
            <a:r>
              <a:rPr sz="2387" dirty="0">
                <a:solidFill>
                  <a:prstClr val="black"/>
                </a:solidFill>
                <a:latin typeface="Times New Roman"/>
                <a:cs typeface="Times New Roman"/>
              </a:rPr>
              <a:t>In one </a:t>
            </a:r>
            <a:r>
              <a:rPr sz="2387" spc="-10" dirty="0">
                <a:solidFill>
                  <a:prstClr val="black"/>
                </a:solidFill>
                <a:latin typeface="Times New Roman"/>
                <a:cs typeface="Times New Roman"/>
              </a:rPr>
              <a:t>of </a:t>
            </a:r>
            <a:r>
              <a:rPr sz="2387" dirty="0">
                <a:solidFill>
                  <a:prstClr val="black"/>
                </a:solidFill>
                <a:latin typeface="Times New Roman"/>
                <a:cs typeface="Times New Roman"/>
              </a:rPr>
              <a:t>them </a:t>
            </a:r>
            <a:r>
              <a:rPr sz="2387" b="1" spc="-5" dirty="0">
                <a:solidFill>
                  <a:srgbClr val="00AFEF"/>
                </a:solidFill>
                <a:latin typeface="Times New Roman"/>
                <a:cs typeface="Times New Roman"/>
              </a:rPr>
              <a:t>(A)</a:t>
            </a:r>
            <a:r>
              <a:rPr sz="2387" spc="-5" dirty="0">
                <a:solidFill>
                  <a:prstClr val="black"/>
                </a:solidFill>
                <a:latin typeface="Times New Roman"/>
                <a:cs typeface="Times New Roman"/>
              </a:rPr>
              <a:t>, the </a:t>
            </a:r>
            <a:r>
              <a:rPr sz="2387" dirty="0">
                <a:solidFill>
                  <a:prstClr val="black"/>
                </a:solidFill>
                <a:latin typeface="Times New Roman"/>
                <a:cs typeface="Times New Roman"/>
              </a:rPr>
              <a:t> carbon</a:t>
            </a:r>
            <a:r>
              <a:rPr sz="2387" spc="5" dirty="0">
                <a:solidFill>
                  <a:prstClr val="black"/>
                </a:solidFill>
                <a:latin typeface="Times New Roman"/>
                <a:cs typeface="Times New Roman"/>
              </a:rPr>
              <a:t> </a:t>
            </a:r>
            <a:r>
              <a:rPr sz="2387" spc="-10" dirty="0">
                <a:solidFill>
                  <a:prstClr val="black"/>
                </a:solidFill>
                <a:latin typeface="Times New Roman"/>
                <a:cs typeface="Times New Roman"/>
              </a:rPr>
              <a:t>atoms</a:t>
            </a:r>
            <a:r>
              <a:rPr sz="2387" spc="-5" dirty="0">
                <a:solidFill>
                  <a:prstClr val="black"/>
                </a:solidFill>
                <a:latin typeface="Times New Roman"/>
                <a:cs typeface="Times New Roman"/>
              </a:rPr>
              <a:t> </a:t>
            </a:r>
            <a:r>
              <a:rPr sz="2387" dirty="0">
                <a:solidFill>
                  <a:prstClr val="black"/>
                </a:solidFill>
                <a:latin typeface="Times New Roman"/>
                <a:cs typeface="Times New Roman"/>
              </a:rPr>
              <a:t>lie</a:t>
            </a:r>
            <a:r>
              <a:rPr sz="2387" spc="5" dirty="0">
                <a:solidFill>
                  <a:prstClr val="black"/>
                </a:solidFill>
                <a:latin typeface="Times New Roman"/>
                <a:cs typeface="Times New Roman"/>
              </a:rPr>
              <a:t> </a:t>
            </a:r>
            <a:r>
              <a:rPr sz="2387" dirty="0">
                <a:solidFill>
                  <a:prstClr val="black"/>
                </a:solidFill>
                <a:latin typeface="Times New Roman"/>
                <a:cs typeface="Times New Roman"/>
              </a:rPr>
              <a:t>in</a:t>
            </a:r>
            <a:r>
              <a:rPr sz="2387" spc="5" dirty="0">
                <a:solidFill>
                  <a:prstClr val="black"/>
                </a:solidFill>
                <a:latin typeface="Times New Roman"/>
                <a:cs typeface="Times New Roman"/>
              </a:rPr>
              <a:t> </a:t>
            </a:r>
            <a:r>
              <a:rPr sz="2387" dirty="0">
                <a:solidFill>
                  <a:prstClr val="black"/>
                </a:solidFill>
                <a:latin typeface="Times New Roman"/>
                <a:cs typeface="Times New Roman"/>
              </a:rPr>
              <a:t>a</a:t>
            </a:r>
            <a:r>
              <a:rPr sz="2387" spc="5" dirty="0">
                <a:solidFill>
                  <a:prstClr val="black"/>
                </a:solidFill>
                <a:latin typeface="Times New Roman"/>
                <a:cs typeface="Times New Roman"/>
              </a:rPr>
              <a:t> </a:t>
            </a:r>
            <a:r>
              <a:rPr sz="2387" spc="-5" dirty="0">
                <a:solidFill>
                  <a:prstClr val="black"/>
                </a:solidFill>
                <a:latin typeface="Times New Roman"/>
                <a:cs typeface="Times New Roman"/>
              </a:rPr>
              <a:t>“straight</a:t>
            </a:r>
            <a:r>
              <a:rPr sz="2387" dirty="0">
                <a:solidFill>
                  <a:prstClr val="black"/>
                </a:solidFill>
                <a:latin typeface="Times New Roman"/>
                <a:cs typeface="Times New Roman"/>
              </a:rPr>
              <a:t> </a:t>
            </a:r>
            <a:r>
              <a:rPr sz="2387" spc="-5" dirty="0">
                <a:solidFill>
                  <a:prstClr val="black"/>
                </a:solidFill>
                <a:latin typeface="Times New Roman"/>
                <a:cs typeface="Times New Roman"/>
              </a:rPr>
              <a:t>chain” </a:t>
            </a:r>
            <a:r>
              <a:rPr sz="2387" spc="-582" dirty="0">
                <a:solidFill>
                  <a:prstClr val="black"/>
                </a:solidFill>
                <a:latin typeface="Times New Roman"/>
                <a:cs typeface="Times New Roman"/>
              </a:rPr>
              <a:t> </a:t>
            </a:r>
            <a:r>
              <a:rPr sz="2387" spc="-5" dirty="0">
                <a:solidFill>
                  <a:prstClr val="black"/>
                </a:solidFill>
                <a:latin typeface="Times New Roman"/>
                <a:cs typeface="Times New Roman"/>
              </a:rPr>
              <a:t>whereas</a:t>
            </a:r>
            <a:r>
              <a:rPr sz="2387" dirty="0">
                <a:solidFill>
                  <a:prstClr val="black"/>
                </a:solidFill>
                <a:latin typeface="Times New Roman"/>
                <a:cs typeface="Times New Roman"/>
              </a:rPr>
              <a:t> in</a:t>
            </a:r>
            <a:r>
              <a:rPr sz="2387" spc="5" dirty="0">
                <a:solidFill>
                  <a:prstClr val="black"/>
                </a:solidFill>
                <a:latin typeface="Times New Roman"/>
                <a:cs typeface="Times New Roman"/>
              </a:rPr>
              <a:t> </a:t>
            </a:r>
            <a:r>
              <a:rPr sz="2387" dirty="0">
                <a:solidFill>
                  <a:prstClr val="black"/>
                </a:solidFill>
                <a:latin typeface="Times New Roman"/>
                <a:cs typeface="Times New Roman"/>
              </a:rPr>
              <a:t>the</a:t>
            </a:r>
            <a:r>
              <a:rPr sz="2387" spc="5" dirty="0">
                <a:solidFill>
                  <a:prstClr val="black"/>
                </a:solidFill>
                <a:latin typeface="Times New Roman"/>
                <a:cs typeface="Times New Roman"/>
              </a:rPr>
              <a:t> </a:t>
            </a:r>
            <a:r>
              <a:rPr sz="2387" spc="-5" dirty="0">
                <a:solidFill>
                  <a:prstClr val="black"/>
                </a:solidFill>
                <a:latin typeface="Times New Roman"/>
                <a:cs typeface="Times New Roman"/>
              </a:rPr>
              <a:t>other</a:t>
            </a:r>
            <a:r>
              <a:rPr sz="2387" dirty="0">
                <a:solidFill>
                  <a:prstClr val="black"/>
                </a:solidFill>
                <a:latin typeface="Times New Roman"/>
                <a:cs typeface="Times New Roman"/>
              </a:rPr>
              <a:t> </a:t>
            </a:r>
            <a:r>
              <a:rPr sz="2387" b="1" dirty="0">
                <a:solidFill>
                  <a:srgbClr val="00AFEF"/>
                </a:solidFill>
                <a:latin typeface="Times New Roman"/>
                <a:cs typeface="Times New Roman"/>
              </a:rPr>
              <a:t>(B)</a:t>
            </a:r>
            <a:r>
              <a:rPr sz="2387" b="1" spc="5" dirty="0">
                <a:solidFill>
                  <a:srgbClr val="00AFEF"/>
                </a:solidFill>
                <a:latin typeface="Times New Roman"/>
                <a:cs typeface="Times New Roman"/>
              </a:rPr>
              <a:t> </a:t>
            </a:r>
            <a:r>
              <a:rPr sz="2387" spc="-5" dirty="0">
                <a:solidFill>
                  <a:prstClr val="black"/>
                </a:solidFill>
                <a:latin typeface="Times New Roman"/>
                <a:cs typeface="Times New Roman"/>
              </a:rPr>
              <a:t>the</a:t>
            </a:r>
            <a:r>
              <a:rPr sz="2387" dirty="0">
                <a:solidFill>
                  <a:prstClr val="black"/>
                </a:solidFill>
                <a:latin typeface="Times New Roman"/>
                <a:cs typeface="Times New Roman"/>
              </a:rPr>
              <a:t> </a:t>
            </a:r>
            <a:r>
              <a:rPr sz="2387" spc="-5" dirty="0">
                <a:solidFill>
                  <a:prstClr val="black"/>
                </a:solidFill>
                <a:latin typeface="Times New Roman"/>
                <a:cs typeface="Times New Roman"/>
              </a:rPr>
              <a:t>chain</a:t>
            </a:r>
            <a:r>
              <a:rPr sz="2387" dirty="0">
                <a:solidFill>
                  <a:prstClr val="black"/>
                </a:solidFill>
                <a:latin typeface="Times New Roman"/>
                <a:cs typeface="Times New Roman"/>
              </a:rPr>
              <a:t> is </a:t>
            </a:r>
            <a:r>
              <a:rPr sz="2387" spc="5" dirty="0">
                <a:solidFill>
                  <a:prstClr val="black"/>
                </a:solidFill>
                <a:latin typeface="Times New Roman"/>
                <a:cs typeface="Times New Roman"/>
              </a:rPr>
              <a:t> </a:t>
            </a:r>
            <a:r>
              <a:rPr sz="2387" dirty="0">
                <a:solidFill>
                  <a:prstClr val="black"/>
                </a:solidFill>
                <a:latin typeface="Times New Roman"/>
                <a:cs typeface="Times New Roman"/>
              </a:rPr>
              <a:t>branched.</a:t>
            </a:r>
            <a:endParaRPr sz="2387">
              <a:solidFill>
                <a:prstClr val="black"/>
              </a:solidFill>
              <a:latin typeface="Times New Roman"/>
              <a:cs typeface="Times New Roman"/>
            </a:endParaRPr>
          </a:p>
        </p:txBody>
      </p:sp>
    </p:spTree>
  </p:cSld>
  <p:clrMapOvr>
    <a:masterClrMapping/>
  </p:clrMapOvr>
  <mc:AlternateContent xmlns:mc="http://schemas.openxmlformats.org/markup-compatibility/2006" xmlns:p14="http://schemas.microsoft.com/office/powerpoint/2010/main">
    <mc:Choice Requires="p14">
      <p:transition spd="slow" p14:dur="2000" advTm="29452"/>
    </mc:Choice>
    <mc:Fallback xmlns="">
      <p:transition spd="slow" advTm="29452"/>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382832" y="86512"/>
            <a:ext cx="6338718" cy="510861"/>
          </a:xfrm>
          <a:prstGeom prst="rect">
            <a:avLst/>
          </a:prstGeom>
        </p:spPr>
        <p:txBody>
          <a:bodyPr vert="horz" wrap="square" lIns="0" tIns="12629" rIns="0" bIns="0" rtlCol="0">
            <a:spAutoFit/>
          </a:bodyPr>
          <a:lstStyle/>
          <a:p>
            <a:pPr marL="12629">
              <a:spcBef>
                <a:spcPts val="99"/>
              </a:spcBef>
            </a:pPr>
            <a:r>
              <a:rPr dirty="0"/>
              <a:t>Constitutional</a:t>
            </a:r>
            <a:r>
              <a:rPr spc="-65" dirty="0"/>
              <a:t> </a:t>
            </a:r>
            <a:r>
              <a:rPr dirty="0"/>
              <a:t>or</a:t>
            </a:r>
            <a:r>
              <a:rPr spc="-70" dirty="0"/>
              <a:t> </a:t>
            </a:r>
            <a:r>
              <a:rPr dirty="0"/>
              <a:t>Structural</a:t>
            </a:r>
            <a:r>
              <a:rPr spc="-40" dirty="0"/>
              <a:t> </a:t>
            </a:r>
            <a:r>
              <a:rPr dirty="0"/>
              <a:t>Isomers</a:t>
            </a:r>
          </a:p>
        </p:txBody>
      </p:sp>
      <p:pic>
        <p:nvPicPr>
          <p:cNvPr id="3" name="object 3"/>
          <p:cNvPicPr/>
          <p:nvPr/>
        </p:nvPicPr>
        <p:blipFill>
          <a:blip r:embed="rId2" cstate="print"/>
          <a:stretch>
            <a:fillRect/>
          </a:stretch>
        </p:blipFill>
        <p:spPr>
          <a:xfrm>
            <a:off x="5615074" y="884949"/>
            <a:ext cx="3234951" cy="1936499"/>
          </a:xfrm>
          <a:prstGeom prst="rect">
            <a:avLst/>
          </a:prstGeom>
        </p:spPr>
      </p:pic>
      <p:sp>
        <p:nvSpPr>
          <p:cNvPr id="4" name="object 4"/>
          <p:cNvSpPr txBox="1"/>
          <p:nvPr/>
        </p:nvSpPr>
        <p:spPr>
          <a:xfrm>
            <a:off x="226810" y="732457"/>
            <a:ext cx="5669989" cy="5331452"/>
          </a:xfrm>
          <a:prstGeom prst="rect">
            <a:avLst/>
          </a:prstGeom>
        </p:spPr>
        <p:txBody>
          <a:bodyPr vert="horz" wrap="square" lIns="0" tIns="12629" rIns="0" bIns="0" rtlCol="0">
            <a:spAutoFit/>
          </a:bodyPr>
          <a:lstStyle/>
          <a:p>
            <a:pPr marL="353609" marR="645336" indent="-340980" algn="just" defTabSz="909279">
              <a:spcBef>
                <a:spcPts val="99"/>
              </a:spcBef>
              <a:buFont typeface="Arial MT"/>
              <a:buChar char="•"/>
              <a:tabLst>
                <a:tab pos="353609" algn="l"/>
              </a:tabLst>
            </a:pPr>
            <a:r>
              <a:rPr sz="2387" b="1" spc="-5" dirty="0">
                <a:solidFill>
                  <a:srgbClr val="C00000"/>
                </a:solidFill>
                <a:latin typeface="Times New Roman"/>
                <a:cs typeface="Times New Roman"/>
              </a:rPr>
              <a:t>Positional isomers </a:t>
            </a:r>
            <a:r>
              <a:rPr sz="2387" spc="-5" dirty="0">
                <a:solidFill>
                  <a:prstClr val="black"/>
                </a:solidFill>
                <a:latin typeface="Times New Roman"/>
                <a:cs typeface="Times New Roman"/>
              </a:rPr>
              <a:t>are constitutional </a:t>
            </a:r>
            <a:r>
              <a:rPr sz="2387" dirty="0">
                <a:solidFill>
                  <a:prstClr val="black"/>
                </a:solidFill>
                <a:latin typeface="Times New Roman"/>
                <a:cs typeface="Times New Roman"/>
              </a:rPr>
              <a:t> </a:t>
            </a:r>
            <a:r>
              <a:rPr sz="2387" spc="-5" dirty="0">
                <a:solidFill>
                  <a:prstClr val="black"/>
                </a:solidFill>
                <a:latin typeface="Times New Roman"/>
                <a:cs typeface="Times New Roman"/>
              </a:rPr>
              <a:t>isomers</a:t>
            </a:r>
            <a:r>
              <a:rPr sz="2387" dirty="0">
                <a:solidFill>
                  <a:prstClr val="black"/>
                </a:solidFill>
                <a:latin typeface="Times New Roman"/>
                <a:cs typeface="Times New Roman"/>
              </a:rPr>
              <a:t> </a:t>
            </a:r>
            <a:r>
              <a:rPr sz="2387" spc="-5" dirty="0">
                <a:solidFill>
                  <a:prstClr val="black"/>
                </a:solidFill>
                <a:latin typeface="Times New Roman"/>
                <a:cs typeface="Times New Roman"/>
              </a:rPr>
              <a:t>that</a:t>
            </a:r>
            <a:r>
              <a:rPr sz="2387" dirty="0">
                <a:solidFill>
                  <a:prstClr val="black"/>
                </a:solidFill>
                <a:latin typeface="Times New Roman"/>
                <a:cs typeface="Times New Roman"/>
              </a:rPr>
              <a:t> </a:t>
            </a:r>
            <a:r>
              <a:rPr sz="2387" spc="-5" dirty="0">
                <a:solidFill>
                  <a:prstClr val="black"/>
                </a:solidFill>
                <a:latin typeface="Times New Roman"/>
                <a:cs typeface="Times New Roman"/>
              </a:rPr>
              <a:t>have</a:t>
            </a:r>
            <a:r>
              <a:rPr sz="2387" dirty="0">
                <a:solidFill>
                  <a:prstClr val="black"/>
                </a:solidFill>
                <a:latin typeface="Times New Roman"/>
                <a:cs typeface="Times New Roman"/>
              </a:rPr>
              <a:t> </a:t>
            </a:r>
            <a:r>
              <a:rPr sz="2387" spc="-5" dirty="0">
                <a:solidFill>
                  <a:prstClr val="black"/>
                </a:solidFill>
                <a:latin typeface="Times New Roman"/>
                <a:cs typeface="Times New Roman"/>
              </a:rPr>
              <a:t>the</a:t>
            </a:r>
            <a:r>
              <a:rPr sz="2387" dirty="0">
                <a:solidFill>
                  <a:prstClr val="black"/>
                </a:solidFill>
                <a:latin typeface="Times New Roman"/>
                <a:cs typeface="Times New Roman"/>
              </a:rPr>
              <a:t> </a:t>
            </a:r>
            <a:r>
              <a:rPr sz="2387" spc="-5" dirty="0">
                <a:solidFill>
                  <a:prstClr val="black"/>
                </a:solidFill>
                <a:latin typeface="Times New Roman"/>
                <a:cs typeface="Times New Roman"/>
              </a:rPr>
              <a:t>same</a:t>
            </a:r>
            <a:r>
              <a:rPr sz="2387" dirty="0">
                <a:solidFill>
                  <a:prstClr val="black"/>
                </a:solidFill>
                <a:latin typeface="Times New Roman"/>
                <a:cs typeface="Times New Roman"/>
              </a:rPr>
              <a:t> </a:t>
            </a:r>
            <a:r>
              <a:rPr sz="2387" spc="-5" dirty="0">
                <a:solidFill>
                  <a:prstClr val="black"/>
                </a:solidFill>
                <a:latin typeface="Times New Roman"/>
                <a:cs typeface="Times New Roman"/>
              </a:rPr>
              <a:t>carbon </a:t>
            </a:r>
            <a:r>
              <a:rPr sz="2387" dirty="0">
                <a:solidFill>
                  <a:prstClr val="black"/>
                </a:solidFill>
                <a:latin typeface="Times New Roman"/>
                <a:cs typeface="Times New Roman"/>
              </a:rPr>
              <a:t> </a:t>
            </a:r>
            <a:r>
              <a:rPr sz="2387" spc="-5" dirty="0">
                <a:solidFill>
                  <a:prstClr val="black"/>
                </a:solidFill>
                <a:latin typeface="Times New Roman"/>
                <a:cs typeface="Times New Roman"/>
              </a:rPr>
              <a:t>skeleton</a:t>
            </a:r>
            <a:r>
              <a:rPr sz="2387" dirty="0">
                <a:solidFill>
                  <a:prstClr val="black"/>
                </a:solidFill>
                <a:latin typeface="Times New Roman"/>
                <a:cs typeface="Times New Roman"/>
              </a:rPr>
              <a:t> </a:t>
            </a:r>
            <a:r>
              <a:rPr sz="2387" spc="-5" dirty="0">
                <a:solidFill>
                  <a:prstClr val="black"/>
                </a:solidFill>
                <a:latin typeface="Times New Roman"/>
                <a:cs typeface="Times New Roman"/>
              </a:rPr>
              <a:t>and</a:t>
            </a:r>
            <a:r>
              <a:rPr sz="2387" dirty="0">
                <a:solidFill>
                  <a:prstClr val="black"/>
                </a:solidFill>
                <a:latin typeface="Times New Roman"/>
                <a:cs typeface="Times New Roman"/>
              </a:rPr>
              <a:t> </a:t>
            </a:r>
            <a:r>
              <a:rPr sz="2387" spc="-5" dirty="0">
                <a:solidFill>
                  <a:prstClr val="black"/>
                </a:solidFill>
                <a:latin typeface="Times New Roman"/>
                <a:cs typeface="Times New Roman"/>
              </a:rPr>
              <a:t>the</a:t>
            </a:r>
            <a:r>
              <a:rPr sz="2387" dirty="0">
                <a:solidFill>
                  <a:prstClr val="black"/>
                </a:solidFill>
                <a:latin typeface="Times New Roman"/>
                <a:cs typeface="Times New Roman"/>
              </a:rPr>
              <a:t> </a:t>
            </a:r>
            <a:r>
              <a:rPr sz="2387" spc="-5" dirty="0">
                <a:solidFill>
                  <a:prstClr val="black"/>
                </a:solidFill>
                <a:latin typeface="Times New Roman"/>
                <a:cs typeface="Times New Roman"/>
              </a:rPr>
              <a:t>same</a:t>
            </a:r>
            <a:r>
              <a:rPr sz="2387" dirty="0">
                <a:solidFill>
                  <a:prstClr val="black"/>
                </a:solidFill>
                <a:latin typeface="Times New Roman"/>
                <a:cs typeface="Times New Roman"/>
              </a:rPr>
              <a:t> </a:t>
            </a:r>
            <a:r>
              <a:rPr sz="2387" spc="-5" dirty="0">
                <a:solidFill>
                  <a:prstClr val="black"/>
                </a:solidFill>
                <a:latin typeface="Times New Roman"/>
                <a:cs typeface="Times New Roman"/>
              </a:rPr>
              <a:t>functional </a:t>
            </a:r>
            <a:r>
              <a:rPr sz="2387" dirty="0">
                <a:solidFill>
                  <a:prstClr val="black"/>
                </a:solidFill>
                <a:latin typeface="Times New Roman"/>
                <a:cs typeface="Times New Roman"/>
              </a:rPr>
              <a:t> </a:t>
            </a:r>
            <a:r>
              <a:rPr sz="2387" spc="-5" dirty="0">
                <a:solidFill>
                  <a:prstClr val="black"/>
                </a:solidFill>
                <a:latin typeface="Times New Roman"/>
                <a:cs typeface="Times New Roman"/>
              </a:rPr>
              <a:t>groups but </a:t>
            </a:r>
            <a:r>
              <a:rPr sz="2387" spc="-10" dirty="0">
                <a:solidFill>
                  <a:prstClr val="black"/>
                </a:solidFill>
                <a:latin typeface="Times New Roman"/>
                <a:cs typeface="Times New Roman"/>
              </a:rPr>
              <a:t>differ </a:t>
            </a:r>
            <a:r>
              <a:rPr sz="2387" dirty="0">
                <a:solidFill>
                  <a:prstClr val="black"/>
                </a:solidFill>
                <a:latin typeface="Times New Roman"/>
                <a:cs typeface="Times New Roman"/>
              </a:rPr>
              <a:t>from </a:t>
            </a:r>
            <a:r>
              <a:rPr sz="2387" spc="-5" dirty="0">
                <a:solidFill>
                  <a:prstClr val="black"/>
                </a:solidFill>
                <a:latin typeface="Times New Roman"/>
                <a:cs typeface="Times New Roman"/>
              </a:rPr>
              <a:t>each </a:t>
            </a:r>
            <a:r>
              <a:rPr sz="2387" spc="-10" dirty="0">
                <a:solidFill>
                  <a:prstClr val="black"/>
                </a:solidFill>
                <a:latin typeface="Times New Roman"/>
                <a:cs typeface="Times New Roman"/>
              </a:rPr>
              <a:t>other </a:t>
            </a:r>
            <a:r>
              <a:rPr sz="2387" spc="-15" dirty="0">
                <a:solidFill>
                  <a:prstClr val="black"/>
                </a:solidFill>
                <a:latin typeface="Times New Roman"/>
                <a:cs typeface="Times New Roman"/>
              </a:rPr>
              <a:t>in </a:t>
            </a:r>
            <a:r>
              <a:rPr sz="2387" spc="-10" dirty="0">
                <a:solidFill>
                  <a:prstClr val="black"/>
                </a:solidFill>
                <a:latin typeface="Times New Roman"/>
                <a:cs typeface="Times New Roman"/>
              </a:rPr>
              <a:t> </a:t>
            </a:r>
            <a:r>
              <a:rPr sz="2387" dirty="0">
                <a:solidFill>
                  <a:prstClr val="black"/>
                </a:solidFill>
                <a:latin typeface="Times New Roman"/>
                <a:cs typeface="Times New Roman"/>
              </a:rPr>
              <a:t>the </a:t>
            </a:r>
            <a:r>
              <a:rPr sz="2387" spc="-5" dirty="0">
                <a:solidFill>
                  <a:prstClr val="black"/>
                </a:solidFill>
                <a:latin typeface="Times New Roman"/>
                <a:cs typeface="Times New Roman"/>
              </a:rPr>
              <a:t>location of </a:t>
            </a:r>
            <a:r>
              <a:rPr sz="2387" dirty="0">
                <a:solidFill>
                  <a:prstClr val="black"/>
                </a:solidFill>
                <a:latin typeface="Times New Roman"/>
                <a:cs typeface="Times New Roman"/>
              </a:rPr>
              <a:t>the </a:t>
            </a:r>
            <a:r>
              <a:rPr sz="2387" spc="-5" dirty="0">
                <a:solidFill>
                  <a:prstClr val="black"/>
                </a:solidFill>
                <a:latin typeface="Times New Roman"/>
                <a:cs typeface="Times New Roman"/>
              </a:rPr>
              <a:t>functional groups </a:t>
            </a:r>
            <a:r>
              <a:rPr sz="2387" dirty="0">
                <a:solidFill>
                  <a:prstClr val="black"/>
                </a:solidFill>
                <a:latin typeface="Times New Roman"/>
                <a:cs typeface="Times New Roman"/>
              </a:rPr>
              <a:t> on</a:t>
            </a:r>
            <a:r>
              <a:rPr sz="2387" spc="-10" dirty="0">
                <a:solidFill>
                  <a:prstClr val="black"/>
                </a:solidFill>
                <a:latin typeface="Times New Roman"/>
                <a:cs typeface="Times New Roman"/>
              </a:rPr>
              <a:t> </a:t>
            </a:r>
            <a:r>
              <a:rPr sz="2387" dirty="0">
                <a:solidFill>
                  <a:prstClr val="black"/>
                </a:solidFill>
                <a:latin typeface="Times New Roman"/>
                <a:cs typeface="Times New Roman"/>
              </a:rPr>
              <a:t>or in</a:t>
            </a:r>
            <a:r>
              <a:rPr sz="2387" spc="-20" dirty="0">
                <a:solidFill>
                  <a:prstClr val="black"/>
                </a:solidFill>
                <a:latin typeface="Times New Roman"/>
                <a:cs typeface="Times New Roman"/>
              </a:rPr>
              <a:t> </a:t>
            </a:r>
            <a:r>
              <a:rPr sz="2387" dirty="0">
                <a:solidFill>
                  <a:prstClr val="black"/>
                </a:solidFill>
                <a:latin typeface="Times New Roman"/>
                <a:cs typeface="Times New Roman"/>
              </a:rPr>
              <a:t>the</a:t>
            </a:r>
            <a:r>
              <a:rPr sz="2387" spc="-15" dirty="0">
                <a:solidFill>
                  <a:prstClr val="black"/>
                </a:solidFill>
                <a:latin typeface="Times New Roman"/>
                <a:cs typeface="Times New Roman"/>
              </a:rPr>
              <a:t> </a:t>
            </a:r>
            <a:r>
              <a:rPr sz="2387" dirty="0">
                <a:solidFill>
                  <a:prstClr val="black"/>
                </a:solidFill>
                <a:latin typeface="Times New Roman"/>
                <a:cs typeface="Times New Roman"/>
              </a:rPr>
              <a:t>carbon</a:t>
            </a:r>
            <a:r>
              <a:rPr sz="2387" spc="-30" dirty="0">
                <a:solidFill>
                  <a:prstClr val="black"/>
                </a:solidFill>
                <a:latin typeface="Times New Roman"/>
                <a:cs typeface="Times New Roman"/>
              </a:rPr>
              <a:t> </a:t>
            </a:r>
            <a:r>
              <a:rPr sz="2387" dirty="0">
                <a:solidFill>
                  <a:prstClr val="black"/>
                </a:solidFill>
                <a:latin typeface="Times New Roman"/>
                <a:cs typeface="Times New Roman"/>
              </a:rPr>
              <a:t>chain</a:t>
            </a:r>
            <a:r>
              <a:rPr sz="2387" spc="-15" dirty="0">
                <a:solidFill>
                  <a:prstClr val="black"/>
                </a:solidFill>
                <a:latin typeface="Times New Roman"/>
                <a:cs typeface="Times New Roman"/>
              </a:rPr>
              <a:t> </a:t>
            </a:r>
            <a:r>
              <a:rPr sz="2387" b="1" spc="-10" dirty="0">
                <a:solidFill>
                  <a:srgbClr val="00AF50"/>
                </a:solidFill>
                <a:latin typeface="Times New Roman"/>
                <a:cs typeface="Times New Roman"/>
              </a:rPr>
              <a:t>(Figure</a:t>
            </a:r>
            <a:r>
              <a:rPr sz="2387" b="1" spc="-35" dirty="0">
                <a:solidFill>
                  <a:srgbClr val="00AF50"/>
                </a:solidFill>
                <a:latin typeface="Times New Roman"/>
                <a:cs typeface="Times New Roman"/>
              </a:rPr>
              <a:t> </a:t>
            </a:r>
            <a:r>
              <a:rPr sz="2387" b="1" dirty="0">
                <a:solidFill>
                  <a:srgbClr val="00AF50"/>
                </a:solidFill>
                <a:latin typeface="Times New Roman"/>
                <a:cs typeface="Times New Roman"/>
              </a:rPr>
              <a:t>6)</a:t>
            </a:r>
            <a:r>
              <a:rPr sz="2387" dirty="0">
                <a:solidFill>
                  <a:prstClr val="black"/>
                </a:solidFill>
                <a:latin typeface="Times New Roman"/>
                <a:cs typeface="Times New Roman"/>
              </a:rPr>
              <a:t>.</a:t>
            </a:r>
            <a:endParaRPr sz="2387">
              <a:solidFill>
                <a:prstClr val="black"/>
              </a:solidFill>
              <a:latin typeface="Times New Roman"/>
              <a:cs typeface="Times New Roman"/>
            </a:endParaRPr>
          </a:p>
          <a:p>
            <a:pPr defTabSz="909279">
              <a:spcBef>
                <a:spcPts val="15"/>
              </a:spcBef>
              <a:buFontTx/>
              <a:buChar char="•"/>
            </a:pPr>
            <a:endParaRPr sz="3530">
              <a:solidFill>
                <a:prstClr val="black"/>
              </a:solidFill>
              <a:latin typeface="Times New Roman"/>
              <a:cs typeface="Times New Roman"/>
            </a:endParaRPr>
          </a:p>
          <a:p>
            <a:pPr marL="467269" marR="5052" indent="-454640" algn="just" defTabSz="909279">
              <a:spcBef>
                <a:spcPts val="5"/>
              </a:spcBef>
              <a:buFont typeface="Arial MT"/>
              <a:buChar char="•"/>
              <a:tabLst>
                <a:tab pos="467269" algn="l"/>
              </a:tabLst>
            </a:pPr>
            <a:r>
              <a:rPr sz="2387" b="1" dirty="0">
                <a:solidFill>
                  <a:srgbClr val="00AF50"/>
                </a:solidFill>
                <a:latin typeface="Times New Roman"/>
                <a:cs typeface="Times New Roman"/>
              </a:rPr>
              <a:t>Functional</a:t>
            </a:r>
            <a:r>
              <a:rPr sz="2387" b="1" spc="5" dirty="0">
                <a:solidFill>
                  <a:srgbClr val="00AF50"/>
                </a:solidFill>
                <a:latin typeface="Times New Roman"/>
                <a:cs typeface="Times New Roman"/>
              </a:rPr>
              <a:t> </a:t>
            </a:r>
            <a:r>
              <a:rPr sz="2387" b="1" spc="-5" dirty="0">
                <a:solidFill>
                  <a:srgbClr val="00AF50"/>
                </a:solidFill>
                <a:latin typeface="Times New Roman"/>
                <a:cs typeface="Times New Roman"/>
              </a:rPr>
              <a:t>isomerism</a:t>
            </a:r>
            <a:r>
              <a:rPr sz="2387" b="1" dirty="0">
                <a:solidFill>
                  <a:srgbClr val="00AF50"/>
                </a:solidFill>
                <a:latin typeface="Times New Roman"/>
                <a:cs typeface="Times New Roman"/>
              </a:rPr>
              <a:t> </a:t>
            </a:r>
            <a:r>
              <a:rPr sz="2387" spc="-5" dirty="0">
                <a:solidFill>
                  <a:prstClr val="black"/>
                </a:solidFill>
                <a:latin typeface="Times New Roman"/>
                <a:cs typeface="Times New Roman"/>
              </a:rPr>
              <a:t>occurs</a:t>
            </a:r>
            <a:r>
              <a:rPr sz="2387" dirty="0">
                <a:solidFill>
                  <a:prstClr val="black"/>
                </a:solidFill>
                <a:latin typeface="Times New Roman"/>
                <a:cs typeface="Times New Roman"/>
              </a:rPr>
              <a:t> </a:t>
            </a:r>
            <a:r>
              <a:rPr sz="2387" spc="-5" dirty="0">
                <a:solidFill>
                  <a:prstClr val="black"/>
                </a:solidFill>
                <a:latin typeface="Times New Roman"/>
                <a:cs typeface="Times New Roman"/>
              </a:rPr>
              <a:t>when </a:t>
            </a:r>
            <a:r>
              <a:rPr sz="2387" dirty="0">
                <a:solidFill>
                  <a:prstClr val="black"/>
                </a:solidFill>
                <a:latin typeface="Times New Roman"/>
                <a:cs typeface="Times New Roman"/>
              </a:rPr>
              <a:t> </a:t>
            </a:r>
            <a:r>
              <a:rPr sz="2387" spc="-5" dirty="0">
                <a:solidFill>
                  <a:prstClr val="black"/>
                </a:solidFill>
                <a:latin typeface="Times New Roman"/>
                <a:cs typeface="Times New Roman"/>
              </a:rPr>
              <a:t>substances</a:t>
            </a:r>
            <a:r>
              <a:rPr sz="2387" dirty="0">
                <a:solidFill>
                  <a:prstClr val="black"/>
                </a:solidFill>
                <a:latin typeface="Times New Roman"/>
                <a:cs typeface="Times New Roman"/>
              </a:rPr>
              <a:t> have</a:t>
            </a:r>
            <a:r>
              <a:rPr sz="2387" spc="5" dirty="0">
                <a:solidFill>
                  <a:prstClr val="black"/>
                </a:solidFill>
                <a:latin typeface="Times New Roman"/>
                <a:cs typeface="Times New Roman"/>
              </a:rPr>
              <a:t> </a:t>
            </a:r>
            <a:r>
              <a:rPr sz="2387" spc="-5" dirty="0">
                <a:solidFill>
                  <a:prstClr val="black"/>
                </a:solidFill>
                <a:latin typeface="Times New Roman"/>
                <a:cs typeface="Times New Roman"/>
              </a:rPr>
              <a:t>the</a:t>
            </a:r>
            <a:r>
              <a:rPr sz="2387" dirty="0">
                <a:solidFill>
                  <a:prstClr val="black"/>
                </a:solidFill>
                <a:latin typeface="Times New Roman"/>
                <a:cs typeface="Times New Roman"/>
              </a:rPr>
              <a:t> </a:t>
            </a:r>
            <a:r>
              <a:rPr sz="2387" spc="-5" dirty="0">
                <a:solidFill>
                  <a:prstClr val="black"/>
                </a:solidFill>
                <a:latin typeface="Times New Roman"/>
                <a:cs typeface="Times New Roman"/>
              </a:rPr>
              <a:t>same</a:t>
            </a:r>
            <a:r>
              <a:rPr sz="2387" dirty="0">
                <a:solidFill>
                  <a:prstClr val="black"/>
                </a:solidFill>
                <a:latin typeface="Times New Roman"/>
                <a:cs typeface="Times New Roman"/>
              </a:rPr>
              <a:t> </a:t>
            </a:r>
            <a:r>
              <a:rPr sz="2387" spc="-5" dirty="0">
                <a:solidFill>
                  <a:prstClr val="black"/>
                </a:solidFill>
                <a:latin typeface="Times New Roman"/>
                <a:cs typeface="Times New Roman"/>
              </a:rPr>
              <a:t>molecular </a:t>
            </a:r>
            <a:r>
              <a:rPr sz="2387" dirty="0">
                <a:solidFill>
                  <a:prstClr val="black"/>
                </a:solidFill>
                <a:latin typeface="Times New Roman"/>
                <a:cs typeface="Times New Roman"/>
              </a:rPr>
              <a:t> </a:t>
            </a:r>
            <a:r>
              <a:rPr sz="2387" spc="-5" dirty="0">
                <a:solidFill>
                  <a:prstClr val="black"/>
                </a:solidFill>
                <a:latin typeface="Times New Roman"/>
                <a:cs typeface="Times New Roman"/>
              </a:rPr>
              <a:t>formula</a:t>
            </a:r>
            <a:r>
              <a:rPr sz="2387" dirty="0">
                <a:solidFill>
                  <a:prstClr val="black"/>
                </a:solidFill>
                <a:latin typeface="Times New Roman"/>
                <a:cs typeface="Times New Roman"/>
              </a:rPr>
              <a:t> </a:t>
            </a:r>
            <a:r>
              <a:rPr sz="2387" spc="-5" dirty="0">
                <a:solidFill>
                  <a:prstClr val="black"/>
                </a:solidFill>
                <a:latin typeface="Times New Roman"/>
                <a:cs typeface="Times New Roman"/>
              </a:rPr>
              <a:t>but</a:t>
            </a:r>
            <a:r>
              <a:rPr sz="2387" dirty="0">
                <a:solidFill>
                  <a:prstClr val="black"/>
                </a:solidFill>
                <a:latin typeface="Times New Roman"/>
                <a:cs typeface="Times New Roman"/>
              </a:rPr>
              <a:t> </a:t>
            </a:r>
            <a:r>
              <a:rPr sz="2387" spc="-10" dirty="0">
                <a:solidFill>
                  <a:prstClr val="black"/>
                </a:solidFill>
                <a:latin typeface="Times New Roman"/>
                <a:cs typeface="Times New Roman"/>
              </a:rPr>
              <a:t>different</a:t>
            </a:r>
            <a:r>
              <a:rPr sz="2387" spc="-5" dirty="0">
                <a:solidFill>
                  <a:prstClr val="black"/>
                </a:solidFill>
                <a:latin typeface="Times New Roman"/>
                <a:cs typeface="Times New Roman"/>
              </a:rPr>
              <a:t> functional</a:t>
            </a:r>
            <a:r>
              <a:rPr sz="2387" dirty="0">
                <a:solidFill>
                  <a:prstClr val="black"/>
                </a:solidFill>
                <a:latin typeface="Times New Roman"/>
                <a:cs typeface="Times New Roman"/>
              </a:rPr>
              <a:t> </a:t>
            </a:r>
            <a:r>
              <a:rPr sz="2387" spc="-5" dirty="0">
                <a:solidFill>
                  <a:prstClr val="black"/>
                </a:solidFill>
                <a:latin typeface="Times New Roman"/>
                <a:cs typeface="Times New Roman"/>
              </a:rPr>
              <a:t>groups. </a:t>
            </a:r>
            <a:r>
              <a:rPr sz="2387" dirty="0">
                <a:solidFill>
                  <a:prstClr val="black"/>
                </a:solidFill>
                <a:latin typeface="Times New Roman"/>
                <a:cs typeface="Times New Roman"/>
              </a:rPr>
              <a:t> This </a:t>
            </a:r>
            <a:r>
              <a:rPr sz="2387" spc="-5" dirty="0">
                <a:solidFill>
                  <a:prstClr val="black"/>
                </a:solidFill>
                <a:latin typeface="Times New Roman"/>
                <a:cs typeface="Times New Roman"/>
              </a:rPr>
              <a:t>means </a:t>
            </a:r>
            <a:r>
              <a:rPr sz="2387" dirty="0">
                <a:solidFill>
                  <a:prstClr val="black"/>
                </a:solidFill>
                <a:latin typeface="Times New Roman"/>
                <a:cs typeface="Times New Roman"/>
              </a:rPr>
              <a:t>that </a:t>
            </a:r>
            <a:r>
              <a:rPr sz="2387" spc="-5" dirty="0">
                <a:solidFill>
                  <a:prstClr val="black"/>
                </a:solidFill>
                <a:latin typeface="Times New Roman"/>
                <a:cs typeface="Times New Roman"/>
              </a:rPr>
              <a:t>functional isomers belong </a:t>
            </a:r>
            <a:r>
              <a:rPr sz="2387" spc="-582" dirty="0">
                <a:solidFill>
                  <a:prstClr val="black"/>
                </a:solidFill>
                <a:latin typeface="Times New Roman"/>
                <a:cs typeface="Times New Roman"/>
              </a:rPr>
              <a:t> </a:t>
            </a:r>
            <a:r>
              <a:rPr sz="2387" dirty="0">
                <a:solidFill>
                  <a:prstClr val="black"/>
                </a:solidFill>
                <a:latin typeface="Times New Roman"/>
                <a:cs typeface="Times New Roman"/>
              </a:rPr>
              <a:t>to </a:t>
            </a:r>
            <a:r>
              <a:rPr sz="2387" spc="-10" dirty="0">
                <a:solidFill>
                  <a:prstClr val="black"/>
                </a:solidFill>
                <a:latin typeface="Times New Roman"/>
                <a:cs typeface="Times New Roman"/>
              </a:rPr>
              <a:t>different </a:t>
            </a:r>
            <a:r>
              <a:rPr sz="2387" spc="-5" dirty="0">
                <a:solidFill>
                  <a:prstClr val="black"/>
                </a:solidFill>
                <a:latin typeface="Times New Roman"/>
                <a:cs typeface="Times New Roman"/>
              </a:rPr>
              <a:t>homologous </a:t>
            </a:r>
            <a:r>
              <a:rPr sz="2387" dirty="0">
                <a:solidFill>
                  <a:prstClr val="black"/>
                </a:solidFill>
                <a:latin typeface="Times New Roman"/>
                <a:cs typeface="Times New Roman"/>
              </a:rPr>
              <a:t>series. </a:t>
            </a:r>
            <a:r>
              <a:rPr sz="2387" spc="-5" dirty="0">
                <a:solidFill>
                  <a:prstClr val="black"/>
                </a:solidFill>
                <a:latin typeface="Times New Roman"/>
                <a:cs typeface="Times New Roman"/>
              </a:rPr>
              <a:t>They can </a:t>
            </a:r>
            <a:r>
              <a:rPr sz="2387" dirty="0">
                <a:solidFill>
                  <a:prstClr val="black"/>
                </a:solidFill>
                <a:latin typeface="Times New Roman"/>
                <a:cs typeface="Times New Roman"/>
              </a:rPr>
              <a:t> be</a:t>
            </a:r>
            <a:r>
              <a:rPr sz="2387" spc="5" dirty="0">
                <a:solidFill>
                  <a:prstClr val="black"/>
                </a:solidFill>
                <a:latin typeface="Times New Roman"/>
                <a:cs typeface="Times New Roman"/>
              </a:rPr>
              <a:t> </a:t>
            </a:r>
            <a:r>
              <a:rPr sz="2387" spc="-5" dirty="0">
                <a:solidFill>
                  <a:prstClr val="black"/>
                </a:solidFill>
                <a:latin typeface="Times New Roman"/>
                <a:cs typeface="Times New Roman"/>
              </a:rPr>
              <a:t>alcohols</a:t>
            </a:r>
            <a:r>
              <a:rPr sz="2387" dirty="0">
                <a:solidFill>
                  <a:prstClr val="black"/>
                </a:solidFill>
                <a:latin typeface="Times New Roman"/>
                <a:cs typeface="Times New Roman"/>
              </a:rPr>
              <a:t> and</a:t>
            </a:r>
            <a:r>
              <a:rPr sz="2387" spc="5" dirty="0">
                <a:solidFill>
                  <a:prstClr val="black"/>
                </a:solidFill>
                <a:latin typeface="Times New Roman"/>
                <a:cs typeface="Times New Roman"/>
              </a:rPr>
              <a:t> </a:t>
            </a:r>
            <a:r>
              <a:rPr sz="2387" spc="-5" dirty="0">
                <a:solidFill>
                  <a:prstClr val="black"/>
                </a:solidFill>
                <a:latin typeface="Times New Roman"/>
                <a:cs typeface="Times New Roman"/>
              </a:rPr>
              <a:t>ethers;</a:t>
            </a:r>
            <a:r>
              <a:rPr sz="2387" dirty="0">
                <a:solidFill>
                  <a:prstClr val="black"/>
                </a:solidFill>
                <a:latin typeface="Times New Roman"/>
                <a:cs typeface="Times New Roman"/>
              </a:rPr>
              <a:t> </a:t>
            </a:r>
            <a:r>
              <a:rPr sz="2387" spc="-5" dirty="0">
                <a:solidFill>
                  <a:prstClr val="black"/>
                </a:solidFill>
                <a:latin typeface="Times New Roman"/>
                <a:cs typeface="Times New Roman"/>
              </a:rPr>
              <a:t>aldehydes</a:t>
            </a:r>
            <a:r>
              <a:rPr sz="2387" dirty="0">
                <a:solidFill>
                  <a:prstClr val="black"/>
                </a:solidFill>
                <a:latin typeface="Times New Roman"/>
                <a:cs typeface="Times New Roman"/>
              </a:rPr>
              <a:t> and </a:t>
            </a:r>
            <a:r>
              <a:rPr sz="2387" spc="5" dirty="0">
                <a:solidFill>
                  <a:prstClr val="black"/>
                </a:solidFill>
                <a:latin typeface="Times New Roman"/>
                <a:cs typeface="Times New Roman"/>
              </a:rPr>
              <a:t> </a:t>
            </a:r>
            <a:r>
              <a:rPr sz="2387" dirty="0">
                <a:solidFill>
                  <a:prstClr val="black"/>
                </a:solidFill>
                <a:latin typeface="Times New Roman"/>
                <a:cs typeface="Times New Roman"/>
              </a:rPr>
              <a:t>ketones;</a:t>
            </a:r>
            <a:r>
              <a:rPr sz="2387" spc="-30" dirty="0">
                <a:solidFill>
                  <a:prstClr val="black"/>
                </a:solidFill>
                <a:latin typeface="Times New Roman"/>
                <a:cs typeface="Times New Roman"/>
              </a:rPr>
              <a:t> </a:t>
            </a:r>
            <a:r>
              <a:rPr sz="2387" dirty="0">
                <a:solidFill>
                  <a:prstClr val="black"/>
                </a:solidFill>
                <a:latin typeface="Times New Roman"/>
                <a:cs typeface="Times New Roman"/>
              </a:rPr>
              <a:t>carboxylic</a:t>
            </a:r>
            <a:r>
              <a:rPr sz="2387" spc="-45" dirty="0">
                <a:solidFill>
                  <a:prstClr val="black"/>
                </a:solidFill>
                <a:latin typeface="Times New Roman"/>
                <a:cs typeface="Times New Roman"/>
              </a:rPr>
              <a:t> </a:t>
            </a:r>
            <a:r>
              <a:rPr sz="2387" dirty="0">
                <a:solidFill>
                  <a:prstClr val="black"/>
                </a:solidFill>
                <a:latin typeface="Times New Roman"/>
                <a:cs typeface="Times New Roman"/>
              </a:rPr>
              <a:t>acids</a:t>
            </a:r>
            <a:r>
              <a:rPr sz="2387" spc="-10" dirty="0">
                <a:solidFill>
                  <a:prstClr val="black"/>
                </a:solidFill>
                <a:latin typeface="Times New Roman"/>
                <a:cs typeface="Times New Roman"/>
              </a:rPr>
              <a:t> </a:t>
            </a:r>
            <a:r>
              <a:rPr sz="2387" dirty="0">
                <a:solidFill>
                  <a:prstClr val="black"/>
                </a:solidFill>
                <a:latin typeface="Times New Roman"/>
                <a:cs typeface="Times New Roman"/>
              </a:rPr>
              <a:t>and</a:t>
            </a:r>
            <a:r>
              <a:rPr sz="2387" spc="-20" dirty="0">
                <a:solidFill>
                  <a:prstClr val="black"/>
                </a:solidFill>
                <a:latin typeface="Times New Roman"/>
                <a:cs typeface="Times New Roman"/>
              </a:rPr>
              <a:t> </a:t>
            </a:r>
            <a:r>
              <a:rPr sz="2387" dirty="0">
                <a:solidFill>
                  <a:prstClr val="black"/>
                </a:solidFill>
                <a:latin typeface="Times New Roman"/>
                <a:cs typeface="Times New Roman"/>
              </a:rPr>
              <a:t>esters,</a:t>
            </a:r>
            <a:r>
              <a:rPr sz="2387" spc="-15" dirty="0">
                <a:solidFill>
                  <a:prstClr val="black"/>
                </a:solidFill>
                <a:latin typeface="Times New Roman"/>
                <a:cs typeface="Times New Roman"/>
              </a:rPr>
              <a:t> </a:t>
            </a:r>
            <a:r>
              <a:rPr sz="2387" dirty="0">
                <a:solidFill>
                  <a:prstClr val="black"/>
                </a:solidFill>
                <a:latin typeface="Times New Roman"/>
                <a:cs typeface="Times New Roman"/>
              </a:rPr>
              <a:t>etc.</a:t>
            </a:r>
            <a:endParaRPr sz="2387">
              <a:solidFill>
                <a:prstClr val="black"/>
              </a:solidFill>
              <a:latin typeface="Times New Roman"/>
              <a:cs typeface="Times New Roman"/>
            </a:endParaRPr>
          </a:p>
        </p:txBody>
      </p:sp>
      <p:pic>
        <p:nvPicPr>
          <p:cNvPr id="5" name="object 5"/>
          <p:cNvPicPr/>
          <p:nvPr/>
        </p:nvPicPr>
        <p:blipFill>
          <a:blip r:embed="rId3" cstate="print"/>
          <a:stretch>
            <a:fillRect/>
          </a:stretch>
        </p:blipFill>
        <p:spPr>
          <a:xfrm>
            <a:off x="6051141" y="3854266"/>
            <a:ext cx="2929270" cy="1936290"/>
          </a:xfrm>
          <a:prstGeom prst="rect">
            <a:avLst/>
          </a:prstGeom>
        </p:spPr>
      </p:pic>
      <p:sp>
        <p:nvSpPr>
          <p:cNvPr id="6" name="object 6"/>
          <p:cNvSpPr txBox="1"/>
          <p:nvPr/>
        </p:nvSpPr>
        <p:spPr>
          <a:xfrm>
            <a:off x="2214609" y="6421718"/>
            <a:ext cx="4677315" cy="225789"/>
          </a:xfrm>
          <a:prstGeom prst="rect">
            <a:avLst/>
          </a:prstGeom>
        </p:spPr>
        <p:txBody>
          <a:bodyPr vert="horz" wrap="square" lIns="0" tIns="12629" rIns="0" bIns="0" rtlCol="0">
            <a:spAutoFit/>
          </a:bodyPr>
          <a:lstStyle/>
          <a:p>
            <a:pPr marL="12629" defTabSz="909279">
              <a:spcBef>
                <a:spcPts val="99"/>
              </a:spcBef>
            </a:pPr>
            <a:r>
              <a:rPr sz="1392" b="1" i="1" spc="-5" dirty="0">
                <a:solidFill>
                  <a:prstClr val="black"/>
                </a:solidFill>
                <a:latin typeface="Times New Roman"/>
                <a:cs typeface="Times New Roman"/>
              </a:rPr>
              <a:t>This</a:t>
            </a:r>
            <a:r>
              <a:rPr sz="1392" b="1" i="1" spc="-20" dirty="0">
                <a:solidFill>
                  <a:prstClr val="black"/>
                </a:solidFill>
                <a:latin typeface="Times New Roman"/>
                <a:cs typeface="Times New Roman"/>
              </a:rPr>
              <a:t> </a:t>
            </a:r>
            <a:r>
              <a:rPr sz="1392" b="1" i="1" dirty="0">
                <a:solidFill>
                  <a:prstClr val="black"/>
                </a:solidFill>
                <a:latin typeface="Times New Roman"/>
                <a:cs typeface="Times New Roman"/>
              </a:rPr>
              <a:t>Lecture</a:t>
            </a:r>
            <a:r>
              <a:rPr sz="1392" b="1" i="1" spc="-15" dirty="0">
                <a:solidFill>
                  <a:prstClr val="black"/>
                </a:solidFill>
                <a:latin typeface="Times New Roman"/>
                <a:cs typeface="Times New Roman"/>
              </a:rPr>
              <a:t> </a:t>
            </a:r>
            <a:r>
              <a:rPr sz="1392" b="1" i="1" dirty="0">
                <a:solidFill>
                  <a:prstClr val="black"/>
                </a:solidFill>
                <a:latin typeface="Times New Roman"/>
                <a:cs typeface="Times New Roman"/>
              </a:rPr>
              <a:t>is</a:t>
            </a:r>
            <a:r>
              <a:rPr sz="1392" b="1" i="1" spc="-15" dirty="0">
                <a:solidFill>
                  <a:prstClr val="black"/>
                </a:solidFill>
                <a:latin typeface="Times New Roman"/>
                <a:cs typeface="Times New Roman"/>
              </a:rPr>
              <a:t> </a:t>
            </a:r>
            <a:r>
              <a:rPr sz="1392" b="1" i="1" dirty="0">
                <a:solidFill>
                  <a:prstClr val="black"/>
                </a:solidFill>
                <a:latin typeface="Times New Roman"/>
                <a:cs typeface="Times New Roman"/>
              </a:rPr>
              <a:t>prepared</a:t>
            </a:r>
            <a:r>
              <a:rPr sz="1392" b="1" i="1" spc="-35" dirty="0">
                <a:solidFill>
                  <a:prstClr val="black"/>
                </a:solidFill>
                <a:latin typeface="Times New Roman"/>
                <a:cs typeface="Times New Roman"/>
              </a:rPr>
              <a:t> </a:t>
            </a:r>
            <a:r>
              <a:rPr sz="1392" b="1" i="1" dirty="0">
                <a:solidFill>
                  <a:prstClr val="black"/>
                </a:solidFill>
                <a:latin typeface="Times New Roman"/>
                <a:cs typeface="Times New Roman"/>
              </a:rPr>
              <a:t>by </a:t>
            </a:r>
            <a:r>
              <a:rPr sz="1392" b="1" i="1" spc="-25" dirty="0">
                <a:solidFill>
                  <a:prstClr val="black"/>
                </a:solidFill>
                <a:latin typeface="Times New Roman"/>
                <a:cs typeface="Times New Roman"/>
              </a:rPr>
              <a:t>Dr.</a:t>
            </a:r>
            <a:r>
              <a:rPr sz="1392" b="1" i="1" spc="-5" dirty="0">
                <a:solidFill>
                  <a:prstClr val="black"/>
                </a:solidFill>
                <a:latin typeface="Times New Roman"/>
                <a:cs typeface="Times New Roman"/>
              </a:rPr>
              <a:t> </a:t>
            </a:r>
            <a:r>
              <a:rPr sz="1392" b="1" i="1" dirty="0">
                <a:solidFill>
                  <a:prstClr val="black"/>
                </a:solidFill>
                <a:latin typeface="Times New Roman"/>
                <a:cs typeface="Times New Roman"/>
              </a:rPr>
              <a:t>K.</a:t>
            </a:r>
            <a:r>
              <a:rPr sz="1392" b="1" i="1" spc="-10" dirty="0">
                <a:solidFill>
                  <a:prstClr val="black"/>
                </a:solidFill>
                <a:latin typeface="Times New Roman"/>
                <a:cs typeface="Times New Roman"/>
              </a:rPr>
              <a:t> </a:t>
            </a:r>
            <a:r>
              <a:rPr sz="1392" b="1" i="1" dirty="0">
                <a:solidFill>
                  <a:prstClr val="black"/>
                </a:solidFill>
                <a:latin typeface="Times New Roman"/>
                <a:cs typeface="Times New Roman"/>
              </a:rPr>
              <a:t>K.</a:t>
            </a:r>
            <a:r>
              <a:rPr sz="1392" b="1" i="1" spc="25" dirty="0">
                <a:solidFill>
                  <a:prstClr val="black"/>
                </a:solidFill>
                <a:latin typeface="Times New Roman"/>
                <a:cs typeface="Times New Roman"/>
              </a:rPr>
              <a:t> </a:t>
            </a:r>
            <a:r>
              <a:rPr sz="1392" b="1" i="1" dirty="0">
                <a:solidFill>
                  <a:prstClr val="black"/>
                </a:solidFill>
                <a:latin typeface="Times New Roman"/>
                <a:cs typeface="Times New Roman"/>
              </a:rPr>
              <a:t>Mandal,</a:t>
            </a:r>
            <a:r>
              <a:rPr sz="1392" b="1" i="1" spc="-45" dirty="0">
                <a:solidFill>
                  <a:prstClr val="black"/>
                </a:solidFill>
                <a:latin typeface="Times New Roman"/>
                <a:cs typeface="Times New Roman"/>
              </a:rPr>
              <a:t> </a:t>
            </a:r>
            <a:r>
              <a:rPr sz="1392" b="1" i="1" dirty="0">
                <a:solidFill>
                  <a:prstClr val="black"/>
                </a:solidFill>
                <a:latin typeface="Times New Roman"/>
                <a:cs typeface="Times New Roman"/>
              </a:rPr>
              <a:t>SPCMC,</a:t>
            </a:r>
            <a:r>
              <a:rPr sz="1392" b="1" i="1" spc="-10" dirty="0">
                <a:solidFill>
                  <a:prstClr val="black"/>
                </a:solidFill>
                <a:latin typeface="Times New Roman"/>
                <a:cs typeface="Times New Roman"/>
              </a:rPr>
              <a:t> </a:t>
            </a:r>
            <a:r>
              <a:rPr sz="1392" b="1" i="1" dirty="0">
                <a:solidFill>
                  <a:prstClr val="black"/>
                </a:solidFill>
                <a:latin typeface="Times New Roman"/>
                <a:cs typeface="Times New Roman"/>
              </a:rPr>
              <a:t>Kolkata</a:t>
            </a:r>
            <a:endParaRPr sz="1392">
              <a:solidFill>
                <a:prstClr val="black"/>
              </a:solidFill>
              <a:latin typeface="Times New Roman"/>
              <a:cs typeface="Times New Roman"/>
            </a:endParaRPr>
          </a:p>
        </p:txBody>
      </p:sp>
    </p:spTree>
  </p:cSld>
  <p:clrMapOvr>
    <a:masterClrMapping/>
  </p:clrMapOvr>
  <mc:AlternateContent xmlns:mc="http://schemas.openxmlformats.org/markup-compatibility/2006" xmlns:p14="http://schemas.microsoft.com/office/powerpoint/2010/main">
    <mc:Choice Requires="p14">
      <p:transition spd="slow" p14:dur="2000" advTm="10435"/>
    </mc:Choice>
    <mc:Fallback xmlns="">
      <p:transition spd="slow" advTm="10435"/>
    </mc:Fallback>
  </mc:AlternateContent>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329157" y="86512"/>
            <a:ext cx="2449481" cy="510861"/>
          </a:xfrm>
          <a:prstGeom prst="rect">
            <a:avLst/>
          </a:prstGeom>
        </p:spPr>
        <p:txBody>
          <a:bodyPr vert="horz" wrap="square" lIns="0" tIns="12629" rIns="0" bIns="0" rtlCol="0">
            <a:spAutoFit/>
          </a:bodyPr>
          <a:lstStyle/>
          <a:p>
            <a:pPr marL="12629">
              <a:spcBef>
                <a:spcPts val="99"/>
              </a:spcBef>
            </a:pPr>
            <a:r>
              <a:rPr spc="-5" dirty="0"/>
              <a:t>Stereoisomers</a:t>
            </a:r>
          </a:p>
        </p:txBody>
      </p:sp>
      <p:sp>
        <p:nvSpPr>
          <p:cNvPr id="3" name="object 3"/>
          <p:cNvSpPr txBox="1"/>
          <p:nvPr/>
        </p:nvSpPr>
        <p:spPr>
          <a:xfrm>
            <a:off x="226810" y="562011"/>
            <a:ext cx="8655590" cy="5980283"/>
          </a:xfrm>
          <a:prstGeom prst="rect">
            <a:avLst/>
          </a:prstGeom>
        </p:spPr>
        <p:txBody>
          <a:bodyPr vert="horz" wrap="square" lIns="0" tIns="12629" rIns="0" bIns="0" rtlCol="0">
            <a:spAutoFit/>
          </a:bodyPr>
          <a:lstStyle/>
          <a:p>
            <a:pPr marL="353609" marR="5052" indent="-340980" algn="just" defTabSz="909279">
              <a:lnSpc>
                <a:spcPct val="110000"/>
              </a:lnSpc>
              <a:spcBef>
                <a:spcPts val="99"/>
              </a:spcBef>
              <a:buFont typeface="Arial MT"/>
              <a:buChar char="•"/>
              <a:tabLst>
                <a:tab pos="353609" algn="l"/>
              </a:tabLst>
            </a:pPr>
            <a:r>
              <a:rPr sz="2387" dirty="0">
                <a:solidFill>
                  <a:srgbClr val="00AFEF"/>
                </a:solidFill>
                <a:latin typeface="Times New Roman"/>
                <a:cs typeface="Times New Roman"/>
              </a:rPr>
              <a:t>In </a:t>
            </a:r>
            <a:r>
              <a:rPr sz="2387" spc="-15" dirty="0">
                <a:solidFill>
                  <a:srgbClr val="00AFEF"/>
                </a:solidFill>
                <a:latin typeface="Times New Roman"/>
                <a:cs typeface="Times New Roman"/>
              </a:rPr>
              <a:t>stereochemistry, </a:t>
            </a:r>
            <a:r>
              <a:rPr sz="2387" spc="-5" dirty="0">
                <a:solidFill>
                  <a:srgbClr val="00AFEF"/>
                </a:solidFill>
                <a:latin typeface="Times New Roman"/>
                <a:cs typeface="Times New Roman"/>
              </a:rPr>
              <a:t>stereoisomerism, </a:t>
            </a:r>
            <a:r>
              <a:rPr sz="2387" dirty="0">
                <a:solidFill>
                  <a:srgbClr val="00AFEF"/>
                </a:solidFill>
                <a:latin typeface="Times New Roman"/>
                <a:cs typeface="Times New Roman"/>
              </a:rPr>
              <a:t>or </a:t>
            </a:r>
            <a:r>
              <a:rPr sz="2387" spc="-5" dirty="0">
                <a:solidFill>
                  <a:srgbClr val="00AFEF"/>
                </a:solidFill>
                <a:latin typeface="Times New Roman"/>
                <a:cs typeface="Times New Roman"/>
              </a:rPr>
              <a:t>spatial isomerism, </a:t>
            </a:r>
            <a:r>
              <a:rPr sz="2387" dirty="0">
                <a:solidFill>
                  <a:srgbClr val="00AFEF"/>
                </a:solidFill>
                <a:latin typeface="Times New Roman"/>
                <a:cs typeface="Times New Roman"/>
              </a:rPr>
              <a:t>is a form </a:t>
            </a:r>
            <a:r>
              <a:rPr sz="2387" spc="5" dirty="0">
                <a:solidFill>
                  <a:srgbClr val="00AFEF"/>
                </a:solidFill>
                <a:latin typeface="Times New Roman"/>
                <a:cs typeface="Times New Roman"/>
              </a:rPr>
              <a:t> </a:t>
            </a:r>
            <a:r>
              <a:rPr sz="2387" dirty="0">
                <a:solidFill>
                  <a:srgbClr val="00AFEF"/>
                </a:solidFill>
                <a:latin typeface="Times New Roman"/>
                <a:cs typeface="Times New Roman"/>
              </a:rPr>
              <a:t>of </a:t>
            </a:r>
            <a:r>
              <a:rPr sz="2387" spc="-5" dirty="0">
                <a:solidFill>
                  <a:srgbClr val="00AFEF"/>
                </a:solidFill>
                <a:latin typeface="Times New Roman"/>
                <a:cs typeface="Times New Roman"/>
              </a:rPr>
              <a:t>isomerism </a:t>
            </a:r>
            <a:r>
              <a:rPr sz="2387" dirty="0">
                <a:solidFill>
                  <a:srgbClr val="00AFEF"/>
                </a:solidFill>
                <a:latin typeface="Times New Roman"/>
                <a:cs typeface="Times New Roman"/>
              </a:rPr>
              <a:t>in which </a:t>
            </a:r>
            <a:r>
              <a:rPr sz="2387" spc="-5" dirty="0">
                <a:solidFill>
                  <a:srgbClr val="00AFEF"/>
                </a:solidFill>
                <a:latin typeface="Times New Roman"/>
                <a:cs typeface="Times New Roman"/>
              </a:rPr>
              <a:t>molecules </a:t>
            </a:r>
            <a:r>
              <a:rPr sz="2387" dirty="0">
                <a:solidFill>
                  <a:srgbClr val="00AFEF"/>
                </a:solidFill>
                <a:latin typeface="Times New Roman"/>
                <a:cs typeface="Times New Roman"/>
              </a:rPr>
              <a:t>have </a:t>
            </a:r>
            <a:r>
              <a:rPr sz="2387" spc="-5" dirty="0">
                <a:solidFill>
                  <a:srgbClr val="00AFEF"/>
                </a:solidFill>
                <a:latin typeface="Times New Roman"/>
                <a:cs typeface="Times New Roman"/>
              </a:rPr>
              <a:t>the </a:t>
            </a:r>
            <a:r>
              <a:rPr sz="2387" dirty="0">
                <a:solidFill>
                  <a:srgbClr val="00AFEF"/>
                </a:solidFill>
                <a:latin typeface="Times New Roman"/>
                <a:cs typeface="Times New Roman"/>
              </a:rPr>
              <a:t>same </a:t>
            </a:r>
            <a:r>
              <a:rPr sz="2387" spc="-5" dirty="0">
                <a:solidFill>
                  <a:srgbClr val="00AFEF"/>
                </a:solidFill>
                <a:latin typeface="Times New Roman"/>
                <a:cs typeface="Times New Roman"/>
              </a:rPr>
              <a:t>molecular formula </a:t>
            </a:r>
            <a:r>
              <a:rPr sz="2387" dirty="0">
                <a:solidFill>
                  <a:srgbClr val="00AFEF"/>
                </a:solidFill>
                <a:latin typeface="Times New Roman"/>
                <a:cs typeface="Times New Roman"/>
              </a:rPr>
              <a:t> and </a:t>
            </a:r>
            <a:r>
              <a:rPr sz="2387" spc="-5" dirty="0">
                <a:solidFill>
                  <a:srgbClr val="00AFEF"/>
                </a:solidFill>
                <a:latin typeface="Times New Roman"/>
                <a:cs typeface="Times New Roman"/>
              </a:rPr>
              <a:t>sequence </a:t>
            </a:r>
            <a:r>
              <a:rPr sz="2387" dirty="0">
                <a:solidFill>
                  <a:srgbClr val="00AFEF"/>
                </a:solidFill>
                <a:latin typeface="Times New Roman"/>
                <a:cs typeface="Times New Roman"/>
              </a:rPr>
              <a:t>of bonded </a:t>
            </a:r>
            <a:r>
              <a:rPr sz="2387" spc="-5" dirty="0">
                <a:solidFill>
                  <a:srgbClr val="00AFEF"/>
                </a:solidFill>
                <a:latin typeface="Times New Roman"/>
                <a:cs typeface="Times New Roman"/>
              </a:rPr>
              <a:t>atoms </a:t>
            </a:r>
            <a:r>
              <a:rPr sz="2387" dirty="0">
                <a:solidFill>
                  <a:srgbClr val="00AFEF"/>
                </a:solidFill>
                <a:latin typeface="Times New Roman"/>
                <a:cs typeface="Times New Roman"/>
              </a:rPr>
              <a:t>(bonding </a:t>
            </a:r>
            <a:r>
              <a:rPr sz="2387" spc="-5" dirty="0">
                <a:solidFill>
                  <a:srgbClr val="00AFEF"/>
                </a:solidFill>
                <a:latin typeface="Times New Roman"/>
                <a:cs typeface="Times New Roman"/>
              </a:rPr>
              <a:t>connectivity), but </a:t>
            </a:r>
            <a:r>
              <a:rPr sz="2387" spc="-15" dirty="0">
                <a:solidFill>
                  <a:srgbClr val="00AFEF"/>
                </a:solidFill>
                <a:latin typeface="Times New Roman"/>
                <a:cs typeface="Times New Roman"/>
              </a:rPr>
              <a:t>differ </a:t>
            </a:r>
            <a:r>
              <a:rPr sz="2387" spc="5" dirty="0">
                <a:solidFill>
                  <a:srgbClr val="00AFEF"/>
                </a:solidFill>
                <a:latin typeface="Times New Roman"/>
                <a:cs typeface="Times New Roman"/>
              </a:rPr>
              <a:t>in </a:t>
            </a:r>
            <a:r>
              <a:rPr sz="2387" spc="10" dirty="0">
                <a:solidFill>
                  <a:srgbClr val="00AFEF"/>
                </a:solidFill>
                <a:latin typeface="Times New Roman"/>
                <a:cs typeface="Times New Roman"/>
              </a:rPr>
              <a:t> </a:t>
            </a:r>
            <a:r>
              <a:rPr sz="2387" dirty="0">
                <a:solidFill>
                  <a:srgbClr val="00AFEF"/>
                </a:solidFill>
                <a:latin typeface="Times New Roman"/>
                <a:cs typeface="Times New Roman"/>
              </a:rPr>
              <a:t>the</a:t>
            </a:r>
            <a:r>
              <a:rPr sz="2387" spc="5" dirty="0">
                <a:solidFill>
                  <a:srgbClr val="00AFEF"/>
                </a:solidFill>
                <a:latin typeface="Times New Roman"/>
                <a:cs typeface="Times New Roman"/>
              </a:rPr>
              <a:t> </a:t>
            </a:r>
            <a:r>
              <a:rPr sz="2387" spc="-5" dirty="0">
                <a:solidFill>
                  <a:srgbClr val="00AFEF"/>
                </a:solidFill>
                <a:latin typeface="Times New Roman"/>
                <a:cs typeface="Times New Roman"/>
              </a:rPr>
              <a:t>three-dimensional</a:t>
            </a:r>
            <a:r>
              <a:rPr sz="2387" dirty="0">
                <a:solidFill>
                  <a:srgbClr val="00AFEF"/>
                </a:solidFill>
                <a:latin typeface="Times New Roman"/>
                <a:cs typeface="Times New Roman"/>
              </a:rPr>
              <a:t> </a:t>
            </a:r>
            <a:r>
              <a:rPr sz="2387" spc="-5" dirty="0">
                <a:solidFill>
                  <a:srgbClr val="00AFEF"/>
                </a:solidFill>
                <a:latin typeface="Times New Roman"/>
                <a:cs typeface="Times New Roman"/>
              </a:rPr>
              <a:t>orientations</a:t>
            </a:r>
            <a:r>
              <a:rPr sz="2387" dirty="0">
                <a:solidFill>
                  <a:srgbClr val="00AFEF"/>
                </a:solidFill>
                <a:latin typeface="Times New Roman"/>
                <a:cs typeface="Times New Roman"/>
              </a:rPr>
              <a:t> </a:t>
            </a:r>
            <a:r>
              <a:rPr sz="2387" spc="-5" dirty="0">
                <a:solidFill>
                  <a:srgbClr val="00AFEF"/>
                </a:solidFill>
                <a:latin typeface="Times New Roman"/>
                <a:cs typeface="Times New Roman"/>
              </a:rPr>
              <a:t>of</a:t>
            </a:r>
            <a:r>
              <a:rPr sz="2387" dirty="0">
                <a:solidFill>
                  <a:srgbClr val="00AFEF"/>
                </a:solidFill>
                <a:latin typeface="Times New Roman"/>
                <a:cs typeface="Times New Roman"/>
              </a:rPr>
              <a:t> their</a:t>
            </a:r>
            <a:r>
              <a:rPr sz="2387" spc="5" dirty="0">
                <a:solidFill>
                  <a:srgbClr val="00AFEF"/>
                </a:solidFill>
                <a:latin typeface="Times New Roman"/>
                <a:cs typeface="Times New Roman"/>
              </a:rPr>
              <a:t> </a:t>
            </a:r>
            <a:r>
              <a:rPr sz="2387" spc="-10" dirty="0">
                <a:solidFill>
                  <a:srgbClr val="00AFEF"/>
                </a:solidFill>
                <a:latin typeface="Times New Roman"/>
                <a:cs typeface="Times New Roman"/>
              </a:rPr>
              <a:t>atoms</a:t>
            </a:r>
            <a:r>
              <a:rPr sz="2387" spc="-5" dirty="0">
                <a:solidFill>
                  <a:srgbClr val="00AFEF"/>
                </a:solidFill>
                <a:latin typeface="Times New Roman"/>
                <a:cs typeface="Times New Roman"/>
              </a:rPr>
              <a:t> </a:t>
            </a:r>
            <a:r>
              <a:rPr sz="2387" dirty="0">
                <a:solidFill>
                  <a:srgbClr val="00AFEF"/>
                </a:solidFill>
                <a:latin typeface="Times New Roman"/>
                <a:cs typeface="Times New Roman"/>
              </a:rPr>
              <a:t>in</a:t>
            </a:r>
            <a:r>
              <a:rPr sz="2387" spc="5" dirty="0">
                <a:solidFill>
                  <a:srgbClr val="00AFEF"/>
                </a:solidFill>
                <a:latin typeface="Times New Roman"/>
                <a:cs typeface="Times New Roman"/>
              </a:rPr>
              <a:t> </a:t>
            </a:r>
            <a:r>
              <a:rPr sz="2387" dirty="0">
                <a:solidFill>
                  <a:srgbClr val="00AFEF"/>
                </a:solidFill>
                <a:latin typeface="Times New Roman"/>
                <a:cs typeface="Times New Roman"/>
              </a:rPr>
              <a:t>space.</a:t>
            </a:r>
            <a:r>
              <a:rPr sz="2387" spc="5" dirty="0">
                <a:solidFill>
                  <a:srgbClr val="00AFEF"/>
                </a:solidFill>
                <a:latin typeface="Times New Roman"/>
                <a:cs typeface="Times New Roman"/>
              </a:rPr>
              <a:t> </a:t>
            </a:r>
            <a:r>
              <a:rPr sz="2387" spc="-5" dirty="0">
                <a:solidFill>
                  <a:prstClr val="black"/>
                </a:solidFill>
                <a:latin typeface="Times New Roman"/>
                <a:cs typeface="Times New Roman"/>
              </a:rPr>
              <a:t>This </a:t>
            </a:r>
            <a:r>
              <a:rPr sz="2387" spc="-582" dirty="0">
                <a:solidFill>
                  <a:prstClr val="black"/>
                </a:solidFill>
                <a:latin typeface="Times New Roman"/>
                <a:cs typeface="Times New Roman"/>
              </a:rPr>
              <a:t> </a:t>
            </a:r>
            <a:r>
              <a:rPr sz="2387" spc="-5" dirty="0">
                <a:solidFill>
                  <a:prstClr val="black"/>
                </a:solidFill>
                <a:latin typeface="Times New Roman"/>
                <a:cs typeface="Times New Roman"/>
              </a:rPr>
              <a:t>contrasts with structural isomers, </a:t>
            </a:r>
            <a:r>
              <a:rPr sz="2387" dirty="0">
                <a:solidFill>
                  <a:prstClr val="black"/>
                </a:solidFill>
                <a:latin typeface="Times New Roman"/>
                <a:cs typeface="Times New Roman"/>
              </a:rPr>
              <a:t>which share </a:t>
            </a:r>
            <a:r>
              <a:rPr sz="2387" spc="-5" dirty="0">
                <a:solidFill>
                  <a:prstClr val="black"/>
                </a:solidFill>
                <a:latin typeface="Times New Roman"/>
                <a:cs typeface="Times New Roman"/>
              </a:rPr>
              <a:t>the same molecular </a:t>
            </a:r>
            <a:r>
              <a:rPr sz="2387" dirty="0">
                <a:solidFill>
                  <a:prstClr val="black"/>
                </a:solidFill>
                <a:latin typeface="Times New Roman"/>
                <a:cs typeface="Times New Roman"/>
              </a:rPr>
              <a:t> </a:t>
            </a:r>
            <a:r>
              <a:rPr sz="2387" spc="-5" dirty="0">
                <a:solidFill>
                  <a:prstClr val="black"/>
                </a:solidFill>
                <a:latin typeface="Times New Roman"/>
                <a:cs typeface="Times New Roman"/>
              </a:rPr>
              <a:t>formula,</a:t>
            </a:r>
            <a:r>
              <a:rPr sz="2387" spc="5" dirty="0">
                <a:solidFill>
                  <a:prstClr val="black"/>
                </a:solidFill>
                <a:latin typeface="Times New Roman"/>
                <a:cs typeface="Times New Roman"/>
              </a:rPr>
              <a:t> </a:t>
            </a:r>
            <a:r>
              <a:rPr sz="2387" dirty="0">
                <a:solidFill>
                  <a:prstClr val="black"/>
                </a:solidFill>
                <a:latin typeface="Times New Roman"/>
                <a:cs typeface="Times New Roman"/>
              </a:rPr>
              <a:t>but</a:t>
            </a:r>
            <a:r>
              <a:rPr sz="2387" spc="5" dirty="0">
                <a:solidFill>
                  <a:prstClr val="black"/>
                </a:solidFill>
                <a:latin typeface="Times New Roman"/>
                <a:cs typeface="Times New Roman"/>
              </a:rPr>
              <a:t> </a:t>
            </a:r>
            <a:r>
              <a:rPr sz="2387" dirty="0">
                <a:solidFill>
                  <a:prstClr val="black"/>
                </a:solidFill>
                <a:latin typeface="Times New Roman"/>
                <a:cs typeface="Times New Roman"/>
              </a:rPr>
              <a:t>the</a:t>
            </a:r>
            <a:r>
              <a:rPr sz="2387" spc="-20" dirty="0">
                <a:solidFill>
                  <a:prstClr val="black"/>
                </a:solidFill>
                <a:latin typeface="Times New Roman"/>
                <a:cs typeface="Times New Roman"/>
              </a:rPr>
              <a:t> </a:t>
            </a:r>
            <a:r>
              <a:rPr sz="2387" dirty="0">
                <a:solidFill>
                  <a:prstClr val="black"/>
                </a:solidFill>
                <a:latin typeface="Times New Roman"/>
                <a:cs typeface="Times New Roman"/>
              </a:rPr>
              <a:t>bond</a:t>
            </a:r>
            <a:r>
              <a:rPr sz="2387" spc="-5" dirty="0">
                <a:solidFill>
                  <a:prstClr val="black"/>
                </a:solidFill>
                <a:latin typeface="Times New Roman"/>
                <a:cs typeface="Times New Roman"/>
              </a:rPr>
              <a:t> </a:t>
            </a:r>
            <a:r>
              <a:rPr sz="2387" dirty="0">
                <a:solidFill>
                  <a:prstClr val="black"/>
                </a:solidFill>
                <a:latin typeface="Times New Roman"/>
                <a:cs typeface="Times New Roman"/>
              </a:rPr>
              <a:t>connections</a:t>
            </a:r>
            <a:r>
              <a:rPr sz="2387" spc="-25" dirty="0">
                <a:solidFill>
                  <a:prstClr val="black"/>
                </a:solidFill>
                <a:latin typeface="Times New Roman"/>
                <a:cs typeface="Times New Roman"/>
              </a:rPr>
              <a:t> </a:t>
            </a:r>
            <a:r>
              <a:rPr sz="2387" dirty="0">
                <a:solidFill>
                  <a:prstClr val="black"/>
                </a:solidFill>
                <a:latin typeface="Times New Roman"/>
                <a:cs typeface="Times New Roman"/>
              </a:rPr>
              <a:t>or their</a:t>
            </a:r>
            <a:r>
              <a:rPr sz="2387" spc="-25" dirty="0">
                <a:solidFill>
                  <a:prstClr val="black"/>
                </a:solidFill>
                <a:latin typeface="Times New Roman"/>
                <a:cs typeface="Times New Roman"/>
              </a:rPr>
              <a:t> </a:t>
            </a:r>
            <a:r>
              <a:rPr sz="2387" dirty="0">
                <a:solidFill>
                  <a:prstClr val="black"/>
                </a:solidFill>
                <a:latin typeface="Times New Roman"/>
                <a:cs typeface="Times New Roman"/>
              </a:rPr>
              <a:t>order</a:t>
            </a:r>
            <a:r>
              <a:rPr sz="2387" spc="-5" dirty="0">
                <a:solidFill>
                  <a:prstClr val="black"/>
                </a:solidFill>
                <a:latin typeface="Times New Roman"/>
                <a:cs typeface="Times New Roman"/>
              </a:rPr>
              <a:t> </a:t>
            </a:r>
            <a:r>
              <a:rPr sz="2387" spc="-10" dirty="0">
                <a:solidFill>
                  <a:prstClr val="black"/>
                </a:solidFill>
                <a:latin typeface="Times New Roman"/>
                <a:cs typeface="Times New Roman"/>
              </a:rPr>
              <a:t>differs.</a:t>
            </a:r>
            <a:endParaRPr sz="2387">
              <a:solidFill>
                <a:prstClr val="black"/>
              </a:solidFill>
              <a:latin typeface="Times New Roman"/>
              <a:cs typeface="Times New Roman"/>
            </a:endParaRPr>
          </a:p>
          <a:p>
            <a:pPr defTabSz="909279">
              <a:spcBef>
                <a:spcPts val="5"/>
              </a:spcBef>
              <a:buFontTx/>
              <a:buChar char="•"/>
            </a:pPr>
            <a:endParaRPr sz="3729">
              <a:solidFill>
                <a:prstClr val="black"/>
              </a:solidFill>
              <a:latin typeface="Times New Roman"/>
              <a:cs typeface="Times New Roman"/>
            </a:endParaRPr>
          </a:p>
          <a:p>
            <a:pPr marL="353609" marR="5683" indent="-340980" algn="just" defTabSz="909279">
              <a:lnSpc>
                <a:spcPct val="110000"/>
              </a:lnSpc>
              <a:buFont typeface="Arial MT"/>
              <a:buChar char="•"/>
              <a:tabLst>
                <a:tab pos="353609" algn="l"/>
              </a:tabLst>
            </a:pPr>
            <a:r>
              <a:rPr sz="2387" spc="-5" dirty="0">
                <a:solidFill>
                  <a:srgbClr val="00AF50"/>
                </a:solidFill>
                <a:latin typeface="Times New Roman"/>
                <a:cs typeface="Times New Roman"/>
              </a:rPr>
              <a:t>Stereoisomers </a:t>
            </a:r>
            <a:r>
              <a:rPr sz="2387" dirty="0">
                <a:solidFill>
                  <a:srgbClr val="00AF50"/>
                </a:solidFill>
                <a:latin typeface="Times New Roman"/>
                <a:cs typeface="Times New Roman"/>
              </a:rPr>
              <a:t>have </a:t>
            </a:r>
            <a:r>
              <a:rPr sz="2387" spc="-5" dirty="0">
                <a:solidFill>
                  <a:srgbClr val="00AF50"/>
                </a:solidFill>
                <a:latin typeface="Times New Roman"/>
                <a:cs typeface="Times New Roman"/>
              </a:rPr>
              <a:t>identical </a:t>
            </a:r>
            <a:r>
              <a:rPr sz="2387" spc="-45" dirty="0">
                <a:solidFill>
                  <a:srgbClr val="00AF50"/>
                </a:solidFill>
                <a:latin typeface="Times New Roman"/>
                <a:cs typeface="Times New Roman"/>
              </a:rPr>
              <a:t>IUPAC </a:t>
            </a:r>
            <a:r>
              <a:rPr sz="2387" spc="-5" dirty="0">
                <a:solidFill>
                  <a:srgbClr val="00AF50"/>
                </a:solidFill>
                <a:latin typeface="Times New Roman"/>
                <a:cs typeface="Times New Roman"/>
              </a:rPr>
              <a:t>names </a:t>
            </a:r>
            <a:r>
              <a:rPr sz="2387" dirty="0">
                <a:solidFill>
                  <a:prstClr val="black"/>
                </a:solidFill>
                <a:latin typeface="Times New Roman"/>
                <a:cs typeface="Times New Roman"/>
              </a:rPr>
              <a:t>(except </a:t>
            </a:r>
            <a:r>
              <a:rPr sz="2387" spc="-5" dirty="0">
                <a:solidFill>
                  <a:prstClr val="black"/>
                </a:solidFill>
                <a:latin typeface="Times New Roman"/>
                <a:cs typeface="Times New Roman"/>
              </a:rPr>
              <a:t>for </a:t>
            </a:r>
            <a:r>
              <a:rPr sz="2387" dirty="0">
                <a:solidFill>
                  <a:prstClr val="black"/>
                </a:solidFill>
                <a:latin typeface="Times New Roman"/>
                <a:cs typeface="Times New Roman"/>
              </a:rPr>
              <a:t>a </a:t>
            </a:r>
            <a:r>
              <a:rPr sz="2387" spc="-5" dirty="0">
                <a:solidFill>
                  <a:prstClr val="black"/>
                </a:solidFill>
                <a:latin typeface="Times New Roman"/>
                <a:cs typeface="Times New Roman"/>
              </a:rPr>
              <a:t>prefix like </a:t>
            </a:r>
            <a:r>
              <a:rPr sz="2387" dirty="0">
                <a:solidFill>
                  <a:prstClr val="black"/>
                </a:solidFill>
                <a:latin typeface="Times New Roman"/>
                <a:cs typeface="Times New Roman"/>
              </a:rPr>
              <a:t> </a:t>
            </a:r>
            <a:r>
              <a:rPr sz="2387" b="1" i="1" spc="-5" dirty="0">
                <a:solidFill>
                  <a:prstClr val="black"/>
                </a:solidFill>
                <a:latin typeface="Times New Roman"/>
                <a:cs typeface="Times New Roman"/>
              </a:rPr>
              <a:t>cis</a:t>
            </a:r>
            <a:r>
              <a:rPr sz="2387" b="1" i="1" spc="5" dirty="0">
                <a:solidFill>
                  <a:prstClr val="black"/>
                </a:solidFill>
                <a:latin typeface="Times New Roman"/>
                <a:cs typeface="Times New Roman"/>
              </a:rPr>
              <a:t> </a:t>
            </a:r>
            <a:r>
              <a:rPr sz="2387" dirty="0">
                <a:solidFill>
                  <a:prstClr val="black"/>
                </a:solidFill>
                <a:latin typeface="Times New Roman"/>
                <a:cs typeface="Times New Roman"/>
              </a:rPr>
              <a:t>or</a:t>
            </a:r>
            <a:r>
              <a:rPr sz="2387" spc="572" dirty="0">
                <a:solidFill>
                  <a:prstClr val="black"/>
                </a:solidFill>
                <a:latin typeface="Times New Roman"/>
                <a:cs typeface="Times New Roman"/>
              </a:rPr>
              <a:t> </a:t>
            </a:r>
            <a:r>
              <a:rPr sz="2387" b="1" i="1" dirty="0">
                <a:solidFill>
                  <a:prstClr val="black"/>
                </a:solidFill>
                <a:latin typeface="Times New Roman"/>
                <a:cs typeface="Times New Roman"/>
              </a:rPr>
              <a:t>trans</a:t>
            </a:r>
            <a:r>
              <a:rPr sz="2387" dirty="0">
                <a:solidFill>
                  <a:prstClr val="black"/>
                </a:solidFill>
                <a:latin typeface="Times New Roman"/>
                <a:cs typeface="Times New Roman"/>
              </a:rPr>
              <a:t>).</a:t>
            </a:r>
            <a:r>
              <a:rPr sz="2387" spc="582" dirty="0">
                <a:solidFill>
                  <a:prstClr val="black"/>
                </a:solidFill>
                <a:latin typeface="Times New Roman"/>
                <a:cs typeface="Times New Roman"/>
              </a:rPr>
              <a:t> </a:t>
            </a:r>
            <a:r>
              <a:rPr sz="2387" dirty="0">
                <a:solidFill>
                  <a:prstClr val="black"/>
                </a:solidFill>
                <a:latin typeface="Times New Roman"/>
                <a:cs typeface="Times New Roman"/>
              </a:rPr>
              <a:t>Because</a:t>
            </a:r>
            <a:r>
              <a:rPr sz="2387" spc="577" dirty="0">
                <a:solidFill>
                  <a:prstClr val="black"/>
                </a:solidFill>
                <a:latin typeface="Times New Roman"/>
                <a:cs typeface="Times New Roman"/>
              </a:rPr>
              <a:t> </a:t>
            </a:r>
            <a:r>
              <a:rPr sz="2387" dirty="0">
                <a:solidFill>
                  <a:prstClr val="black"/>
                </a:solidFill>
                <a:latin typeface="Times New Roman"/>
                <a:cs typeface="Times New Roman"/>
              </a:rPr>
              <a:t>they</a:t>
            </a:r>
            <a:r>
              <a:rPr sz="2387" spc="592" dirty="0">
                <a:solidFill>
                  <a:prstClr val="black"/>
                </a:solidFill>
                <a:latin typeface="Times New Roman"/>
                <a:cs typeface="Times New Roman"/>
              </a:rPr>
              <a:t> </a:t>
            </a:r>
            <a:r>
              <a:rPr sz="2387" spc="-15" dirty="0">
                <a:solidFill>
                  <a:prstClr val="black"/>
                </a:solidFill>
                <a:latin typeface="Times New Roman"/>
                <a:cs typeface="Times New Roman"/>
              </a:rPr>
              <a:t>differ</a:t>
            </a:r>
            <a:r>
              <a:rPr sz="2387" dirty="0">
                <a:solidFill>
                  <a:prstClr val="black"/>
                </a:solidFill>
                <a:latin typeface="Times New Roman"/>
                <a:cs typeface="Times New Roman"/>
              </a:rPr>
              <a:t> only</a:t>
            </a:r>
            <a:r>
              <a:rPr sz="2387" spc="592" dirty="0">
                <a:solidFill>
                  <a:prstClr val="black"/>
                </a:solidFill>
                <a:latin typeface="Times New Roman"/>
                <a:cs typeface="Times New Roman"/>
              </a:rPr>
              <a:t> </a:t>
            </a:r>
            <a:r>
              <a:rPr sz="2387" dirty="0">
                <a:solidFill>
                  <a:prstClr val="black"/>
                </a:solidFill>
                <a:latin typeface="Times New Roman"/>
                <a:cs typeface="Times New Roman"/>
              </a:rPr>
              <a:t>in</a:t>
            </a:r>
            <a:r>
              <a:rPr sz="2387" spc="572" dirty="0">
                <a:solidFill>
                  <a:prstClr val="black"/>
                </a:solidFill>
                <a:latin typeface="Times New Roman"/>
                <a:cs typeface="Times New Roman"/>
              </a:rPr>
              <a:t> </a:t>
            </a:r>
            <a:r>
              <a:rPr sz="2387" dirty="0">
                <a:solidFill>
                  <a:prstClr val="black"/>
                </a:solidFill>
                <a:latin typeface="Times New Roman"/>
                <a:cs typeface="Times New Roman"/>
              </a:rPr>
              <a:t>the</a:t>
            </a:r>
            <a:r>
              <a:rPr sz="2387" spc="572" dirty="0">
                <a:solidFill>
                  <a:prstClr val="black"/>
                </a:solidFill>
                <a:latin typeface="Times New Roman"/>
                <a:cs typeface="Times New Roman"/>
              </a:rPr>
              <a:t> </a:t>
            </a:r>
            <a:r>
              <a:rPr sz="2387" spc="-5" dirty="0">
                <a:solidFill>
                  <a:prstClr val="black"/>
                </a:solidFill>
                <a:latin typeface="Times New Roman"/>
                <a:cs typeface="Times New Roman"/>
              </a:rPr>
              <a:t>three-dimensional </a:t>
            </a:r>
            <a:r>
              <a:rPr sz="2387" spc="-587" dirty="0">
                <a:solidFill>
                  <a:prstClr val="black"/>
                </a:solidFill>
                <a:latin typeface="Times New Roman"/>
                <a:cs typeface="Times New Roman"/>
              </a:rPr>
              <a:t> </a:t>
            </a:r>
            <a:r>
              <a:rPr sz="2387" spc="-5" dirty="0">
                <a:solidFill>
                  <a:prstClr val="black"/>
                </a:solidFill>
                <a:latin typeface="Times New Roman"/>
                <a:cs typeface="Times New Roman"/>
              </a:rPr>
              <a:t>arrangement</a:t>
            </a:r>
            <a:r>
              <a:rPr sz="2387" dirty="0">
                <a:solidFill>
                  <a:prstClr val="black"/>
                </a:solidFill>
                <a:latin typeface="Times New Roman"/>
                <a:cs typeface="Times New Roman"/>
              </a:rPr>
              <a:t> of</a:t>
            </a:r>
            <a:r>
              <a:rPr sz="2387" spc="5" dirty="0">
                <a:solidFill>
                  <a:prstClr val="black"/>
                </a:solidFill>
                <a:latin typeface="Times New Roman"/>
                <a:cs typeface="Times New Roman"/>
              </a:rPr>
              <a:t> </a:t>
            </a:r>
            <a:r>
              <a:rPr sz="2387" spc="-5" dirty="0">
                <a:solidFill>
                  <a:prstClr val="black"/>
                </a:solidFill>
                <a:latin typeface="Times New Roman"/>
                <a:cs typeface="Times New Roman"/>
              </a:rPr>
              <a:t>atoms,</a:t>
            </a:r>
            <a:r>
              <a:rPr sz="2387" dirty="0">
                <a:solidFill>
                  <a:prstClr val="black"/>
                </a:solidFill>
                <a:latin typeface="Times New Roman"/>
                <a:cs typeface="Times New Roman"/>
              </a:rPr>
              <a:t> </a:t>
            </a:r>
            <a:r>
              <a:rPr sz="2387" spc="-5" dirty="0">
                <a:solidFill>
                  <a:srgbClr val="C00000"/>
                </a:solidFill>
                <a:latin typeface="Times New Roman"/>
                <a:cs typeface="Times New Roman"/>
              </a:rPr>
              <a:t>stereoisomers</a:t>
            </a:r>
            <a:r>
              <a:rPr sz="2387" dirty="0">
                <a:solidFill>
                  <a:srgbClr val="C00000"/>
                </a:solidFill>
                <a:latin typeface="Times New Roman"/>
                <a:cs typeface="Times New Roman"/>
              </a:rPr>
              <a:t> </a:t>
            </a:r>
            <a:r>
              <a:rPr sz="2387" spc="-5" dirty="0">
                <a:solidFill>
                  <a:srgbClr val="C00000"/>
                </a:solidFill>
                <a:latin typeface="Times New Roman"/>
                <a:cs typeface="Times New Roman"/>
              </a:rPr>
              <a:t>always</a:t>
            </a:r>
            <a:r>
              <a:rPr sz="2387" dirty="0">
                <a:solidFill>
                  <a:srgbClr val="C00000"/>
                </a:solidFill>
                <a:latin typeface="Times New Roman"/>
                <a:cs typeface="Times New Roman"/>
              </a:rPr>
              <a:t> have</a:t>
            </a:r>
            <a:r>
              <a:rPr sz="2387" spc="5" dirty="0">
                <a:solidFill>
                  <a:srgbClr val="C00000"/>
                </a:solidFill>
                <a:latin typeface="Times New Roman"/>
                <a:cs typeface="Times New Roman"/>
              </a:rPr>
              <a:t> </a:t>
            </a:r>
            <a:r>
              <a:rPr sz="2387" spc="-5" dirty="0">
                <a:solidFill>
                  <a:srgbClr val="C00000"/>
                </a:solidFill>
                <a:latin typeface="Times New Roman"/>
                <a:cs typeface="Times New Roman"/>
              </a:rPr>
              <a:t>the</a:t>
            </a:r>
            <a:r>
              <a:rPr sz="2387" dirty="0">
                <a:solidFill>
                  <a:srgbClr val="C00000"/>
                </a:solidFill>
                <a:latin typeface="Times New Roman"/>
                <a:cs typeface="Times New Roman"/>
              </a:rPr>
              <a:t> </a:t>
            </a:r>
            <a:r>
              <a:rPr sz="2387" spc="-5" dirty="0">
                <a:solidFill>
                  <a:srgbClr val="C00000"/>
                </a:solidFill>
                <a:latin typeface="Times New Roman"/>
                <a:cs typeface="Times New Roman"/>
              </a:rPr>
              <a:t>same </a:t>
            </a:r>
            <a:r>
              <a:rPr sz="2387" dirty="0">
                <a:solidFill>
                  <a:srgbClr val="C00000"/>
                </a:solidFill>
                <a:latin typeface="Times New Roman"/>
                <a:cs typeface="Times New Roman"/>
              </a:rPr>
              <a:t> functional</a:t>
            </a:r>
            <a:r>
              <a:rPr sz="2387" spc="-30" dirty="0">
                <a:solidFill>
                  <a:srgbClr val="C00000"/>
                </a:solidFill>
                <a:latin typeface="Times New Roman"/>
                <a:cs typeface="Times New Roman"/>
              </a:rPr>
              <a:t> </a:t>
            </a:r>
            <a:r>
              <a:rPr sz="2387" dirty="0">
                <a:solidFill>
                  <a:srgbClr val="C00000"/>
                </a:solidFill>
                <a:latin typeface="Times New Roman"/>
                <a:cs typeface="Times New Roman"/>
              </a:rPr>
              <a:t>group(s)</a:t>
            </a:r>
            <a:r>
              <a:rPr sz="2387" dirty="0">
                <a:solidFill>
                  <a:prstClr val="black"/>
                </a:solidFill>
                <a:latin typeface="Times New Roman"/>
                <a:cs typeface="Times New Roman"/>
              </a:rPr>
              <a:t>.</a:t>
            </a:r>
            <a:endParaRPr sz="2387">
              <a:solidFill>
                <a:prstClr val="black"/>
              </a:solidFill>
              <a:latin typeface="Times New Roman"/>
              <a:cs typeface="Times New Roman"/>
            </a:endParaRPr>
          </a:p>
          <a:p>
            <a:pPr defTabSz="909279">
              <a:spcBef>
                <a:spcPts val="10"/>
              </a:spcBef>
              <a:buFontTx/>
              <a:buChar char="•"/>
            </a:pPr>
            <a:endParaRPr sz="3729">
              <a:solidFill>
                <a:prstClr val="black"/>
              </a:solidFill>
              <a:latin typeface="Times New Roman"/>
              <a:cs typeface="Times New Roman"/>
            </a:endParaRPr>
          </a:p>
          <a:p>
            <a:pPr marL="353609" marR="8840" indent="-340980" algn="just" defTabSz="909279">
              <a:lnSpc>
                <a:spcPct val="110000"/>
              </a:lnSpc>
              <a:buFont typeface="Arial MT"/>
              <a:buChar char="•"/>
              <a:tabLst>
                <a:tab pos="353609" algn="l"/>
              </a:tabLst>
            </a:pPr>
            <a:r>
              <a:rPr sz="2387" dirty="0">
                <a:solidFill>
                  <a:srgbClr val="00AF50"/>
                </a:solidFill>
                <a:latin typeface="Times New Roman"/>
                <a:cs typeface="Times New Roman"/>
              </a:rPr>
              <a:t>There are </a:t>
            </a:r>
            <a:r>
              <a:rPr sz="2387" spc="-10" dirty="0">
                <a:solidFill>
                  <a:srgbClr val="00AF50"/>
                </a:solidFill>
                <a:latin typeface="Times New Roman"/>
                <a:cs typeface="Times New Roman"/>
              </a:rPr>
              <a:t>two </a:t>
            </a:r>
            <a:r>
              <a:rPr sz="2387" spc="-5" dirty="0">
                <a:solidFill>
                  <a:srgbClr val="00AF50"/>
                </a:solidFill>
                <a:latin typeface="Times New Roman"/>
                <a:cs typeface="Times New Roman"/>
              </a:rPr>
              <a:t>main types </a:t>
            </a:r>
            <a:r>
              <a:rPr sz="2387" dirty="0">
                <a:solidFill>
                  <a:srgbClr val="00AF50"/>
                </a:solidFill>
                <a:latin typeface="Times New Roman"/>
                <a:cs typeface="Times New Roman"/>
              </a:rPr>
              <a:t>of </a:t>
            </a:r>
            <a:r>
              <a:rPr sz="2387" spc="-5" dirty="0">
                <a:solidFill>
                  <a:srgbClr val="00AF50"/>
                </a:solidFill>
                <a:latin typeface="Times New Roman"/>
                <a:cs typeface="Times New Roman"/>
              </a:rPr>
              <a:t>stereoisomerism-geometric isomerism, </a:t>
            </a:r>
            <a:r>
              <a:rPr sz="2387" dirty="0">
                <a:solidFill>
                  <a:srgbClr val="00AF50"/>
                </a:solidFill>
                <a:latin typeface="Times New Roman"/>
                <a:cs typeface="Times New Roman"/>
              </a:rPr>
              <a:t> and</a:t>
            </a:r>
            <a:r>
              <a:rPr sz="2387" spc="-5" dirty="0">
                <a:solidFill>
                  <a:srgbClr val="00AF50"/>
                </a:solidFill>
                <a:latin typeface="Times New Roman"/>
                <a:cs typeface="Times New Roman"/>
              </a:rPr>
              <a:t> </a:t>
            </a:r>
            <a:r>
              <a:rPr sz="2387" dirty="0">
                <a:solidFill>
                  <a:srgbClr val="00AF50"/>
                </a:solidFill>
                <a:latin typeface="Times New Roman"/>
                <a:cs typeface="Times New Roman"/>
              </a:rPr>
              <a:t>optical</a:t>
            </a:r>
            <a:r>
              <a:rPr sz="2387" spc="-35" dirty="0">
                <a:solidFill>
                  <a:srgbClr val="00AF50"/>
                </a:solidFill>
                <a:latin typeface="Times New Roman"/>
                <a:cs typeface="Times New Roman"/>
              </a:rPr>
              <a:t> </a:t>
            </a:r>
            <a:r>
              <a:rPr sz="2387" spc="-5" dirty="0">
                <a:solidFill>
                  <a:srgbClr val="00AF50"/>
                </a:solidFill>
                <a:latin typeface="Times New Roman"/>
                <a:cs typeface="Times New Roman"/>
              </a:rPr>
              <a:t>isomerism.</a:t>
            </a:r>
            <a:endParaRPr sz="2387">
              <a:solidFill>
                <a:prstClr val="black"/>
              </a:solidFill>
              <a:latin typeface="Times New Roman"/>
              <a:cs typeface="Times New Roman"/>
            </a:endParaRPr>
          </a:p>
        </p:txBody>
      </p:sp>
    </p:spTree>
  </p:cSld>
  <p:clrMapOvr>
    <a:masterClrMapping/>
  </p:clrMapOvr>
  <mc:AlternateContent xmlns:mc="http://schemas.openxmlformats.org/markup-compatibility/2006" xmlns:p14="http://schemas.microsoft.com/office/powerpoint/2010/main">
    <mc:Choice Requires="p14">
      <p:transition spd="slow" p14:dur="2000" advTm="63191"/>
    </mc:Choice>
    <mc:Fallback xmlns="">
      <p:transition spd="slow" advTm="63191"/>
    </mc:Fallback>
  </mc:AlternateContent>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736204" y="86512"/>
            <a:ext cx="3632228" cy="510861"/>
          </a:xfrm>
          <a:prstGeom prst="rect">
            <a:avLst/>
          </a:prstGeom>
        </p:spPr>
        <p:txBody>
          <a:bodyPr vert="horz" wrap="square" lIns="0" tIns="12629" rIns="0" bIns="0" rtlCol="0">
            <a:spAutoFit/>
          </a:bodyPr>
          <a:lstStyle/>
          <a:p>
            <a:pPr marL="12629">
              <a:spcBef>
                <a:spcPts val="99"/>
              </a:spcBef>
            </a:pPr>
            <a:r>
              <a:rPr dirty="0"/>
              <a:t>Geometrical</a:t>
            </a:r>
            <a:r>
              <a:rPr spc="-80" dirty="0"/>
              <a:t> </a:t>
            </a:r>
            <a:r>
              <a:rPr dirty="0"/>
              <a:t>Isomers</a:t>
            </a:r>
          </a:p>
        </p:txBody>
      </p:sp>
      <p:sp>
        <p:nvSpPr>
          <p:cNvPr id="3" name="object 3"/>
          <p:cNvSpPr txBox="1"/>
          <p:nvPr/>
        </p:nvSpPr>
        <p:spPr>
          <a:xfrm>
            <a:off x="226810" y="590804"/>
            <a:ext cx="8654958" cy="5605887"/>
          </a:xfrm>
          <a:prstGeom prst="rect">
            <a:avLst/>
          </a:prstGeom>
        </p:spPr>
        <p:txBody>
          <a:bodyPr vert="horz" wrap="square" lIns="0" tIns="12629" rIns="0" bIns="0" rtlCol="0">
            <a:spAutoFit/>
          </a:bodyPr>
          <a:lstStyle/>
          <a:p>
            <a:pPr marL="353609" marR="5052" indent="-340980" algn="just" defTabSz="909279">
              <a:spcBef>
                <a:spcPts val="99"/>
              </a:spcBef>
              <a:buFont typeface="Arial MT"/>
              <a:buChar char="•"/>
              <a:tabLst>
                <a:tab pos="353609" algn="l"/>
              </a:tabLst>
            </a:pPr>
            <a:r>
              <a:rPr sz="2387" spc="-5" dirty="0">
                <a:solidFill>
                  <a:srgbClr val="00AF50"/>
                </a:solidFill>
                <a:latin typeface="Times New Roman"/>
                <a:cs typeface="Times New Roman"/>
              </a:rPr>
              <a:t>Stereoisomerism </a:t>
            </a:r>
            <a:r>
              <a:rPr sz="2387" dirty="0">
                <a:solidFill>
                  <a:srgbClr val="00AF50"/>
                </a:solidFill>
                <a:latin typeface="Times New Roman"/>
                <a:cs typeface="Times New Roman"/>
              </a:rPr>
              <a:t>ascribed to </a:t>
            </a:r>
            <a:r>
              <a:rPr sz="2387" spc="-10" dirty="0">
                <a:solidFill>
                  <a:srgbClr val="00AF50"/>
                </a:solidFill>
                <a:latin typeface="Times New Roman"/>
                <a:cs typeface="Times New Roman"/>
              </a:rPr>
              <a:t>different </a:t>
            </a:r>
            <a:r>
              <a:rPr sz="2387" spc="-5" dirty="0">
                <a:solidFill>
                  <a:srgbClr val="00AF50"/>
                </a:solidFill>
                <a:latin typeface="Times New Roman"/>
                <a:cs typeface="Times New Roman"/>
              </a:rPr>
              <a:t>directional arrangements </a:t>
            </a:r>
            <a:r>
              <a:rPr sz="2387" dirty="0">
                <a:solidFill>
                  <a:srgbClr val="00AF50"/>
                </a:solidFill>
                <a:latin typeface="Times New Roman"/>
                <a:cs typeface="Times New Roman"/>
              </a:rPr>
              <a:t>of </a:t>
            </a:r>
            <a:r>
              <a:rPr sz="2387" spc="5" dirty="0">
                <a:solidFill>
                  <a:srgbClr val="00AF50"/>
                </a:solidFill>
                <a:latin typeface="Times New Roman"/>
                <a:cs typeface="Times New Roman"/>
              </a:rPr>
              <a:t> </a:t>
            </a:r>
            <a:r>
              <a:rPr sz="2387" spc="-5" dirty="0">
                <a:solidFill>
                  <a:srgbClr val="00AF50"/>
                </a:solidFill>
                <a:latin typeface="Times New Roman"/>
                <a:cs typeface="Times New Roman"/>
              </a:rPr>
              <a:t>specifically located</a:t>
            </a:r>
            <a:r>
              <a:rPr sz="2387" spc="587" dirty="0">
                <a:solidFill>
                  <a:srgbClr val="00AF50"/>
                </a:solidFill>
                <a:latin typeface="Times New Roman"/>
                <a:cs typeface="Times New Roman"/>
              </a:rPr>
              <a:t> </a:t>
            </a:r>
            <a:r>
              <a:rPr sz="2387" spc="-5" dirty="0">
                <a:solidFill>
                  <a:srgbClr val="00AF50"/>
                </a:solidFill>
                <a:latin typeface="Times New Roman"/>
                <a:cs typeface="Times New Roman"/>
              </a:rPr>
              <a:t>groups </a:t>
            </a:r>
            <a:r>
              <a:rPr sz="2387" dirty="0">
                <a:solidFill>
                  <a:srgbClr val="00AF50"/>
                </a:solidFill>
                <a:latin typeface="Times New Roman"/>
                <a:cs typeface="Times New Roman"/>
              </a:rPr>
              <a:t>in </a:t>
            </a:r>
            <a:r>
              <a:rPr sz="2387" spc="-5" dirty="0">
                <a:solidFill>
                  <a:srgbClr val="00AF50"/>
                </a:solidFill>
                <a:latin typeface="Times New Roman"/>
                <a:cs typeface="Times New Roman"/>
              </a:rPr>
              <a:t>the molecule </a:t>
            </a:r>
            <a:r>
              <a:rPr sz="2387" dirty="0">
                <a:solidFill>
                  <a:srgbClr val="00AF50"/>
                </a:solidFill>
                <a:latin typeface="Times New Roman"/>
                <a:cs typeface="Times New Roman"/>
              </a:rPr>
              <a:t>and usually </a:t>
            </a:r>
            <a:r>
              <a:rPr sz="2387" spc="-5" dirty="0">
                <a:solidFill>
                  <a:srgbClr val="00AF50"/>
                </a:solidFill>
                <a:latin typeface="Times New Roman"/>
                <a:cs typeface="Times New Roman"/>
              </a:rPr>
              <a:t>considered </a:t>
            </a:r>
            <a:r>
              <a:rPr sz="2387" dirty="0">
                <a:solidFill>
                  <a:srgbClr val="00AF50"/>
                </a:solidFill>
                <a:latin typeface="Times New Roman"/>
                <a:cs typeface="Times New Roman"/>
              </a:rPr>
              <a:t> to be </a:t>
            </a:r>
            <a:r>
              <a:rPr sz="2387" spc="-5" dirty="0">
                <a:solidFill>
                  <a:srgbClr val="00AF50"/>
                </a:solidFill>
                <a:latin typeface="Times New Roman"/>
                <a:cs typeface="Times New Roman"/>
              </a:rPr>
              <a:t>caused </a:t>
            </a:r>
            <a:r>
              <a:rPr sz="2387" dirty="0">
                <a:solidFill>
                  <a:srgbClr val="00AF50"/>
                </a:solidFill>
                <a:latin typeface="Times New Roman"/>
                <a:cs typeface="Times New Roman"/>
              </a:rPr>
              <a:t>by </a:t>
            </a:r>
            <a:r>
              <a:rPr sz="2387" spc="-5" dirty="0">
                <a:solidFill>
                  <a:srgbClr val="00AF50"/>
                </a:solidFill>
                <a:latin typeface="Times New Roman"/>
                <a:cs typeface="Times New Roman"/>
              </a:rPr>
              <a:t>prevention </a:t>
            </a:r>
            <a:r>
              <a:rPr sz="2387" dirty="0">
                <a:solidFill>
                  <a:srgbClr val="00AF50"/>
                </a:solidFill>
                <a:latin typeface="Times New Roman"/>
                <a:cs typeface="Times New Roman"/>
              </a:rPr>
              <a:t>of free </a:t>
            </a:r>
            <a:r>
              <a:rPr sz="2387" spc="-5" dirty="0">
                <a:solidFill>
                  <a:srgbClr val="00AF50"/>
                </a:solidFill>
                <a:latin typeface="Times New Roman"/>
                <a:cs typeface="Times New Roman"/>
              </a:rPr>
              <a:t>rotation </a:t>
            </a:r>
            <a:r>
              <a:rPr sz="2387" dirty="0">
                <a:solidFill>
                  <a:srgbClr val="00AF50"/>
                </a:solidFill>
                <a:latin typeface="Times New Roman"/>
                <a:cs typeface="Times New Roman"/>
              </a:rPr>
              <a:t>in </a:t>
            </a:r>
            <a:r>
              <a:rPr sz="2387" spc="-5" dirty="0">
                <a:solidFill>
                  <a:srgbClr val="00AF50"/>
                </a:solidFill>
                <a:latin typeface="Times New Roman"/>
                <a:cs typeface="Times New Roman"/>
              </a:rPr>
              <a:t>parts </a:t>
            </a:r>
            <a:r>
              <a:rPr sz="2387" dirty="0">
                <a:solidFill>
                  <a:srgbClr val="00AF50"/>
                </a:solidFill>
                <a:latin typeface="Times New Roman"/>
                <a:cs typeface="Times New Roman"/>
              </a:rPr>
              <a:t>of </a:t>
            </a:r>
            <a:r>
              <a:rPr sz="2387" spc="-5" dirty="0">
                <a:solidFill>
                  <a:srgbClr val="00AF50"/>
                </a:solidFill>
                <a:latin typeface="Times New Roman"/>
                <a:cs typeface="Times New Roman"/>
              </a:rPr>
              <a:t>the molecule </a:t>
            </a:r>
            <a:r>
              <a:rPr sz="2387" dirty="0">
                <a:solidFill>
                  <a:srgbClr val="00AF50"/>
                </a:solidFill>
                <a:latin typeface="Times New Roman"/>
                <a:cs typeface="Times New Roman"/>
              </a:rPr>
              <a:t> </a:t>
            </a:r>
            <a:r>
              <a:rPr sz="2387" spc="-5" dirty="0">
                <a:solidFill>
                  <a:srgbClr val="00AF50"/>
                </a:solidFill>
                <a:latin typeface="Times New Roman"/>
                <a:cs typeface="Times New Roman"/>
              </a:rPr>
              <a:t>(as</a:t>
            </a:r>
            <a:r>
              <a:rPr sz="2387" spc="-10" dirty="0">
                <a:solidFill>
                  <a:srgbClr val="00AF50"/>
                </a:solidFill>
                <a:latin typeface="Times New Roman"/>
                <a:cs typeface="Times New Roman"/>
              </a:rPr>
              <a:t> </a:t>
            </a:r>
            <a:r>
              <a:rPr sz="2387" dirty="0">
                <a:solidFill>
                  <a:srgbClr val="00AF50"/>
                </a:solidFill>
                <a:latin typeface="Times New Roman"/>
                <a:cs typeface="Times New Roman"/>
              </a:rPr>
              <a:t>by a double</a:t>
            </a:r>
            <a:r>
              <a:rPr sz="2387" spc="-15" dirty="0">
                <a:solidFill>
                  <a:srgbClr val="00AF50"/>
                </a:solidFill>
                <a:latin typeface="Times New Roman"/>
                <a:cs typeface="Times New Roman"/>
              </a:rPr>
              <a:t> </a:t>
            </a:r>
            <a:r>
              <a:rPr sz="2387" dirty="0">
                <a:solidFill>
                  <a:srgbClr val="00AF50"/>
                </a:solidFill>
                <a:latin typeface="Times New Roman"/>
                <a:cs typeface="Times New Roman"/>
              </a:rPr>
              <a:t>bond</a:t>
            </a:r>
            <a:r>
              <a:rPr sz="2387" spc="-5" dirty="0">
                <a:solidFill>
                  <a:srgbClr val="00AF50"/>
                </a:solidFill>
                <a:latin typeface="Times New Roman"/>
                <a:cs typeface="Times New Roman"/>
              </a:rPr>
              <a:t> </a:t>
            </a:r>
            <a:r>
              <a:rPr sz="2387" dirty="0">
                <a:solidFill>
                  <a:srgbClr val="00AF50"/>
                </a:solidFill>
                <a:latin typeface="Times New Roman"/>
                <a:cs typeface="Times New Roman"/>
              </a:rPr>
              <a:t>or</a:t>
            </a:r>
            <a:r>
              <a:rPr sz="2387" spc="-10" dirty="0">
                <a:solidFill>
                  <a:srgbClr val="00AF50"/>
                </a:solidFill>
                <a:latin typeface="Times New Roman"/>
                <a:cs typeface="Times New Roman"/>
              </a:rPr>
              <a:t> </a:t>
            </a:r>
            <a:r>
              <a:rPr sz="2387" dirty="0">
                <a:solidFill>
                  <a:srgbClr val="00AF50"/>
                </a:solidFill>
                <a:latin typeface="Times New Roman"/>
                <a:cs typeface="Times New Roman"/>
              </a:rPr>
              <a:t>a ring).</a:t>
            </a:r>
            <a:endParaRPr sz="2387">
              <a:solidFill>
                <a:prstClr val="black"/>
              </a:solidFill>
              <a:latin typeface="Times New Roman"/>
              <a:cs typeface="Times New Roman"/>
            </a:endParaRPr>
          </a:p>
          <a:p>
            <a:pPr defTabSz="909279">
              <a:spcBef>
                <a:spcPts val="10"/>
              </a:spcBef>
              <a:buFontTx/>
              <a:buChar char="•"/>
            </a:pPr>
            <a:endParaRPr sz="3480">
              <a:solidFill>
                <a:prstClr val="black"/>
              </a:solidFill>
              <a:latin typeface="Times New Roman"/>
              <a:cs typeface="Times New Roman"/>
            </a:endParaRPr>
          </a:p>
          <a:p>
            <a:pPr marL="353609" marR="5052" indent="-340980" algn="just" defTabSz="909279">
              <a:buFont typeface="Arial MT"/>
              <a:buChar char="•"/>
              <a:tabLst>
                <a:tab pos="353609" algn="l"/>
              </a:tabLst>
            </a:pPr>
            <a:r>
              <a:rPr sz="2387" dirty="0">
                <a:solidFill>
                  <a:prstClr val="black"/>
                </a:solidFill>
                <a:latin typeface="Times New Roman"/>
                <a:cs typeface="Times New Roman"/>
              </a:rPr>
              <a:t>This</a:t>
            </a:r>
            <a:r>
              <a:rPr sz="2387" spc="5" dirty="0">
                <a:solidFill>
                  <a:prstClr val="black"/>
                </a:solidFill>
                <a:latin typeface="Times New Roman"/>
                <a:cs typeface="Times New Roman"/>
              </a:rPr>
              <a:t> </a:t>
            </a:r>
            <a:r>
              <a:rPr sz="2387" dirty="0">
                <a:solidFill>
                  <a:prstClr val="black"/>
                </a:solidFill>
                <a:latin typeface="Times New Roman"/>
                <a:cs typeface="Times New Roman"/>
              </a:rPr>
              <a:t>type</a:t>
            </a:r>
            <a:r>
              <a:rPr sz="2387" spc="5" dirty="0">
                <a:solidFill>
                  <a:prstClr val="black"/>
                </a:solidFill>
                <a:latin typeface="Times New Roman"/>
                <a:cs typeface="Times New Roman"/>
              </a:rPr>
              <a:t> </a:t>
            </a:r>
            <a:r>
              <a:rPr sz="2387" spc="-10" dirty="0">
                <a:solidFill>
                  <a:prstClr val="black"/>
                </a:solidFill>
                <a:latin typeface="Times New Roman"/>
                <a:cs typeface="Times New Roman"/>
              </a:rPr>
              <a:t>of</a:t>
            </a:r>
            <a:r>
              <a:rPr sz="2387" spc="-5" dirty="0">
                <a:solidFill>
                  <a:prstClr val="black"/>
                </a:solidFill>
                <a:latin typeface="Times New Roman"/>
                <a:cs typeface="Times New Roman"/>
              </a:rPr>
              <a:t> isomerism</a:t>
            </a:r>
            <a:r>
              <a:rPr sz="2387" dirty="0">
                <a:solidFill>
                  <a:prstClr val="black"/>
                </a:solidFill>
                <a:latin typeface="Times New Roman"/>
                <a:cs typeface="Times New Roman"/>
              </a:rPr>
              <a:t> </a:t>
            </a:r>
            <a:r>
              <a:rPr sz="2387" spc="-10" dirty="0">
                <a:solidFill>
                  <a:prstClr val="black"/>
                </a:solidFill>
                <a:latin typeface="Times New Roman"/>
                <a:cs typeface="Times New Roman"/>
              </a:rPr>
              <a:t>most</a:t>
            </a:r>
            <a:r>
              <a:rPr sz="2387" spc="-5" dirty="0">
                <a:solidFill>
                  <a:prstClr val="black"/>
                </a:solidFill>
                <a:latin typeface="Times New Roman"/>
                <a:cs typeface="Times New Roman"/>
              </a:rPr>
              <a:t> </a:t>
            </a:r>
            <a:r>
              <a:rPr sz="2387" dirty="0">
                <a:solidFill>
                  <a:prstClr val="black"/>
                </a:solidFill>
                <a:latin typeface="Times New Roman"/>
                <a:cs typeface="Times New Roman"/>
              </a:rPr>
              <a:t>frequently</a:t>
            </a:r>
            <a:r>
              <a:rPr sz="2387" spc="5" dirty="0">
                <a:solidFill>
                  <a:prstClr val="black"/>
                </a:solidFill>
                <a:latin typeface="Times New Roman"/>
                <a:cs typeface="Times New Roman"/>
              </a:rPr>
              <a:t> </a:t>
            </a:r>
            <a:r>
              <a:rPr sz="2387" spc="-5" dirty="0">
                <a:solidFill>
                  <a:prstClr val="black"/>
                </a:solidFill>
                <a:latin typeface="Times New Roman"/>
                <a:cs typeface="Times New Roman"/>
              </a:rPr>
              <a:t>involves</a:t>
            </a:r>
            <a:r>
              <a:rPr sz="2387" dirty="0">
                <a:solidFill>
                  <a:prstClr val="black"/>
                </a:solidFill>
                <a:latin typeface="Times New Roman"/>
                <a:cs typeface="Times New Roman"/>
              </a:rPr>
              <a:t> in</a:t>
            </a:r>
            <a:r>
              <a:rPr sz="2387" spc="5" dirty="0">
                <a:solidFill>
                  <a:prstClr val="black"/>
                </a:solidFill>
                <a:latin typeface="Times New Roman"/>
                <a:cs typeface="Times New Roman"/>
              </a:rPr>
              <a:t> </a:t>
            </a:r>
            <a:r>
              <a:rPr sz="2387" spc="-5" dirty="0">
                <a:solidFill>
                  <a:prstClr val="black"/>
                </a:solidFill>
                <a:latin typeface="Times New Roman"/>
                <a:cs typeface="Times New Roman"/>
              </a:rPr>
              <a:t>compounds </a:t>
            </a:r>
            <a:r>
              <a:rPr sz="2387" spc="-582" dirty="0">
                <a:solidFill>
                  <a:prstClr val="black"/>
                </a:solidFill>
                <a:latin typeface="Times New Roman"/>
                <a:cs typeface="Times New Roman"/>
              </a:rPr>
              <a:t> </a:t>
            </a:r>
            <a:r>
              <a:rPr sz="2387" spc="-5" dirty="0">
                <a:solidFill>
                  <a:prstClr val="black"/>
                </a:solidFill>
                <a:latin typeface="Times New Roman"/>
                <a:cs typeface="Times New Roman"/>
              </a:rPr>
              <a:t>containing carbon-carbon </a:t>
            </a:r>
            <a:r>
              <a:rPr sz="2387" dirty="0">
                <a:solidFill>
                  <a:prstClr val="black"/>
                </a:solidFill>
                <a:latin typeface="Times New Roman"/>
                <a:cs typeface="Times New Roman"/>
              </a:rPr>
              <a:t>double </a:t>
            </a:r>
            <a:r>
              <a:rPr sz="2387" spc="-5" dirty="0">
                <a:solidFill>
                  <a:prstClr val="black"/>
                </a:solidFill>
                <a:latin typeface="Times New Roman"/>
                <a:cs typeface="Times New Roman"/>
              </a:rPr>
              <a:t>bonds </a:t>
            </a:r>
            <a:r>
              <a:rPr sz="2387" dirty="0">
                <a:solidFill>
                  <a:prstClr val="black"/>
                </a:solidFill>
                <a:latin typeface="Times New Roman"/>
                <a:cs typeface="Times New Roman"/>
              </a:rPr>
              <a:t>with </a:t>
            </a:r>
            <a:r>
              <a:rPr sz="2387" spc="-5" dirty="0">
                <a:solidFill>
                  <a:prstClr val="black"/>
                </a:solidFill>
                <a:latin typeface="Times New Roman"/>
                <a:cs typeface="Times New Roman"/>
              </a:rPr>
              <a:t>suitable substituents. </a:t>
            </a:r>
            <a:r>
              <a:rPr sz="2387" dirty="0">
                <a:solidFill>
                  <a:prstClr val="black"/>
                </a:solidFill>
                <a:latin typeface="Times New Roman"/>
                <a:cs typeface="Times New Roman"/>
              </a:rPr>
              <a:t> </a:t>
            </a:r>
            <a:r>
              <a:rPr sz="2387" spc="-5" dirty="0">
                <a:solidFill>
                  <a:prstClr val="black"/>
                </a:solidFill>
                <a:latin typeface="Times New Roman"/>
                <a:cs typeface="Times New Roman"/>
              </a:rPr>
              <a:t>Rotation </a:t>
            </a:r>
            <a:r>
              <a:rPr sz="2387" dirty="0">
                <a:solidFill>
                  <a:prstClr val="black"/>
                </a:solidFill>
                <a:latin typeface="Times New Roman"/>
                <a:cs typeface="Times New Roman"/>
              </a:rPr>
              <a:t>of these </a:t>
            </a:r>
            <a:r>
              <a:rPr sz="2387" spc="-5" dirty="0">
                <a:solidFill>
                  <a:prstClr val="black"/>
                </a:solidFill>
                <a:latin typeface="Times New Roman"/>
                <a:cs typeface="Times New Roman"/>
              </a:rPr>
              <a:t>bonds </a:t>
            </a:r>
            <a:r>
              <a:rPr sz="2387" dirty="0">
                <a:solidFill>
                  <a:prstClr val="black"/>
                </a:solidFill>
                <a:latin typeface="Times New Roman"/>
                <a:cs typeface="Times New Roman"/>
              </a:rPr>
              <a:t>is </a:t>
            </a:r>
            <a:r>
              <a:rPr sz="2387" spc="-5" dirty="0">
                <a:solidFill>
                  <a:prstClr val="black"/>
                </a:solidFill>
                <a:latin typeface="Times New Roman"/>
                <a:cs typeface="Times New Roman"/>
              </a:rPr>
              <a:t>restricted, compared </a:t>
            </a:r>
            <a:r>
              <a:rPr sz="2387" dirty="0">
                <a:solidFill>
                  <a:prstClr val="black"/>
                </a:solidFill>
                <a:latin typeface="Times New Roman"/>
                <a:cs typeface="Times New Roman"/>
              </a:rPr>
              <a:t>to single bonds, </a:t>
            </a:r>
            <a:r>
              <a:rPr sz="2387" spc="5" dirty="0">
                <a:solidFill>
                  <a:prstClr val="black"/>
                </a:solidFill>
                <a:latin typeface="Times New Roman"/>
                <a:cs typeface="Times New Roman"/>
              </a:rPr>
              <a:t> </a:t>
            </a:r>
            <a:r>
              <a:rPr sz="2387" dirty="0">
                <a:solidFill>
                  <a:prstClr val="black"/>
                </a:solidFill>
                <a:latin typeface="Times New Roman"/>
                <a:cs typeface="Times New Roman"/>
              </a:rPr>
              <a:t>which</a:t>
            </a:r>
            <a:r>
              <a:rPr sz="2387" spc="-5" dirty="0">
                <a:solidFill>
                  <a:prstClr val="black"/>
                </a:solidFill>
                <a:latin typeface="Times New Roman"/>
                <a:cs typeface="Times New Roman"/>
              </a:rPr>
              <a:t> </a:t>
            </a:r>
            <a:r>
              <a:rPr sz="2387" dirty="0">
                <a:solidFill>
                  <a:prstClr val="black"/>
                </a:solidFill>
                <a:latin typeface="Times New Roman"/>
                <a:cs typeface="Times New Roman"/>
              </a:rPr>
              <a:t>can</a:t>
            </a:r>
            <a:r>
              <a:rPr sz="2387" spc="-10" dirty="0">
                <a:solidFill>
                  <a:prstClr val="black"/>
                </a:solidFill>
                <a:latin typeface="Times New Roman"/>
                <a:cs typeface="Times New Roman"/>
              </a:rPr>
              <a:t> </a:t>
            </a:r>
            <a:r>
              <a:rPr sz="2387" dirty="0">
                <a:solidFill>
                  <a:prstClr val="black"/>
                </a:solidFill>
                <a:latin typeface="Times New Roman"/>
                <a:cs typeface="Times New Roman"/>
              </a:rPr>
              <a:t>rotate</a:t>
            </a:r>
            <a:r>
              <a:rPr sz="2387" spc="-25" dirty="0">
                <a:solidFill>
                  <a:prstClr val="black"/>
                </a:solidFill>
                <a:latin typeface="Times New Roman"/>
                <a:cs typeface="Times New Roman"/>
              </a:rPr>
              <a:t> freely.</a:t>
            </a:r>
            <a:endParaRPr sz="2387">
              <a:solidFill>
                <a:prstClr val="black"/>
              </a:solidFill>
              <a:latin typeface="Times New Roman"/>
              <a:cs typeface="Times New Roman"/>
            </a:endParaRPr>
          </a:p>
          <a:p>
            <a:pPr marL="353609" marR="2919166" indent="-340980" algn="just" defTabSz="909279">
              <a:lnSpc>
                <a:spcPct val="99500"/>
              </a:lnSpc>
              <a:spcBef>
                <a:spcPts val="2183"/>
              </a:spcBef>
              <a:buFont typeface="Arial MT"/>
              <a:buChar char="•"/>
              <a:tabLst>
                <a:tab pos="353609" algn="l"/>
              </a:tabLst>
            </a:pPr>
            <a:r>
              <a:rPr sz="2387" dirty="0">
                <a:solidFill>
                  <a:prstClr val="black"/>
                </a:solidFill>
                <a:latin typeface="Times New Roman"/>
                <a:cs typeface="Times New Roman"/>
              </a:rPr>
              <a:t>This </a:t>
            </a:r>
            <a:r>
              <a:rPr sz="2387" spc="-5" dirty="0">
                <a:solidFill>
                  <a:prstClr val="black"/>
                </a:solidFill>
                <a:latin typeface="Times New Roman"/>
                <a:cs typeface="Times New Roman"/>
              </a:rPr>
              <a:t>means </a:t>
            </a:r>
            <a:r>
              <a:rPr sz="2387" dirty="0">
                <a:solidFill>
                  <a:prstClr val="black"/>
                </a:solidFill>
                <a:latin typeface="Times New Roman"/>
                <a:cs typeface="Times New Roman"/>
              </a:rPr>
              <a:t>that, if there are </a:t>
            </a:r>
            <a:r>
              <a:rPr sz="2387" spc="-5" dirty="0">
                <a:solidFill>
                  <a:prstClr val="black"/>
                </a:solidFill>
                <a:latin typeface="Times New Roman"/>
                <a:cs typeface="Times New Roman"/>
              </a:rPr>
              <a:t>two </a:t>
            </a:r>
            <a:r>
              <a:rPr sz="2387" spc="-10" dirty="0">
                <a:solidFill>
                  <a:prstClr val="black"/>
                </a:solidFill>
                <a:latin typeface="Times New Roman"/>
                <a:cs typeface="Times New Roman"/>
              </a:rPr>
              <a:t>different </a:t>
            </a:r>
            <a:r>
              <a:rPr sz="2387" spc="-5" dirty="0">
                <a:solidFill>
                  <a:prstClr val="black"/>
                </a:solidFill>
                <a:latin typeface="Times New Roman"/>
                <a:cs typeface="Times New Roman"/>
              </a:rPr>
              <a:t> atoms, </a:t>
            </a:r>
            <a:r>
              <a:rPr sz="2387" dirty="0">
                <a:solidFill>
                  <a:prstClr val="black"/>
                </a:solidFill>
                <a:latin typeface="Times New Roman"/>
                <a:cs typeface="Times New Roman"/>
              </a:rPr>
              <a:t>or </a:t>
            </a:r>
            <a:r>
              <a:rPr sz="2387" spc="-5" dirty="0">
                <a:solidFill>
                  <a:prstClr val="black"/>
                </a:solidFill>
                <a:latin typeface="Times New Roman"/>
                <a:cs typeface="Times New Roman"/>
              </a:rPr>
              <a:t>groups </a:t>
            </a:r>
            <a:r>
              <a:rPr sz="2387" dirty="0">
                <a:solidFill>
                  <a:prstClr val="black"/>
                </a:solidFill>
                <a:latin typeface="Times New Roman"/>
                <a:cs typeface="Times New Roman"/>
              </a:rPr>
              <a:t>of </a:t>
            </a:r>
            <a:r>
              <a:rPr sz="2387" spc="-5" dirty="0">
                <a:solidFill>
                  <a:prstClr val="black"/>
                </a:solidFill>
                <a:latin typeface="Times New Roman"/>
                <a:cs typeface="Times New Roman"/>
              </a:rPr>
              <a:t>atoms, attached </a:t>
            </a:r>
            <a:r>
              <a:rPr sz="2387" dirty="0">
                <a:solidFill>
                  <a:prstClr val="black"/>
                </a:solidFill>
                <a:latin typeface="Times New Roman"/>
                <a:cs typeface="Times New Roman"/>
              </a:rPr>
              <a:t>to </a:t>
            </a:r>
            <a:r>
              <a:rPr sz="2387" spc="-5" dirty="0">
                <a:solidFill>
                  <a:prstClr val="black"/>
                </a:solidFill>
                <a:latin typeface="Times New Roman"/>
                <a:cs typeface="Times New Roman"/>
              </a:rPr>
              <a:t>each </a:t>
            </a:r>
            <a:r>
              <a:rPr sz="2387" dirty="0">
                <a:solidFill>
                  <a:prstClr val="black"/>
                </a:solidFill>
                <a:latin typeface="Times New Roman"/>
                <a:cs typeface="Times New Roman"/>
              </a:rPr>
              <a:t> carbon of </a:t>
            </a:r>
            <a:r>
              <a:rPr sz="2387" spc="-5" dirty="0">
                <a:solidFill>
                  <a:prstClr val="black"/>
                </a:solidFill>
                <a:latin typeface="Times New Roman"/>
                <a:cs typeface="Times New Roman"/>
              </a:rPr>
              <a:t>the carbon carbon double </a:t>
            </a:r>
            <a:r>
              <a:rPr sz="2387" dirty="0">
                <a:solidFill>
                  <a:prstClr val="black"/>
                </a:solidFill>
                <a:latin typeface="Times New Roman"/>
                <a:cs typeface="Times New Roman"/>
              </a:rPr>
              <a:t>bond, </a:t>
            </a:r>
            <a:r>
              <a:rPr sz="2387" spc="5" dirty="0">
                <a:solidFill>
                  <a:prstClr val="black"/>
                </a:solidFill>
                <a:latin typeface="Times New Roman"/>
                <a:cs typeface="Times New Roman"/>
              </a:rPr>
              <a:t> </a:t>
            </a:r>
            <a:r>
              <a:rPr sz="2387" dirty="0">
                <a:solidFill>
                  <a:prstClr val="black"/>
                </a:solidFill>
                <a:latin typeface="Times New Roman"/>
                <a:cs typeface="Times New Roman"/>
              </a:rPr>
              <a:t>they can be arranged </a:t>
            </a:r>
            <a:r>
              <a:rPr sz="2387" spc="-5" dirty="0">
                <a:solidFill>
                  <a:prstClr val="black"/>
                </a:solidFill>
                <a:latin typeface="Times New Roman"/>
                <a:cs typeface="Times New Roman"/>
              </a:rPr>
              <a:t>in </a:t>
            </a:r>
            <a:r>
              <a:rPr sz="2387" spc="-10" dirty="0">
                <a:solidFill>
                  <a:prstClr val="black"/>
                </a:solidFill>
                <a:latin typeface="Times New Roman"/>
                <a:cs typeface="Times New Roman"/>
              </a:rPr>
              <a:t>different </a:t>
            </a:r>
            <a:r>
              <a:rPr sz="2387" spc="-5" dirty="0">
                <a:solidFill>
                  <a:prstClr val="black"/>
                </a:solidFill>
                <a:latin typeface="Times New Roman"/>
                <a:cs typeface="Times New Roman"/>
              </a:rPr>
              <a:t>ways </a:t>
            </a:r>
            <a:r>
              <a:rPr sz="2387" spc="5" dirty="0">
                <a:solidFill>
                  <a:prstClr val="black"/>
                </a:solidFill>
                <a:latin typeface="Times New Roman"/>
                <a:cs typeface="Times New Roman"/>
              </a:rPr>
              <a:t>to </a:t>
            </a:r>
            <a:r>
              <a:rPr sz="2387" spc="10" dirty="0">
                <a:solidFill>
                  <a:prstClr val="black"/>
                </a:solidFill>
                <a:latin typeface="Times New Roman"/>
                <a:cs typeface="Times New Roman"/>
              </a:rPr>
              <a:t> </a:t>
            </a:r>
            <a:r>
              <a:rPr sz="2387" dirty="0">
                <a:solidFill>
                  <a:prstClr val="black"/>
                </a:solidFill>
                <a:latin typeface="Times New Roman"/>
                <a:cs typeface="Times New Roman"/>
              </a:rPr>
              <a:t>give</a:t>
            </a:r>
            <a:r>
              <a:rPr sz="2387" spc="-10" dirty="0">
                <a:solidFill>
                  <a:prstClr val="black"/>
                </a:solidFill>
                <a:latin typeface="Times New Roman"/>
                <a:cs typeface="Times New Roman"/>
              </a:rPr>
              <a:t> different</a:t>
            </a:r>
            <a:r>
              <a:rPr sz="2387" spc="-5" dirty="0">
                <a:solidFill>
                  <a:prstClr val="black"/>
                </a:solidFill>
                <a:latin typeface="Times New Roman"/>
                <a:cs typeface="Times New Roman"/>
              </a:rPr>
              <a:t> molecules</a:t>
            </a:r>
            <a:r>
              <a:rPr sz="2387" spc="-20" dirty="0">
                <a:solidFill>
                  <a:prstClr val="black"/>
                </a:solidFill>
                <a:latin typeface="Times New Roman"/>
                <a:cs typeface="Times New Roman"/>
              </a:rPr>
              <a:t> </a:t>
            </a:r>
            <a:r>
              <a:rPr sz="2387" b="1" spc="-10" dirty="0">
                <a:solidFill>
                  <a:srgbClr val="00AF50"/>
                </a:solidFill>
                <a:latin typeface="Times New Roman"/>
                <a:cs typeface="Times New Roman"/>
              </a:rPr>
              <a:t>(Figure </a:t>
            </a:r>
            <a:r>
              <a:rPr sz="2387" b="1" spc="-5" dirty="0">
                <a:solidFill>
                  <a:srgbClr val="00AF50"/>
                </a:solidFill>
                <a:latin typeface="Times New Roman"/>
                <a:cs typeface="Times New Roman"/>
              </a:rPr>
              <a:t>8)</a:t>
            </a:r>
            <a:r>
              <a:rPr sz="2387" spc="-5" dirty="0">
                <a:solidFill>
                  <a:prstClr val="black"/>
                </a:solidFill>
                <a:latin typeface="Times New Roman"/>
                <a:cs typeface="Times New Roman"/>
              </a:rPr>
              <a:t>.</a:t>
            </a:r>
            <a:endParaRPr sz="2387">
              <a:solidFill>
                <a:prstClr val="black"/>
              </a:solidFill>
              <a:latin typeface="Times New Roman"/>
              <a:cs typeface="Times New Roman"/>
            </a:endParaRPr>
          </a:p>
        </p:txBody>
      </p:sp>
      <p:pic>
        <p:nvPicPr>
          <p:cNvPr id="4" name="object 4"/>
          <p:cNvPicPr/>
          <p:nvPr/>
        </p:nvPicPr>
        <p:blipFill>
          <a:blip r:embed="rId2" cstate="print"/>
          <a:stretch>
            <a:fillRect/>
          </a:stretch>
        </p:blipFill>
        <p:spPr>
          <a:xfrm>
            <a:off x="6194454" y="4227857"/>
            <a:ext cx="2656000" cy="193630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106450"/>
    </mc:Choice>
    <mc:Fallback xmlns="">
      <p:transition spd="slow" advTm="106450"/>
    </mc:Fallback>
  </mc:AlternateContent>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163964" y="86512"/>
            <a:ext cx="2777215" cy="510861"/>
          </a:xfrm>
          <a:prstGeom prst="rect">
            <a:avLst/>
          </a:prstGeom>
        </p:spPr>
        <p:txBody>
          <a:bodyPr vert="horz" wrap="square" lIns="0" tIns="12629" rIns="0" bIns="0" rtlCol="0">
            <a:spAutoFit/>
          </a:bodyPr>
          <a:lstStyle/>
          <a:p>
            <a:pPr marL="12629">
              <a:spcBef>
                <a:spcPts val="99"/>
              </a:spcBef>
            </a:pPr>
            <a:r>
              <a:rPr dirty="0"/>
              <a:t>Optical</a:t>
            </a:r>
            <a:r>
              <a:rPr spc="-94" dirty="0"/>
              <a:t> </a:t>
            </a:r>
            <a:r>
              <a:rPr dirty="0"/>
              <a:t>Isomers</a:t>
            </a:r>
          </a:p>
        </p:txBody>
      </p:sp>
      <p:sp>
        <p:nvSpPr>
          <p:cNvPr id="3" name="object 3"/>
          <p:cNvSpPr txBox="1"/>
          <p:nvPr/>
        </p:nvSpPr>
        <p:spPr>
          <a:xfrm>
            <a:off x="226810" y="590805"/>
            <a:ext cx="8654327" cy="5896286"/>
          </a:xfrm>
          <a:prstGeom prst="rect">
            <a:avLst/>
          </a:prstGeom>
        </p:spPr>
        <p:txBody>
          <a:bodyPr vert="horz" wrap="square" lIns="0" tIns="12629" rIns="0" bIns="0" rtlCol="0">
            <a:spAutoFit/>
          </a:bodyPr>
          <a:lstStyle/>
          <a:p>
            <a:pPr marL="353609" marR="5052" indent="-340980" algn="just" defTabSz="909279">
              <a:spcBef>
                <a:spcPts val="99"/>
              </a:spcBef>
              <a:buFont typeface="Arial MT"/>
              <a:buChar char="•"/>
              <a:tabLst>
                <a:tab pos="353609" algn="l"/>
              </a:tabLst>
            </a:pPr>
            <a:r>
              <a:rPr sz="2387" b="1" spc="-5" dirty="0">
                <a:solidFill>
                  <a:srgbClr val="00AF50"/>
                </a:solidFill>
                <a:latin typeface="Times New Roman"/>
                <a:cs typeface="Times New Roman"/>
              </a:rPr>
              <a:t>Optical</a:t>
            </a:r>
            <a:r>
              <a:rPr sz="2387" b="1" dirty="0">
                <a:solidFill>
                  <a:srgbClr val="00AF50"/>
                </a:solidFill>
                <a:latin typeface="Times New Roman"/>
                <a:cs typeface="Times New Roman"/>
              </a:rPr>
              <a:t> isomers</a:t>
            </a:r>
            <a:r>
              <a:rPr sz="2387" b="1" spc="5" dirty="0">
                <a:solidFill>
                  <a:srgbClr val="00AF50"/>
                </a:solidFill>
                <a:latin typeface="Times New Roman"/>
                <a:cs typeface="Times New Roman"/>
              </a:rPr>
              <a:t> </a:t>
            </a:r>
            <a:r>
              <a:rPr sz="2387" dirty="0">
                <a:solidFill>
                  <a:srgbClr val="00AF50"/>
                </a:solidFill>
                <a:latin typeface="Times New Roman"/>
                <a:cs typeface="Times New Roman"/>
              </a:rPr>
              <a:t>are</a:t>
            </a:r>
            <a:r>
              <a:rPr sz="2387" spc="5" dirty="0">
                <a:solidFill>
                  <a:srgbClr val="00AF50"/>
                </a:solidFill>
                <a:latin typeface="Times New Roman"/>
                <a:cs typeface="Times New Roman"/>
              </a:rPr>
              <a:t> </a:t>
            </a:r>
            <a:r>
              <a:rPr sz="2387" spc="-10" dirty="0">
                <a:solidFill>
                  <a:srgbClr val="00AF50"/>
                </a:solidFill>
                <a:latin typeface="Times New Roman"/>
                <a:cs typeface="Times New Roman"/>
              </a:rPr>
              <a:t>two</a:t>
            </a:r>
            <a:r>
              <a:rPr sz="2387" spc="-5" dirty="0">
                <a:solidFill>
                  <a:srgbClr val="00AF50"/>
                </a:solidFill>
                <a:latin typeface="Times New Roman"/>
                <a:cs typeface="Times New Roman"/>
              </a:rPr>
              <a:t> compounds</a:t>
            </a:r>
            <a:r>
              <a:rPr sz="2387" dirty="0">
                <a:solidFill>
                  <a:srgbClr val="00AF50"/>
                </a:solidFill>
                <a:latin typeface="Times New Roman"/>
                <a:cs typeface="Times New Roman"/>
              </a:rPr>
              <a:t> which</a:t>
            </a:r>
            <a:r>
              <a:rPr sz="2387" spc="5" dirty="0">
                <a:solidFill>
                  <a:srgbClr val="00AF50"/>
                </a:solidFill>
                <a:latin typeface="Times New Roman"/>
                <a:cs typeface="Times New Roman"/>
              </a:rPr>
              <a:t> </a:t>
            </a:r>
            <a:r>
              <a:rPr sz="2387" spc="-5" dirty="0">
                <a:solidFill>
                  <a:srgbClr val="00AF50"/>
                </a:solidFill>
                <a:latin typeface="Times New Roman"/>
                <a:cs typeface="Times New Roman"/>
              </a:rPr>
              <a:t>contain</a:t>
            </a:r>
            <a:r>
              <a:rPr sz="2387" dirty="0">
                <a:solidFill>
                  <a:srgbClr val="00AF50"/>
                </a:solidFill>
                <a:latin typeface="Times New Roman"/>
                <a:cs typeface="Times New Roman"/>
              </a:rPr>
              <a:t> </a:t>
            </a:r>
            <a:r>
              <a:rPr sz="2387" spc="-5" dirty="0">
                <a:solidFill>
                  <a:srgbClr val="00AF50"/>
                </a:solidFill>
                <a:latin typeface="Times New Roman"/>
                <a:cs typeface="Times New Roman"/>
              </a:rPr>
              <a:t>the</a:t>
            </a:r>
            <a:r>
              <a:rPr sz="2387" dirty="0">
                <a:solidFill>
                  <a:srgbClr val="00AF50"/>
                </a:solidFill>
                <a:latin typeface="Times New Roman"/>
                <a:cs typeface="Times New Roman"/>
              </a:rPr>
              <a:t> </a:t>
            </a:r>
            <a:r>
              <a:rPr sz="2387" spc="-5" dirty="0">
                <a:solidFill>
                  <a:srgbClr val="00AF50"/>
                </a:solidFill>
                <a:latin typeface="Times New Roman"/>
                <a:cs typeface="Times New Roman"/>
              </a:rPr>
              <a:t>same </a:t>
            </a:r>
            <a:r>
              <a:rPr sz="2387" dirty="0">
                <a:solidFill>
                  <a:srgbClr val="00AF50"/>
                </a:solidFill>
                <a:latin typeface="Times New Roman"/>
                <a:cs typeface="Times New Roman"/>
              </a:rPr>
              <a:t> </a:t>
            </a:r>
            <a:r>
              <a:rPr sz="2387" spc="-5" dirty="0">
                <a:solidFill>
                  <a:srgbClr val="00AF50"/>
                </a:solidFill>
                <a:latin typeface="Times New Roman"/>
                <a:cs typeface="Times New Roman"/>
              </a:rPr>
              <a:t>number</a:t>
            </a:r>
            <a:r>
              <a:rPr sz="2387" dirty="0">
                <a:solidFill>
                  <a:srgbClr val="00AF50"/>
                </a:solidFill>
                <a:latin typeface="Times New Roman"/>
                <a:cs typeface="Times New Roman"/>
              </a:rPr>
              <a:t> and</a:t>
            </a:r>
            <a:r>
              <a:rPr sz="2387" spc="5" dirty="0">
                <a:solidFill>
                  <a:srgbClr val="00AF50"/>
                </a:solidFill>
                <a:latin typeface="Times New Roman"/>
                <a:cs typeface="Times New Roman"/>
              </a:rPr>
              <a:t> </a:t>
            </a:r>
            <a:r>
              <a:rPr sz="2387" dirty="0">
                <a:solidFill>
                  <a:srgbClr val="00AF50"/>
                </a:solidFill>
                <a:latin typeface="Times New Roman"/>
                <a:cs typeface="Times New Roman"/>
              </a:rPr>
              <a:t>kinds</a:t>
            </a:r>
            <a:r>
              <a:rPr sz="2387" spc="5" dirty="0">
                <a:solidFill>
                  <a:srgbClr val="00AF50"/>
                </a:solidFill>
                <a:latin typeface="Times New Roman"/>
                <a:cs typeface="Times New Roman"/>
              </a:rPr>
              <a:t> </a:t>
            </a:r>
            <a:r>
              <a:rPr sz="2387" dirty="0">
                <a:solidFill>
                  <a:srgbClr val="00AF50"/>
                </a:solidFill>
                <a:latin typeface="Times New Roman"/>
                <a:cs typeface="Times New Roman"/>
              </a:rPr>
              <a:t>of</a:t>
            </a:r>
            <a:r>
              <a:rPr sz="2387" spc="5" dirty="0">
                <a:solidFill>
                  <a:srgbClr val="00AF50"/>
                </a:solidFill>
                <a:latin typeface="Times New Roman"/>
                <a:cs typeface="Times New Roman"/>
              </a:rPr>
              <a:t> </a:t>
            </a:r>
            <a:r>
              <a:rPr sz="2387" spc="-5" dirty="0">
                <a:solidFill>
                  <a:srgbClr val="00AF50"/>
                </a:solidFill>
                <a:latin typeface="Times New Roman"/>
                <a:cs typeface="Times New Roman"/>
              </a:rPr>
              <a:t>atoms,</a:t>
            </a:r>
            <a:r>
              <a:rPr sz="2387" dirty="0">
                <a:solidFill>
                  <a:srgbClr val="00AF50"/>
                </a:solidFill>
                <a:latin typeface="Times New Roman"/>
                <a:cs typeface="Times New Roman"/>
              </a:rPr>
              <a:t> and</a:t>
            </a:r>
            <a:r>
              <a:rPr sz="2387" spc="5" dirty="0">
                <a:solidFill>
                  <a:srgbClr val="00AF50"/>
                </a:solidFill>
                <a:latin typeface="Times New Roman"/>
                <a:cs typeface="Times New Roman"/>
              </a:rPr>
              <a:t> </a:t>
            </a:r>
            <a:r>
              <a:rPr sz="2387" dirty="0">
                <a:solidFill>
                  <a:srgbClr val="00AF50"/>
                </a:solidFill>
                <a:latin typeface="Times New Roman"/>
                <a:cs typeface="Times New Roman"/>
              </a:rPr>
              <a:t>bonds</a:t>
            </a:r>
            <a:r>
              <a:rPr sz="2387" spc="5" dirty="0">
                <a:solidFill>
                  <a:srgbClr val="00AF50"/>
                </a:solidFill>
                <a:latin typeface="Times New Roman"/>
                <a:cs typeface="Times New Roman"/>
              </a:rPr>
              <a:t> </a:t>
            </a:r>
            <a:r>
              <a:rPr sz="2387" spc="-5" dirty="0">
                <a:solidFill>
                  <a:srgbClr val="00AF50"/>
                </a:solidFill>
                <a:latin typeface="Times New Roman"/>
                <a:cs typeface="Times New Roman"/>
              </a:rPr>
              <a:t>(i.e.,</a:t>
            </a:r>
            <a:r>
              <a:rPr sz="2387" dirty="0">
                <a:solidFill>
                  <a:srgbClr val="00AF50"/>
                </a:solidFill>
                <a:latin typeface="Times New Roman"/>
                <a:cs typeface="Times New Roman"/>
              </a:rPr>
              <a:t> the</a:t>
            </a:r>
            <a:r>
              <a:rPr sz="2387" spc="5" dirty="0">
                <a:solidFill>
                  <a:srgbClr val="00AF50"/>
                </a:solidFill>
                <a:latin typeface="Times New Roman"/>
                <a:cs typeface="Times New Roman"/>
              </a:rPr>
              <a:t> </a:t>
            </a:r>
            <a:r>
              <a:rPr sz="2387" spc="-5" dirty="0">
                <a:solidFill>
                  <a:srgbClr val="00AF50"/>
                </a:solidFill>
                <a:latin typeface="Times New Roman"/>
                <a:cs typeface="Times New Roman"/>
              </a:rPr>
              <a:t>connectivity </a:t>
            </a:r>
            <a:r>
              <a:rPr sz="2387" dirty="0">
                <a:solidFill>
                  <a:srgbClr val="00AF50"/>
                </a:solidFill>
                <a:latin typeface="Times New Roman"/>
                <a:cs typeface="Times New Roman"/>
              </a:rPr>
              <a:t> between</a:t>
            </a:r>
            <a:r>
              <a:rPr sz="2387" spc="308" dirty="0">
                <a:solidFill>
                  <a:srgbClr val="00AF50"/>
                </a:solidFill>
                <a:latin typeface="Times New Roman"/>
                <a:cs typeface="Times New Roman"/>
              </a:rPr>
              <a:t> </a:t>
            </a:r>
            <a:r>
              <a:rPr sz="2387" spc="-10" dirty="0">
                <a:solidFill>
                  <a:srgbClr val="00AF50"/>
                </a:solidFill>
                <a:latin typeface="Times New Roman"/>
                <a:cs typeface="Times New Roman"/>
              </a:rPr>
              <a:t>atoms</a:t>
            </a:r>
            <a:r>
              <a:rPr sz="2387" spc="313" dirty="0">
                <a:solidFill>
                  <a:srgbClr val="00AF50"/>
                </a:solidFill>
                <a:latin typeface="Times New Roman"/>
                <a:cs typeface="Times New Roman"/>
              </a:rPr>
              <a:t> </a:t>
            </a:r>
            <a:r>
              <a:rPr sz="2387" dirty="0">
                <a:solidFill>
                  <a:srgbClr val="00AF50"/>
                </a:solidFill>
                <a:latin typeface="Times New Roman"/>
                <a:cs typeface="Times New Roman"/>
              </a:rPr>
              <a:t>is</a:t>
            </a:r>
            <a:r>
              <a:rPr sz="2387" spc="313" dirty="0">
                <a:solidFill>
                  <a:srgbClr val="00AF50"/>
                </a:solidFill>
                <a:latin typeface="Times New Roman"/>
                <a:cs typeface="Times New Roman"/>
              </a:rPr>
              <a:t> </a:t>
            </a:r>
            <a:r>
              <a:rPr sz="2387" dirty="0">
                <a:solidFill>
                  <a:srgbClr val="00AF50"/>
                </a:solidFill>
                <a:latin typeface="Times New Roman"/>
                <a:cs typeface="Times New Roman"/>
              </a:rPr>
              <a:t>the</a:t>
            </a:r>
            <a:r>
              <a:rPr sz="2387" spc="318" dirty="0">
                <a:solidFill>
                  <a:srgbClr val="00AF50"/>
                </a:solidFill>
                <a:latin typeface="Times New Roman"/>
                <a:cs typeface="Times New Roman"/>
              </a:rPr>
              <a:t> </a:t>
            </a:r>
            <a:r>
              <a:rPr sz="2387" spc="-10" dirty="0">
                <a:solidFill>
                  <a:srgbClr val="00AF50"/>
                </a:solidFill>
                <a:latin typeface="Times New Roman"/>
                <a:cs typeface="Times New Roman"/>
              </a:rPr>
              <a:t>same),</a:t>
            </a:r>
            <a:r>
              <a:rPr sz="2387" spc="323" dirty="0">
                <a:solidFill>
                  <a:srgbClr val="00AF50"/>
                </a:solidFill>
                <a:latin typeface="Times New Roman"/>
                <a:cs typeface="Times New Roman"/>
              </a:rPr>
              <a:t> </a:t>
            </a:r>
            <a:r>
              <a:rPr sz="2387" dirty="0">
                <a:solidFill>
                  <a:srgbClr val="00AF50"/>
                </a:solidFill>
                <a:latin typeface="Times New Roman"/>
                <a:cs typeface="Times New Roman"/>
              </a:rPr>
              <a:t>and</a:t>
            </a:r>
            <a:r>
              <a:rPr sz="2387" spc="313" dirty="0">
                <a:solidFill>
                  <a:srgbClr val="00AF50"/>
                </a:solidFill>
                <a:latin typeface="Times New Roman"/>
                <a:cs typeface="Times New Roman"/>
              </a:rPr>
              <a:t> </a:t>
            </a:r>
            <a:r>
              <a:rPr sz="2387" spc="-10" dirty="0">
                <a:solidFill>
                  <a:srgbClr val="00AF50"/>
                </a:solidFill>
                <a:latin typeface="Times New Roman"/>
                <a:cs typeface="Times New Roman"/>
              </a:rPr>
              <a:t>different</a:t>
            </a:r>
            <a:r>
              <a:rPr sz="2387" spc="318" dirty="0">
                <a:solidFill>
                  <a:srgbClr val="00AF50"/>
                </a:solidFill>
                <a:latin typeface="Times New Roman"/>
                <a:cs typeface="Times New Roman"/>
              </a:rPr>
              <a:t> </a:t>
            </a:r>
            <a:r>
              <a:rPr sz="2387" spc="-10" dirty="0">
                <a:solidFill>
                  <a:srgbClr val="00AF50"/>
                </a:solidFill>
                <a:latin typeface="Times New Roman"/>
                <a:cs typeface="Times New Roman"/>
              </a:rPr>
              <a:t>spatial</a:t>
            </a:r>
            <a:r>
              <a:rPr sz="2387" spc="318" dirty="0">
                <a:solidFill>
                  <a:srgbClr val="00AF50"/>
                </a:solidFill>
                <a:latin typeface="Times New Roman"/>
                <a:cs typeface="Times New Roman"/>
              </a:rPr>
              <a:t> </a:t>
            </a:r>
            <a:r>
              <a:rPr sz="2387" spc="-5" dirty="0">
                <a:solidFill>
                  <a:srgbClr val="00AF50"/>
                </a:solidFill>
                <a:latin typeface="Times New Roman"/>
                <a:cs typeface="Times New Roman"/>
              </a:rPr>
              <a:t>arrangements</a:t>
            </a:r>
            <a:r>
              <a:rPr sz="2387" spc="328" dirty="0">
                <a:solidFill>
                  <a:srgbClr val="00AF50"/>
                </a:solidFill>
                <a:latin typeface="Times New Roman"/>
                <a:cs typeface="Times New Roman"/>
              </a:rPr>
              <a:t> </a:t>
            </a:r>
            <a:r>
              <a:rPr sz="2387" dirty="0">
                <a:solidFill>
                  <a:srgbClr val="00AF50"/>
                </a:solidFill>
                <a:latin typeface="Times New Roman"/>
                <a:cs typeface="Times New Roman"/>
              </a:rPr>
              <a:t>of </a:t>
            </a:r>
            <a:r>
              <a:rPr sz="2387" spc="-582" dirty="0">
                <a:solidFill>
                  <a:srgbClr val="00AF50"/>
                </a:solidFill>
                <a:latin typeface="Times New Roman"/>
                <a:cs typeface="Times New Roman"/>
              </a:rPr>
              <a:t> </a:t>
            </a:r>
            <a:r>
              <a:rPr sz="2387" dirty="0">
                <a:solidFill>
                  <a:srgbClr val="00AF50"/>
                </a:solidFill>
                <a:latin typeface="Times New Roman"/>
                <a:cs typeface="Times New Roman"/>
              </a:rPr>
              <a:t>the </a:t>
            </a:r>
            <a:r>
              <a:rPr sz="2387" spc="-5" dirty="0">
                <a:solidFill>
                  <a:srgbClr val="00AF50"/>
                </a:solidFill>
                <a:latin typeface="Times New Roman"/>
                <a:cs typeface="Times New Roman"/>
              </a:rPr>
              <a:t>atoms, </a:t>
            </a:r>
            <a:r>
              <a:rPr sz="2387" dirty="0">
                <a:solidFill>
                  <a:srgbClr val="00AF50"/>
                </a:solidFill>
                <a:latin typeface="Times New Roman"/>
                <a:cs typeface="Times New Roman"/>
              </a:rPr>
              <a:t>but </a:t>
            </a:r>
            <a:r>
              <a:rPr sz="2387" spc="-5" dirty="0">
                <a:solidFill>
                  <a:srgbClr val="00AF50"/>
                </a:solidFill>
                <a:latin typeface="Times New Roman"/>
                <a:cs typeface="Times New Roman"/>
              </a:rPr>
              <a:t>which have non-superimposable mirror images. </a:t>
            </a:r>
            <a:r>
              <a:rPr sz="2387" spc="-5" dirty="0">
                <a:solidFill>
                  <a:prstClr val="black"/>
                </a:solidFill>
                <a:latin typeface="Times New Roman"/>
                <a:cs typeface="Times New Roman"/>
              </a:rPr>
              <a:t>Each </a:t>
            </a:r>
            <a:r>
              <a:rPr sz="2387" spc="-582" dirty="0">
                <a:solidFill>
                  <a:prstClr val="black"/>
                </a:solidFill>
                <a:latin typeface="Times New Roman"/>
                <a:cs typeface="Times New Roman"/>
              </a:rPr>
              <a:t> </a:t>
            </a:r>
            <a:r>
              <a:rPr sz="2387" spc="-5" dirty="0">
                <a:solidFill>
                  <a:prstClr val="black"/>
                </a:solidFill>
                <a:latin typeface="Times New Roman"/>
                <a:cs typeface="Times New Roman"/>
              </a:rPr>
              <a:t>non-superimposable</a:t>
            </a:r>
            <a:r>
              <a:rPr sz="2387" spc="-10" dirty="0">
                <a:solidFill>
                  <a:prstClr val="black"/>
                </a:solidFill>
                <a:latin typeface="Times New Roman"/>
                <a:cs typeface="Times New Roman"/>
              </a:rPr>
              <a:t> </a:t>
            </a:r>
            <a:r>
              <a:rPr sz="2387" spc="-5" dirty="0">
                <a:solidFill>
                  <a:prstClr val="black"/>
                </a:solidFill>
                <a:latin typeface="Times New Roman"/>
                <a:cs typeface="Times New Roman"/>
              </a:rPr>
              <a:t>mirror</a:t>
            </a:r>
            <a:r>
              <a:rPr sz="2387" spc="5" dirty="0">
                <a:solidFill>
                  <a:prstClr val="black"/>
                </a:solidFill>
                <a:latin typeface="Times New Roman"/>
                <a:cs typeface="Times New Roman"/>
              </a:rPr>
              <a:t> </a:t>
            </a:r>
            <a:r>
              <a:rPr sz="2387" spc="-5" dirty="0">
                <a:solidFill>
                  <a:prstClr val="black"/>
                </a:solidFill>
                <a:latin typeface="Times New Roman"/>
                <a:cs typeface="Times New Roman"/>
              </a:rPr>
              <a:t>image</a:t>
            </a:r>
            <a:r>
              <a:rPr sz="2387" spc="5" dirty="0">
                <a:solidFill>
                  <a:prstClr val="black"/>
                </a:solidFill>
                <a:latin typeface="Times New Roman"/>
                <a:cs typeface="Times New Roman"/>
              </a:rPr>
              <a:t> </a:t>
            </a:r>
            <a:r>
              <a:rPr sz="2387" dirty="0">
                <a:solidFill>
                  <a:prstClr val="black"/>
                </a:solidFill>
                <a:latin typeface="Times New Roman"/>
                <a:cs typeface="Times New Roman"/>
              </a:rPr>
              <a:t>structure</a:t>
            </a:r>
            <a:r>
              <a:rPr sz="2387" spc="-20" dirty="0">
                <a:solidFill>
                  <a:prstClr val="black"/>
                </a:solidFill>
                <a:latin typeface="Times New Roman"/>
                <a:cs typeface="Times New Roman"/>
              </a:rPr>
              <a:t> </a:t>
            </a:r>
            <a:r>
              <a:rPr sz="2387" dirty="0">
                <a:solidFill>
                  <a:prstClr val="black"/>
                </a:solidFill>
                <a:latin typeface="Times New Roman"/>
                <a:cs typeface="Times New Roman"/>
              </a:rPr>
              <a:t>is</a:t>
            </a:r>
            <a:r>
              <a:rPr sz="2387" spc="-5" dirty="0">
                <a:solidFill>
                  <a:prstClr val="black"/>
                </a:solidFill>
                <a:latin typeface="Times New Roman"/>
                <a:cs typeface="Times New Roman"/>
              </a:rPr>
              <a:t> </a:t>
            </a:r>
            <a:r>
              <a:rPr sz="2387" dirty="0">
                <a:solidFill>
                  <a:prstClr val="black"/>
                </a:solidFill>
                <a:latin typeface="Times New Roman"/>
                <a:cs typeface="Times New Roman"/>
              </a:rPr>
              <a:t>called</a:t>
            </a:r>
            <a:r>
              <a:rPr sz="2387" spc="-30" dirty="0">
                <a:solidFill>
                  <a:prstClr val="black"/>
                </a:solidFill>
                <a:latin typeface="Times New Roman"/>
                <a:cs typeface="Times New Roman"/>
              </a:rPr>
              <a:t> </a:t>
            </a:r>
            <a:r>
              <a:rPr sz="2387" dirty="0">
                <a:solidFill>
                  <a:prstClr val="black"/>
                </a:solidFill>
                <a:latin typeface="Times New Roman"/>
                <a:cs typeface="Times New Roman"/>
              </a:rPr>
              <a:t>an </a:t>
            </a:r>
            <a:r>
              <a:rPr sz="2387" b="1" i="1" dirty="0">
                <a:solidFill>
                  <a:prstClr val="black"/>
                </a:solidFill>
                <a:latin typeface="Times New Roman"/>
                <a:cs typeface="Times New Roman"/>
              </a:rPr>
              <a:t>enantiomer</a:t>
            </a:r>
            <a:r>
              <a:rPr sz="2387" dirty="0">
                <a:solidFill>
                  <a:prstClr val="black"/>
                </a:solidFill>
                <a:latin typeface="Times New Roman"/>
                <a:cs typeface="Times New Roman"/>
              </a:rPr>
              <a:t>.</a:t>
            </a:r>
          </a:p>
          <a:p>
            <a:pPr defTabSz="909279">
              <a:spcBef>
                <a:spcPts val="10"/>
              </a:spcBef>
              <a:buFontTx/>
              <a:buChar char="•"/>
            </a:pPr>
            <a:endParaRPr sz="3480" dirty="0">
              <a:solidFill>
                <a:prstClr val="black"/>
              </a:solidFill>
              <a:latin typeface="Times New Roman"/>
              <a:cs typeface="Times New Roman"/>
            </a:endParaRPr>
          </a:p>
          <a:p>
            <a:pPr marL="353609" marR="6314" indent="-340980" algn="just" defTabSz="909279">
              <a:buFont typeface="Arial MT"/>
              <a:buChar char="•"/>
              <a:tabLst>
                <a:tab pos="353609" algn="l"/>
              </a:tabLst>
            </a:pPr>
            <a:r>
              <a:rPr sz="2387" spc="-5" dirty="0">
                <a:solidFill>
                  <a:srgbClr val="00AFEF"/>
                </a:solidFill>
                <a:latin typeface="Times New Roman"/>
                <a:cs typeface="Times New Roman"/>
              </a:rPr>
              <a:t>Optical isomers </a:t>
            </a:r>
            <a:r>
              <a:rPr sz="2387" dirty="0">
                <a:solidFill>
                  <a:srgbClr val="00AFEF"/>
                </a:solidFill>
                <a:latin typeface="Times New Roman"/>
                <a:cs typeface="Times New Roman"/>
              </a:rPr>
              <a:t>are </a:t>
            </a:r>
            <a:r>
              <a:rPr sz="2387" spc="-5" dirty="0">
                <a:solidFill>
                  <a:srgbClr val="00AFEF"/>
                </a:solidFill>
                <a:latin typeface="Times New Roman"/>
                <a:cs typeface="Times New Roman"/>
              </a:rPr>
              <a:t>so named </a:t>
            </a:r>
            <a:r>
              <a:rPr sz="2387" dirty="0">
                <a:solidFill>
                  <a:srgbClr val="00AFEF"/>
                </a:solidFill>
                <a:latin typeface="Times New Roman"/>
                <a:cs typeface="Times New Roman"/>
              </a:rPr>
              <a:t>due </a:t>
            </a:r>
            <a:r>
              <a:rPr sz="2387" spc="-5" dirty="0">
                <a:solidFill>
                  <a:srgbClr val="00AFEF"/>
                </a:solidFill>
                <a:latin typeface="Times New Roman"/>
                <a:cs typeface="Times New Roman"/>
              </a:rPr>
              <a:t>to </a:t>
            </a:r>
            <a:r>
              <a:rPr sz="2387" dirty="0">
                <a:solidFill>
                  <a:srgbClr val="00AFEF"/>
                </a:solidFill>
                <a:latin typeface="Times New Roman"/>
                <a:cs typeface="Times New Roman"/>
              </a:rPr>
              <a:t>their </a:t>
            </a:r>
            <a:r>
              <a:rPr sz="2387" spc="-15" dirty="0">
                <a:solidFill>
                  <a:srgbClr val="00AFEF"/>
                </a:solidFill>
                <a:latin typeface="Times New Roman"/>
                <a:cs typeface="Times New Roman"/>
              </a:rPr>
              <a:t>effect </a:t>
            </a:r>
            <a:r>
              <a:rPr sz="2387" dirty="0">
                <a:solidFill>
                  <a:srgbClr val="00AFEF"/>
                </a:solidFill>
                <a:latin typeface="Times New Roman"/>
                <a:cs typeface="Times New Roman"/>
              </a:rPr>
              <a:t>on </a:t>
            </a:r>
            <a:r>
              <a:rPr sz="2387" spc="-5" dirty="0">
                <a:solidFill>
                  <a:srgbClr val="00AFEF"/>
                </a:solidFill>
                <a:latin typeface="Times New Roman"/>
                <a:cs typeface="Times New Roman"/>
              </a:rPr>
              <a:t>plane-polarised </a:t>
            </a:r>
            <a:r>
              <a:rPr sz="2387" dirty="0">
                <a:solidFill>
                  <a:srgbClr val="00AFEF"/>
                </a:solidFill>
                <a:latin typeface="Times New Roman"/>
                <a:cs typeface="Times New Roman"/>
              </a:rPr>
              <a:t> light, and </a:t>
            </a:r>
            <a:r>
              <a:rPr sz="2387" spc="-10" dirty="0">
                <a:solidFill>
                  <a:srgbClr val="00AFEF"/>
                </a:solidFill>
                <a:latin typeface="Times New Roman"/>
                <a:cs typeface="Times New Roman"/>
              </a:rPr>
              <a:t>come </a:t>
            </a:r>
            <a:r>
              <a:rPr sz="2387" dirty="0">
                <a:solidFill>
                  <a:srgbClr val="00AFEF"/>
                </a:solidFill>
                <a:latin typeface="Times New Roman"/>
                <a:cs typeface="Times New Roman"/>
              </a:rPr>
              <a:t>in </a:t>
            </a:r>
            <a:r>
              <a:rPr sz="2387" spc="-5" dirty="0">
                <a:solidFill>
                  <a:srgbClr val="00AFEF"/>
                </a:solidFill>
                <a:latin typeface="Times New Roman"/>
                <a:cs typeface="Times New Roman"/>
              </a:rPr>
              <a:t>pairs. </a:t>
            </a:r>
            <a:r>
              <a:rPr sz="2387" dirty="0">
                <a:solidFill>
                  <a:prstClr val="black"/>
                </a:solidFill>
                <a:latin typeface="Times New Roman"/>
                <a:cs typeface="Times New Roman"/>
              </a:rPr>
              <a:t>They </a:t>
            </a:r>
            <a:r>
              <a:rPr sz="2387" spc="-5" dirty="0">
                <a:solidFill>
                  <a:prstClr val="black"/>
                </a:solidFill>
                <a:latin typeface="Times New Roman"/>
                <a:cs typeface="Times New Roman"/>
              </a:rPr>
              <a:t>usually (although </a:t>
            </a:r>
            <a:r>
              <a:rPr sz="2387" dirty="0">
                <a:solidFill>
                  <a:prstClr val="black"/>
                </a:solidFill>
                <a:latin typeface="Times New Roman"/>
                <a:cs typeface="Times New Roman"/>
              </a:rPr>
              <a:t>not </a:t>
            </a:r>
            <a:r>
              <a:rPr sz="2387" spc="-5" dirty="0">
                <a:solidFill>
                  <a:prstClr val="black"/>
                </a:solidFill>
                <a:latin typeface="Times New Roman"/>
                <a:cs typeface="Times New Roman"/>
              </a:rPr>
              <a:t>always) contain </a:t>
            </a:r>
            <a:r>
              <a:rPr sz="2387" spc="-582" dirty="0">
                <a:solidFill>
                  <a:prstClr val="black"/>
                </a:solidFill>
                <a:latin typeface="Times New Roman"/>
                <a:cs typeface="Times New Roman"/>
              </a:rPr>
              <a:t> </a:t>
            </a:r>
            <a:r>
              <a:rPr sz="2387" dirty="0">
                <a:solidFill>
                  <a:prstClr val="black"/>
                </a:solidFill>
                <a:latin typeface="Times New Roman"/>
                <a:cs typeface="Times New Roman"/>
              </a:rPr>
              <a:t>a </a:t>
            </a:r>
            <a:r>
              <a:rPr sz="2387" b="1" i="1" spc="-5" dirty="0">
                <a:solidFill>
                  <a:prstClr val="black"/>
                </a:solidFill>
                <a:latin typeface="Times New Roman"/>
                <a:cs typeface="Times New Roman"/>
              </a:rPr>
              <a:t>chiral </a:t>
            </a:r>
            <a:r>
              <a:rPr sz="2387" spc="-5" dirty="0">
                <a:solidFill>
                  <a:prstClr val="black"/>
                </a:solidFill>
                <a:latin typeface="Times New Roman"/>
                <a:cs typeface="Times New Roman"/>
              </a:rPr>
              <a:t>centre </a:t>
            </a:r>
            <a:r>
              <a:rPr sz="2387" dirty="0">
                <a:solidFill>
                  <a:prstClr val="black"/>
                </a:solidFill>
                <a:latin typeface="Times New Roman"/>
                <a:cs typeface="Times New Roman"/>
              </a:rPr>
              <a:t>– </a:t>
            </a:r>
            <a:r>
              <a:rPr sz="2387" spc="-5" dirty="0">
                <a:solidFill>
                  <a:prstClr val="black"/>
                </a:solidFill>
                <a:latin typeface="Times New Roman"/>
                <a:cs typeface="Times New Roman"/>
              </a:rPr>
              <a:t>this </a:t>
            </a:r>
            <a:r>
              <a:rPr sz="2387" dirty="0">
                <a:solidFill>
                  <a:prstClr val="black"/>
                </a:solidFill>
                <a:latin typeface="Times New Roman"/>
                <a:cs typeface="Times New Roman"/>
              </a:rPr>
              <a:t>is a carbon </a:t>
            </a:r>
            <a:r>
              <a:rPr sz="2387" spc="-5" dirty="0">
                <a:solidFill>
                  <a:prstClr val="black"/>
                </a:solidFill>
                <a:latin typeface="Times New Roman"/>
                <a:cs typeface="Times New Roman"/>
              </a:rPr>
              <a:t>atom, </a:t>
            </a:r>
            <a:r>
              <a:rPr sz="2387" dirty="0">
                <a:solidFill>
                  <a:prstClr val="black"/>
                </a:solidFill>
                <a:latin typeface="Times New Roman"/>
                <a:cs typeface="Times New Roman"/>
              </a:rPr>
              <a:t>with four </a:t>
            </a:r>
            <a:r>
              <a:rPr sz="2387" spc="-10" dirty="0">
                <a:solidFill>
                  <a:prstClr val="black"/>
                </a:solidFill>
                <a:latin typeface="Times New Roman"/>
                <a:cs typeface="Times New Roman"/>
              </a:rPr>
              <a:t>different atoms </a:t>
            </a:r>
            <a:r>
              <a:rPr sz="2387" dirty="0">
                <a:solidFill>
                  <a:prstClr val="black"/>
                </a:solidFill>
                <a:latin typeface="Times New Roman"/>
                <a:cs typeface="Times New Roman"/>
              </a:rPr>
              <a:t>(or </a:t>
            </a:r>
            <a:r>
              <a:rPr sz="2387" spc="5" dirty="0">
                <a:solidFill>
                  <a:prstClr val="black"/>
                </a:solidFill>
                <a:latin typeface="Times New Roman"/>
                <a:cs typeface="Times New Roman"/>
              </a:rPr>
              <a:t> </a:t>
            </a:r>
            <a:r>
              <a:rPr sz="2387" dirty="0">
                <a:solidFill>
                  <a:prstClr val="black"/>
                </a:solidFill>
                <a:latin typeface="Times New Roman"/>
                <a:cs typeface="Times New Roman"/>
              </a:rPr>
              <a:t>groups of</a:t>
            </a:r>
            <a:r>
              <a:rPr sz="2387" spc="-10" dirty="0">
                <a:solidFill>
                  <a:prstClr val="black"/>
                </a:solidFill>
                <a:latin typeface="Times New Roman"/>
                <a:cs typeface="Times New Roman"/>
              </a:rPr>
              <a:t> </a:t>
            </a:r>
            <a:r>
              <a:rPr sz="2387" spc="-5" dirty="0">
                <a:solidFill>
                  <a:prstClr val="black"/>
                </a:solidFill>
                <a:latin typeface="Times New Roman"/>
                <a:cs typeface="Times New Roman"/>
              </a:rPr>
              <a:t>atoms)</a:t>
            </a:r>
            <a:r>
              <a:rPr sz="2387" spc="5" dirty="0">
                <a:solidFill>
                  <a:prstClr val="black"/>
                </a:solidFill>
                <a:latin typeface="Times New Roman"/>
                <a:cs typeface="Times New Roman"/>
              </a:rPr>
              <a:t> </a:t>
            </a:r>
            <a:r>
              <a:rPr sz="2387" dirty="0">
                <a:solidFill>
                  <a:prstClr val="black"/>
                </a:solidFill>
                <a:latin typeface="Times New Roman"/>
                <a:cs typeface="Times New Roman"/>
              </a:rPr>
              <a:t>attached</a:t>
            </a:r>
            <a:r>
              <a:rPr sz="2387" spc="-25" dirty="0">
                <a:solidFill>
                  <a:prstClr val="black"/>
                </a:solidFill>
                <a:latin typeface="Times New Roman"/>
                <a:cs typeface="Times New Roman"/>
              </a:rPr>
              <a:t> </a:t>
            </a:r>
            <a:r>
              <a:rPr sz="2387" dirty="0">
                <a:solidFill>
                  <a:prstClr val="black"/>
                </a:solidFill>
                <a:latin typeface="Times New Roman"/>
                <a:cs typeface="Times New Roman"/>
              </a:rPr>
              <a:t>to</a:t>
            </a:r>
            <a:r>
              <a:rPr sz="2387" spc="-15" dirty="0">
                <a:solidFill>
                  <a:prstClr val="black"/>
                </a:solidFill>
                <a:latin typeface="Times New Roman"/>
                <a:cs typeface="Times New Roman"/>
              </a:rPr>
              <a:t> </a:t>
            </a:r>
            <a:r>
              <a:rPr sz="2387" dirty="0">
                <a:solidFill>
                  <a:prstClr val="black"/>
                </a:solidFill>
                <a:latin typeface="Times New Roman"/>
                <a:cs typeface="Times New Roman"/>
              </a:rPr>
              <a:t>it.</a:t>
            </a:r>
          </a:p>
          <a:p>
            <a:pPr marL="353609" marR="3273406" indent="-340980" algn="just" defTabSz="909279">
              <a:lnSpc>
                <a:spcPct val="99500"/>
              </a:lnSpc>
              <a:spcBef>
                <a:spcPts val="1556"/>
              </a:spcBef>
              <a:buFont typeface="Arial MT"/>
              <a:buChar char="•"/>
              <a:tabLst>
                <a:tab pos="353609" algn="l"/>
              </a:tabLst>
            </a:pPr>
            <a:r>
              <a:rPr sz="2387" dirty="0">
                <a:solidFill>
                  <a:prstClr val="black"/>
                </a:solidFill>
                <a:latin typeface="Times New Roman"/>
                <a:cs typeface="Times New Roman"/>
              </a:rPr>
              <a:t>These </a:t>
            </a:r>
            <a:r>
              <a:rPr sz="2387" spc="-10" dirty="0">
                <a:solidFill>
                  <a:prstClr val="black"/>
                </a:solidFill>
                <a:latin typeface="Times New Roman"/>
                <a:cs typeface="Times New Roman"/>
              </a:rPr>
              <a:t>atoms </a:t>
            </a:r>
            <a:r>
              <a:rPr sz="2387" dirty="0">
                <a:solidFill>
                  <a:prstClr val="black"/>
                </a:solidFill>
                <a:latin typeface="Times New Roman"/>
                <a:cs typeface="Times New Roman"/>
              </a:rPr>
              <a:t>or groups can be </a:t>
            </a:r>
            <a:r>
              <a:rPr sz="2387" spc="-5" dirty="0">
                <a:solidFill>
                  <a:prstClr val="black"/>
                </a:solidFill>
                <a:latin typeface="Times New Roman"/>
                <a:cs typeface="Times New Roman"/>
              </a:rPr>
              <a:t>arranged </a:t>
            </a:r>
            <a:r>
              <a:rPr sz="2387" dirty="0">
                <a:solidFill>
                  <a:prstClr val="black"/>
                </a:solidFill>
                <a:latin typeface="Times New Roman"/>
                <a:cs typeface="Times New Roman"/>
              </a:rPr>
              <a:t> </a:t>
            </a:r>
            <a:r>
              <a:rPr sz="2387" spc="-5" dirty="0">
                <a:solidFill>
                  <a:prstClr val="black"/>
                </a:solidFill>
                <a:latin typeface="Times New Roman"/>
                <a:cs typeface="Times New Roman"/>
              </a:rPr>
              <a:t>differently around </a:t>
            </a:r>
            <a:r>
              <a:rPr sz="2387" dirty="0">
                <a:solidFill>
                  <a:prstClr val="black"/>
                </a:solidFill>
                <a:latin typeface="Times New Roman"/>
                <a:cs typeface="Times New Roman"/>
              </a:rPr>
              <a:t>the </a:t>
            </a:r>
            <a:r>
              <a:rPr sz="2387" spc="-5" dirty="0">
                <a:solidFill>
                  <a:prstClr val="black"/>
                </a:solidFill>
                <a:latin typeface="Times New Roman"/>
                <a:cs typeface="Times New Roman"/>
              </a:rPr>
              <a:t>central carbon, </a:t>
            </a:r>
            <a:r>
              <a:rPr sz="2387" dirty="0">
                <a:solidFill>
                  <a:prstClr val="black"/>
                </a:solidFill>
                <a:latin typeface="Times New Roman"/>
                <a:cs typeface="Times New Roman"/>
              </a:rPr>
              <a:t>in </a:t>
            </a:r>
            <a:r>
              <a:rPr sz="2387" spc="5" dirty="0">
                <a:solidFill>
                  <a:prstClr val="black"/>
                </a:solidFill>
                <a:latin typeface="Times New Roman"/>
                <a:cs typeface="Times New Roman"/>
              </a:rPr>
              <a:t> </a:t>
            </a:r>
            <a:r>
              <a:rPr sz="2387" spc="-5" dirty="0">
                <a:solidFill>
                  <a:prstClr val="black"/>
                </a:solidFill>
                <a:latin typeface="Times New Roman"/>
                <a:cs typeface="Times New Roman"/>
              </a:rPr>
              <a:t>such a way that the molecule </a:t>
            </a:r>
            <a:r>
              <a:rPr sz="2387" spc="-15" dirty="0">
                <a:solidFill>
                  <a:prstClr val="black"/>
                </a:solidFill>
                <a:latin typeface="Times New Roman"/>
                <a:cs typeface="Times New Roman"/>
              </a:rPr>
              <a:t>can’t</a:t>
            </a:r>
            <a:r>
              <a:rPr sz="2387" spc="-10" dirty="0">
                <a:solidFill>
                  <a:prstClr val="black"/>
                </a:solidFill>
                <a:latin typeface="Times New Roman"/>
                <a:cs typeface="Times New Roman"/>
              </a:rPr>
              <a:t> </a:t>
            </a:r>
            <a:r>
              <a:rPr sz="2387" spc="-20" dirty="0">
                <a:solidFill>
                  <a:prstClr val="black"/>
                </a:solidFill>
                <a:latin typeface="Times New Roman"/>
                <a:cs typeface="Times New Roman"/>
              </a:rPr>
              <a:t>be </a:t>
            </a:r>
            <a:r>
              <a:rPr sz="2387" spc="-15" dirty="0">
                <a:solidFill>
                  <a:prstClr val="black"/>
                </a:solidFill>
                <a:latin typeface="Times New Roman"/>
                <a:cs typeface="Times New Roman"/>
              </a:rPr>
              <a:t> </a:t>
            </a:r>
            <a:r>
              <a:rPr sz="2387" spc="-5" dirty="0">
                <a:solidFill>
                  <a:prstClr val="black"/>
                </a:solidFill>
                <a:latin typeface="Times New Roman"/>
                <a:cs typeface="Times New Roman"/>
              </a:rPr>
              <a:t>rotated</a:t>
            </a:r>
            <a:r>
              <a:rPr sz="2387" dirty="0">
                <a:solidFill>
                  <a:prstClr val="black"/>
                </a:solidFill>
                <a:latin typeface="Times New Roman"/>
                <a:cs typeface="Times New Roman"/>
              </a:rPr>
              <a:t> to</a:t>
            </a:r>
            <a:r>
              <a:rPr sz="2387" spc="5" dirty="0">
                <a:solidFill>
                  <a:prstClr val="black"/>
                </a:solidFill>
                <a:latin typeface="Times New Roman"/>
                <a:cs typeface="Times New Roman"/>
              </a:rPr>
              <a:t> </a:t>
            </a:r>
            <a:r>
              <a:rPr sz="2387" spc="-10" dirty="0">
                <a:solidFill>
                  <a:prstClr val="black"/>
                </a:solidFill>
                <a:latin typeface="Times New Roman"/>
                <a:cs typeface="Times New Roman"/>
              </a:rPr>
              <a:t>make</a:t>
            </a:r>
            <a:r>
              <a:rPr sz="2387" spc="-5" dirty="0">
                <a:solidFill>
                  <a:prstClr val="black"/>
                </a:solidFill>
                <a:latin typeface="Times New Roman"/>
                <a:cs typeface="Times New Roman"/>
              </a:rPr>
              <a:t> the</a:t>
            </a:r>
            <a:r>
              <a:rPr sz="2387" dirty="0">
                <a:solidFill>
                  <a:prstClr val="black"/>
                </a:solidFill>
                <a:latin typeface="Times New Roman"/>
                <a:cs typeface="Times New Roman"/>
              </a:rPr>
              <a:t> </a:t>
            </a:r>
            <a:r>
              <a:rPr sz="2387" spc="-10" dirty="0">
                <a:solidFill>
                  <a:prstClr val="black"/>
                </a:solidFill>
                <a:latin typeface="Times New Roman"/>
                <a:cs typeface="Times New Roman"/>
              </a:rPr>
              <a:t>two</a:t>
            </a:r>
            <a:r>
              <a:rPr sz="2387" spc="-5" dirty="0">
                <a:solidFill>
                  <a:prstClr val="black"/>
                </a:solidFill>
                <a:latin typeface="Times New Roman"/>
                <a:cs typeface="Times New Roman"/>
              </a:rPr>
              <a:t> arrangements </a:t>
            </a:r>
            <a:r>
              <a:rPr sz="2387" dirty="0">
                <a:solidFill>
                  <a:prstClr val="black"/>
                </a:solidFill>
                <a:latin typeface="Times New Roman"/>
                <a:cs typeface="Times New Roman"/>
              </a:rPr>
              <a:t> align</a:t>
            </a:r>
            <a:r>
              <a:rPr sz="2387" spc="-30" dirty="0">
                <a:solidFill>
                  <a:prstClr val="black"/>
                </a:solidFill>
                <a:latin typeface="Times New Roman"/>
                <a:cs typeface="Times New Roman"/>
              </a:rPr>
              <a:t> </a:t>
            </a:r>
            <a:r>
              <a:rPr sz="2387" b="1" spc="-10" dirty="0">
                <a:solidFill>
                  <a:srgbClr val="00AF50"/>
                </a:solidFill>
                <a:latin typeface="Times New Roman"/>
                <a:cs typeface="Times New Roman"/>
              </a:rPr>
              <a:t>(Figure</a:t>
            </a:r>
            <a:r>
              <a:rPr sz="2387" b="1" spc="-5" dirty="0">
                <a:solidFill>
                  <a:srgbClr val="00AF50"/>
                </a:solidFill>
                <a:latin typeface="Times New Roman"/>
                <a:cs typeface="Times New Roman"/>
              </a:rPr>
              <a:t> 9)</a:t>
            </a:r>
            <a:r>
              <a:rPr sz="2387" spc="-5" dirty="0">
                <a:solidFill>
                  <a:prstClr val="black"/>
                </a:solidFill>
                <a:latin typeface="Times New Roman"/>
                <a:cs typeface="Times New Roman"/>
              </a:rPr>
              <a:t>.</a:t>
            </a:r>
            <a:endParaRPr sz="2387" dirty="0">
              <a:solidFill>
                <a:prstClr val="black"/>
              </a:solidFill>
              <a:latin typeface="Times New Roman"/>
              <a:cs typeface="Times New Roman"/>
            </a:endParaRPr>
          </a:p>
        </p:txBody>
      </p:sp>
      <p:pic>
        <p:nvPicPr>
          <p:cNvPr id="4" name="object 4"/>
          <p:cNvPicPr/>
          <p:nvPr/>
        </p:nvPicPr>
        <p:blipFill>
          <a:blip r:embed="rId2" cstate="print"/>
          <a:stretch>
            <a:fillRect/>
          </a:stretch>
        </p:blipFill>
        <p:spPr>
          <a:xfrm>
            <a:off x="5868130" y="4440226"/>
            <a:ext cx="3004272" cy="194409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31821"/>
    </mc:Choice>
    <mc:Fallback xmlns="">
      <p:transition spd="slow" advTm="31821"/>
    </mc:Fallback>
  </mc:AlternateContent>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416427" y="157741"/>
            <a:ext cx="4270015" cy="510861"/>
          </a:xfrm>
          <a:prstGeom prst="rect">
            <a:avLst/>
          </a:prstGeom>
        </p:spPr>
        <p:txBody>
          <a:bodyPr vert="horz" wrap="square" lIns="0" tIns="12629" rIns="0" bIns="0" rtlCol="0">
            <a:spAutoFit/>
          </a:bodyPr>
          <a:lstStyle/>
          <a:p>
            <a:pPr marL="12629">
              <a:spcBef>
                <a:spcPts val="99"/>
              </a:spcBef>
            </a:pPr>
            <a:r>
              <a:rPr dirty="0">
                <a:solidFill>
                  <a:srgbClr val="00AF50"/>
                </a:solidFill>
              </a:rPr>
              <a:t>Classification</a:t>
            </a:r>
            <a:r>
              <a:rPr spc="-75" dirty="0">
                <a:solidFill>
                  <a:srgbClr val="00AF50"/>
                </a:solidFill>
              </a:rPr>
              <a:t> </a:t>
            </a:r>
            <a:r>
              <a:rPr dirty="0">
                <a:solidFill>
                  <a:srgbClr val="00AF50"/>
                </a:solidFill>
              </a:rPr>
              <a:t>of</a:t>
            </a:r>
            <a:r>
              <a:rPr spc="-25" dirty="0">
                <a:solidFill>
                  <a:srgbClr val="00AF50"/>
                </a:solidFill>
              </a:rPr>
              <a:t> </a:t>
            </a:r>
            <a:r>
              <a:rPr dirty="0">
                <a:solidFill>
                  <a:srgbClr val="00AF50"/>
                </a:solidFill>
              </a:rPr>
              <a:t>Isomers</a:t>
            </a:r>
          </a:p>
        </p:txBody>
      </p:sp>
      <p:pic>
        <p:nvPicPr>
          <p:cNvPr id="3" name="object 3"/>
          <p:cNvPicPr/>
          <p:nvPr/>
        </p:nvPicPr>
        <p:blipFill>
          <a:blip r:embed="rId2" cstate="print"/>
          <a:stretch>
            <a:fillRect/>
          </a:stretch>
        </p:blipFill>
        <p:spPr>
          <a:xfrm>
            <a:off x="2305769" y="847860"/>
            <a:ext cx="1278351" cy="135390"/>
          </a:xfrm>
          <a:prstGeom prst="rect">
            <a:avLst/>
          </a:prstGeom>
        </p:spPr>
      </p:pic>
      <p:pic>
        <p:nvPicPr>
          <p:cNvPr id="4" name="object 4"/>
          <p:cNvPicPr/>
          <p:nvPr/>
        </p:nvPicPr>
        <p:blipFill>
          <a:blip r:embed="rId3" cstate="print"/>
          <a:stretch>
            <a:fillRect/>
          </a:stretch>
        </p:blipFill>
        <p:spPr>
          <a:xfrm>
            <a:off x="3650568" y="888578"/>
            <a:ext cx="421263" cy="94671"/>
          </a:xfrm>
          <a:prstGeom prst="rect">
            <a:avLst/>
          </a:prstGeom>
        </p:spPr>
      </p:pic>
      <p:pic>
        <p:nvPicPr>
          <p:cNvPr id="5" name="object 5"/>
          <p:cNvPicPr/>
          <p:nvPr/>
        </p:nvPicPr>
        <p:blipFill>
          <a:blip r:embed="rId4" cstate="print"/>
          <a:stretch>
            <a:fillRect/>
          </a:stretch>
        </p:blipFill>
        <p:spPr>
          <a:xfrm>
            <a:off x="4136767" y="847987"/>
            <a:ext cx="1606750" cy="135263"/>
          </a:xfrm>
          <a:prstGeom prst="rect">
            <a:avLst/>
          </a:prstGeom>
        </p:spPr>
      </p:pic>
      <p:grpSp>
        <p:nvGrpSpPr>
          <p:cNvPr id="6" name="object 6"/>
          <p:cNvGrpSpPr/>
          <p:nvPr/>
        </p:nvGrpSpPr>
        <p:grpSpPr>
          <a:xfrm>
            <a:off x="3762031" y="4869087"/>
            <a:ext cx="2870041" cy="1084869"/>
            <a:chOff x="3776662" y="4896288"/>
            <a:chExt cx="2886075" cy="1090930"/>
          </a:xfrm>
        </p:grpSpPr>
        <p:sp>
          <p:nvSpPr>
            <p:cNvPr id="7" name="object 7"/>
            <p:cNvSpPr/>
            <p:nvPr/>
          </p:nvSpPr>
          <p:spPr>
            <a:xfrm>
              <a:off x="5148808" y="4934191"/>
              <a:ext cx="311150" cy="95250"/>
            </a:xfrm>
            <a:custGeom>
              <a:avLst/>
              <a:gdLst/>
              <a:ahLst/>
              <a:cxnLst/>
              <a:rect l="l" t="t" r="r" b="b"/>
              <a:pathLst>
                <a:path w="311150" h="95250">
                  <a:moveTo>
                    <a:pt x="97129" y="89115"/>
                  </a:moveTo>
                  <a:lnTo>
                    <a:pt x="93065" y="88620"/>
                  </a:lnTo>
                  <a:lnTo>
                    <a:pt x="90538" y="87604"/>
                  </a:lnTo>
                  <a:lnTo>
                    <a:pt x="87998" y="84175"/>
                  </a:lnTo>
                  <a:lnTo>
                    <a:pt x="87363" y="79870"/>
                  </a:lnTo>
                  <a:lnTo>
                    <a:pt x="87363" y="27508"/>
                  </a:lnTo>
                  <a:lnTo>
                    <a:pt x="86855" y="20535"/>
                  </a:lnTo>
                  <a:lnTo>
                    <a:pt x="84569" y="12052"/>
                  </a:lnTo>
                  <a:lnTo>
                    <a:pt x="82042" y="7988"/>
                  </a:lnTo>
                  <a:lnTo>
                    <a:pt x="74307" y="1524"/>
                  </a:lnTo>
                  <a:lnTo>
                    <a:pt x="69481" y="0"/>
                  </a:lnTo>
                  <a:lnTo>
                    <a:pt x="58712" y="0"/>
                  </a:lnTo>
                  <a:lnTo>
                    <a:pt x="54140" y="1016"/>
                  </a:lnTo>
                  <a:lnTo>
                    <a:pt x="45770" y="5588"/>
                  </a:lnTo>
                  <a:lnTo>
                    <a:pt x="41338" y="9258"/>
                  </a:lnTo>
                  <a:lnTo>
                    <a:pt x="36652" y="14325"/>
                  </a:lnTo>
                  <a:lnTo>
                    <a:pt x="36652" y="2667"/>
                  </a:lnTo>
                  <a:lnTo>
                    <a:pt x="0" y="2667"/>
                  </a:lnTo>
                  <a:lnTo>
                    <a:pt x="0" y="6223"/>
                  </a:lnTo>
                  <a:lnTo>
                    <a:pt x="4064" y="6731"/>
                  </a:lnTo>
                  <a:lnTo>
                    <a:pt x="6604" y="7734"/>
                  </a:lnTo>
                  <a:lnTo>
                    <a:pt x="9131" y="11163"/>
                  </a:lnTo>
                  <a:lnTo>
                    <a:pt x="9766" y="15341"/>
                  </a:lnTo>
                  <a:lnTo>
                    <a:pt x="9766" y="79870"/>
                  </a:lnTo>
                  <a:lnTo>
                    <a:pt x="9258" y="84048"/>
                  </a:lnTo>
                  <a:lnTo>
                    <a:pt x="6604" y="87477"/>
                  </a:lnTo>
                  <a:lnTo>
                    <a:pt x="3810" y="88747"/>
                  </a:lnTo>
                  <a:lnTo>
                    <a:pt x="0" y="89115"/>
                  </a:lnTo>
                  <a:lnTo>
                    <a:pt x="0" y="92544"/>
                  </a:lnTo>
                  <a:lnTo>
                    <a:pt x="45529" y="92544"/>
                  </a:lnTo>
                  <a:lnTo>
                    <a:pt x="45529" y="89115"/>
                  </a:lnTo>
                  <a:lnTo>
                    <a:pt x="42100" y="88620"/>
                  </a:lnTo>
                  <a:lnTo>
                    <a:pt x="39814" y="87477"/>
                  </a:lnTo>
                  <a:lnTo>
                    <a:pt x="37287" y="83921"/>
                  </a:lnTo>
                  <a:lnTo>
                    <a:pt x="36652" y="79616"/>
                  </a:lnTo>
                  <a:lnTo>
                    <a:pt x="36652" y="24726"/>
                  </a:lnTo>
                  <a:lnTo>
                    <a:pt x="41465" y="16865"/>
                  </a:lnTo>
                  <a:lnTo>
                    <a:pt x="46532" y="12941"/>
                  </a:lnTo>
                  <a:lnTo>
                    <a:pt x="53759" y="12941"/>
                  </a:lnTo>
                  <a:lnTo>
                    <a:pt x="60490" y="25615"/>
                  </a:lnTo>
                  <a:lnTo>
                    <a:pt x="60490" y="79235"/>
                  </a:lnTo>
                  <a:lnTo>
                    <a:pt x="59982" y="83286"/>
                  </a:lnTo>
                  <a:lnTo>
                    <a:pt x="57442" y="87223"/>
                  </a:lnTo>
                  <a:lnTo>
                    <a:pt x="55029" y="88620"/>
                  </a:lnTo>
                  <a:lnTo>
                    <a:pt x="51612" y="89115"/>
                  </a:lnTo>
                  <a:lnTo>
                    <a:pt x="51612" y="92544"/>
                  </a:lnTo>
                  <a:lnTo>
                    <a:pt x="97129" y="92544"/>
                  </a:lnTo>
                  <a:lnTo>
                    <a:pt x="97129" y="89115"/>
                  </a:lnTo>
                  <a:close/>
                </a:path>
                <a:path w="311150" h="95250">
                  <a:moveTo>
                    <a:pt x="197015" y="48044"/>
                  </a:moveTo>
                  <a:lnTo>
                    <a:pt x="196888" y="38112"/>
                  </a:lnTo>
                  <a:lnTo>
                    <a:pt x="195262" y="30683"/>
                  </a:lnTo>
                  <a:lnTo>
                    <a:pt x="191719" y="23202"/>
                  </a:lnTo>
                  <a:lnTo>
                    <a:pt x="188290" y="15722"/>
                  </a:lnTo>
                  <a:lnTo>
                    <a:pt x="183095" y="10020"/>
                  </a:lnTo>
                  <a:lnTo>
                    <a:pt x="177634" y="6731"/>
                  </a:lnTo>
                  <a:lnTo>
                    <a:pt x="169659" y="1905"/>
                  </a:lnTo>
                  <a:lnTo>
                    <a:pt x="168770" y="1676"/>
                  </a:lnTo>
                  <a:lnTo>
                    <a:pt x="168770" y="29286"/>
                  </a:lnTo>
                  <a:lnTo>
                    <a:pt x="168643" y="52908"/>
                  </a:lnTo>
                  <a:lnTo>
                    <a:pt x="157480" y="88620"/>
                  </a:lnTo>
                  <a:lnTo>
                    <a:pt x="151650" y="88620"/>
                  </a:lnTo>
                  <a:lnTo>
                    <a:pt x="140931" y="63296"/>
                  </a:lnTo>
                  <a:lnTo>
                    <a:pt x="140944" y="46228"/>
                  </a:lnTo>
                  <a:lnTo>
                    <a:pt x="146583" y="10528"/>
                  </a:lnTo>
                  <a:lnTo>
                    <a:pt x="148856" y="7988"/>
                  </a:lnTo>
                  <a:lnTo>
                    <a:pt x="151650" y="6731"/>
                  </a:lnTo>
                  <a:lnTo>
                    <a:pt x="157607" y="6731"/>
                  </a:lnTo>
                  <a:lnTo>
                    <a:pt x="166903" y="17754"/>
                  </a:lnTo>
                  <a:lnTo>
                    <a:pt x="168135" y="21805"/>
                  </a:lnTo>
                  <a:lnTo>
                    <a:pt x="168770" y="29286"/>
                  </a:lnTo>
                  <a:lnTo>
                    <a:pt x="168770" y="1676"/>
                  </a:lnTo>
                  <a:lnTo>
                    <a:pt x="162420" y="0"/>
                  </a:lnTo>
                  <a:lnTo>
                    <a:pt x="154571" y="0"/>
                  </a:lnTo>
                  <a:lnTo>
                    <a:pt x="118960" y="21844"/>
                  </a:lnTo>
                  <a:lnTo>
                    <a:pt x="112598" y="48044"/>
                  </a:lnTo>
                  <a:lnTo>
                    <a:pt x="113284" y="57099"/>
                  </a:lnTo>
                  <a:lnTo>
                    <a:pt x="136944" y="91668"/>
                  </a:lnTo>
                  <a:lnTo>
                    <a:pt x="154813" y="95211"/>
                  </a:lnTo>
                  <a:lnTo>
                    <a:pt x="164617" y="94234"/>
                  </a:lnTo>
                  <a:lnTo>
                    <a:pt x="194589" y="65214"/>
                  </a:lnTo>
                  <a:lnTo>
                    <a:pt x="196430" y="56819"/>
                  </a:lnTo>
                  <a:lnTo>
                    <a:pt x="197015" y="48044"/>
                  </a:lnTo>
                  <a:close/>
                </a:path>
                <a:path w="311150" h="95250">
                  <a:moveTo>
                    <a:pt x="310769" y="89115"/>
                  </a:moveTo>
                  <a:lnTo>
                    <a:pt x="306717" y="88620"/>
                  </a:lnTo>
                  <a:lnTo>
                    <a:pt x="304177" y="87604"/>
                  </a:lnTo>
                  <a:lnTo>
                    <a:pt x="301650" y="84175"/>
                  </a:lnTo>
                  <a:lnTo>
                    <a:pt x="301015" y="79870"/>
                  </a:lnTo>
                  <a:lnTo>
                    <a:pt x="301015" y="27508"/>
                  </a:lnTo>
                  <a:lnTo>
                    <a:pt x="300507" y="20535"/>
                  </a:lnTo>
                  <a:lnTo>
                    <a:pt x="298221" y="12052"/>
                  </a:lnTo>
                  <a:lnTo>
                    <a:pt x="295681" y="7988"/>
                  </a:lnTo>
                  <a:lnTo>
                    <a:pt x="287947" y="1524"/>
                  </a:lnTo>
                  <a:lnTo>
                    <a:pt x="283133" y="0"/>
                  </a:lnTo>
                  <a:lnTo>
                    <a:pt x="272351" y="0"/>
                  </a:lnTo>
                  <a:lnTo>
                    <a:pt x="267792" y="1016"/>
                  </a:lnTo>
                  <a:lnTo>
                    <a:pt x="259422" y="5588"/>
                  </a:lnTo>
                  <a:lnTo>
                    <a:pt x="254990" y="9258"/>
                  </a:lnTo>
                  <a:lnTo>
                    <a:pt x="250291" y="14325"/>
                  </a:lnTo>
                  <a:lnTo>
                    <a:pt x="250291" y="2667"/>
                  </a:lnTo>
                  <a:lnTo>
                    <a:pt x="213652" y="2667"/>
                  </a:lnTo>
                  <a:lnTo>
                    <a:pt x="213652" y="6223"/>
                  </a:lnTo>
                  <a:lnTo>
                    <a:pt x="217703" y="6731"/>
                  </a:lnTo>
                  <a:lnTo>
                    <a:pt x="220243" y="7734"/>
                  </a:lnTo>
                  <a:lnTo>
                    <a:pt x="222783" y="11163"/>
                  </a:lnTo>
                  <a:lnTo>
                    <a:pt x="223418" y="15341"/>
                  </a:lnTo>
                  <a:lnTo>
                    <a:pt x="223418" y="79870"/>
                  </a:lnTo>
                  <a:lnTo>
                    <a:pt x="222910" y="84048"/>
                  </a:lnTo>
                  <a:lnTo>
                    <a:pt x="220243" y="87477"/>
                  </a:lnTo>
                  <a:lnTo>
                    <a:pt x="217449" y="88747"/>
                  </a:lnTo>
                  <a:lnTo>
                    <a:pt x="213652" y="89115"/>
                  </a:lnTo>
                  <a:lnTo>
                    <a:pt x="213652" y="92544"/>
                  </a:lnTo>
                  <a:lnTo>
                    <a:pt x="259168" y="92544"/>
                  </a:lnTo>
                  <a:lnTo>
                    <a:pt x="259168" y="89115"/>
                  </a:lnTo>
                  <a:lnTo>
                    <a:pt x="255752" y="88620"/>
                  </a:lnTo>
                  <a:lnTo>
                    <a:pt x="253466" y="87477"/>
                  </a:lnTo>
                  <a:lnTo>
                    <a:pt x="250926" y="83921"/>
                  </a:lnTo>
                  <a:lnTo>
                    <a:pt x="250291" y="79616"/>
                  </a:lnTo>
                  <a:lnTo>
                    <a:pt x="250291" y="24726"/>
                  </a:lnTo>
                  <a:lnTo>
                    <a:pt x="255117" y="16865"/>
                  </a:lnTo>
                  <a:lnTo>
                    <a:pt x="260184" y="12941"/>
                  </a:lnTo>
                  <a:lnTo>
                    <a:pt x="267411" y="12941"/>
                  </a:lnTo>
                  <a:lnTo>
                    <a:pt x="274129" y="25615"/>
                  </a:lnTo>
                  <a:lnTo>
                    <a:pt x="274129" y="79235"/>
                  </a:lnTo>
                  <a:lnTo>
                    <a:pt x="273621" y="83286"/>
                  </a:lnTo>
                  <a:lnTo>
                    <a:pt x="271094" y="87223"/>
                  </a:lnTo>
                  <a:lnTo>
                    <a:pt x="268681" y="88620"/>
                  </a:lnTo>
                  <a:lnTo>
                    <a:pt x="265252" y="89115"/>
                  </a:lnTo>
                  <a:lnTo>
                    <a:pt x="265252" y="92544"/>
                  </a:lnTo>
                  <a:lnTo>
                    <a:pt x="310769" y="92544"/>
                  </a:lnTo>
                  <a:lnTo>
                    <a:pt x="310769" y="89115"/>
                  </a:lnTo>
                  <a:close/>
                </a:path>
              </a:pathLst>
            </a:custGeom>
            <a:solidFill>
              <a:srgbClr val="00FF00"/>
            </a:solidFill>
          </p:spPr>
          <p:txBody>
            <a:bodyPr wrap="square" lIns="0" tIns="0" rIns="0" bIns="0" rtlCol="0"/>
            <a:lstStyle/>
            <a:p>
              <a:pPr defTabSz="909279"/>
              <a:endParaRPr sz="1790">
                <a:solidFill>
                  <a:prstClr val="black"/>
                </a:solidFill>
                <a:latin typeface="Calibri"/>
              </a:endParaRPr>
            </a:p>
          </p:txBody>
        </p:sp>
        <p:pic>
          <p:nvPicPr>
            <p:cNvPr id="8" name="object 8"/>
            <p:cNvPicPr/>
            <p:nvPr/>
          </p:nvPicPr>
          <p:blipFill>
            <a:blip r:embed="rId5" cstate="print"/>
            <a:stretch>
              <a:fillRect/>
            </a:stretch>
          </p:blipFill>
          <p:spPr>
            <a:xfrm>
              <a:off x="5331401" y="4896288"/>
              <a:ext cx="1331329" cy="406156"/>
            </a:xfrm>
            <a:prstGeom prst="rect">
              <a:avLst/>
            </a:prstGeom>
          </p:spPr>
        </p:pic>
        <p:pic>
          <p:nvPicPr>
            <p:cNvPr id="9" name="object 9"/>
            <p:cNvPicPr/>
            <p:nvPr/>
          </p:nvPicPr>
          <p:blipFill>
            <a:blip r:embed="rId6" cstate="print"/>
            <a:stretch>
              <a:fillRect/>
            </a:stretch>
          </p:blipFill>
          <p:spPr>
            <a:xfrm>
              <a:off x="3776662" y="5824997"/>
              <a:ext cx="1099804" cy="136146"/>
            </a:xfrm>
            <a:prstGeom prst="rect">
              <a:avLst/>
            </a:prstGeom>
          </p:spPr>
        </p:pic>
        <p:pic>
          <p:nvPicPr>
            <p:cNvPr id="10" name="object 10"/>
            <p:cNvPicPr/>
            <p:nvPr/>
          </p:nvPicPr>
          <p:blipFill>
            <a:blip r:embed="rId7" cstate="print"/>
            <a:stretch>
              <a:fillRect/>
            </a:stretch>
          </p:blipFill>
          <p:spPr>
            <a:xfrm>
              <a:off x="4246305" y="5323234"/>
              <a:ext cx="2396645" cy="663895"/>
            </a:xfrm>
            <a:prstGeom prst="rect">
              <a:avLst/>
            </a:prstGeom>
          </p:spPr>
        </p:pic>
        <p:sp>
          <p:nvSpPr>
            <p:cNvPr id="11" name="object 11"/>
            <p:cNvSpPr/>
            <p:nvPr/>
          </p:nvSpPr>
          <p:spPr>
            <a:xfrm>
              <a:off x="5079083" y="4897682"/>
              <a:ext cx="12700" cy="393065"/>
            </a:xfrm>
            <a:custGeom>
              <a:avLst/>
              <a:gdLst/>
              <a:ahLst/>
              <a:cxnLst/>
              <a:rect l="l" t="t" r="r" b="b"/>
              <a:pathLst>
                <a:path w="12700" h="393064">
                  <a:moveTo>
                    <a:pt x="9382" y="0"/>
                  </a:moveTo>
                  <a:lnTo>
                    <a:pt x="2662" y="0"/>
                  </a:lnTo>
                  <a:lnTo>
                    <a:pt x="0" y="2662"/>
                  </a:lnTo>
                  <a:lnTo>
                    <a:pt x="0" y="386381"/>
                  </a:lnTo>
                  <a:lnTo>
                    <a:pt x="0" y="389676"/>
                  </a:lnTo>
                  <a:lnTo>
                    <a:pt x="2662" y="392465"/>
                  </a:lnTo>
                  <a:lnTo>
                    <a:pt x="9382" y="392465"/>
                  </a:lnTo>
                  <a:lnTo>
                    <a:pt x="12172" y="389676"/>
                  </a:lnTo>
                  <a:lnTo>
                    <a:pt x="12172" y="2662"/>
                  </a:lnTo>
                  <a:lnTo>
                    <a:pt x="9382" y="0"/>
                  </a:lnTo>
                  <a:close/>
                </a:path>
              </a:pathLst>
            </a:custGeom>
            <a:solidFill>
              <a:srgbClr val="000000"/>
            </a:solidFill>
          </p:spPr>
          <p:txBody>
            <a:bodyPr wrap="square" lIns="0" tIns="0" rIns="0" bIns="0" rtlCol="0"/>
            <a:lstStyle/>
            <a:p>
              <a:pPr defTabSz="909279"/>
              <a:endParaRPr sz="1790">
                <a:solidFill>
                  <a:prstClr val="black"/>
                </a:solidFill>
                <a:latin typeface="Calibri"/>
              </a:endParaRPr>
            </a:p>
          </p:txBody>
        </p:sp>
      </p:grpSp>
      <p:grpSp>
        <p:nvGrpSpPr>
          <p:cNvPr id="12" name="object 12"/>
          <p:cNvGrpSpPr/>
          <p:nvPr/>
        </p:nvGrpSpPr>
        <p:grpSpPr>
          <a:xfrm>
            <a:off x="5078399" y="3319795"/>
            <a:ext cx="2123641" cy="968047"/>
            <a:chOff x="5100384" y="3338341"/>
            <a:chExt cx="2135505" cy="973455"/>
          </a:xfrm>
        </p:grpSpPr>
        <p:pic>
          <p:nvPicPr>
            <p:cNvPr id="13" name="object 13"/>
            <p:cNvPicPr/>
            <p:nvPr/>
          </p:nvPicPr>
          <p:blipFill>
            <a:blip r:embed="rId8" cstate="print"/>
            <a:stretch>
              <a:fillRect/>
            </a:stretch>
          </p:blipFill>
          <p:spPr>
            <a:xfrm>
              <a:off x="6399000" y="3954928"/>
              <a:ext cx="259418" cy="135005"/>
            </a:xfrm>
            <a:prstGeom prst="rect">
              <a:avLst/>
            </a:prstGeom>
          </p:spPr>
        </p:pic>
        <p:sp>
          <p:nvSpPr>
            <p:cNvPr id="14" name="object 14"/>
            <p:cNvSpPr/>
            <p:nvPr/>
          </p:nvSpPr>
          <p:spPr>
            <a:xfrm>
              <a:off x="5640895" y="3908920"/>
              <a:ext cx="1155065" cy="281940"/>
            </a:xfrm>
            <a:custGeom>
              <a:avLst/>
              <a:gdLst/>
              <a:ahLst/>
              <a:cxnLst/>
              <a:rect l="l" t="t" r="r" b="b"/>
              <a:pathLst>
                <a:path w="1155065" h="281939">
                  <a:moveTo>
                    <a:pt x="1154836" y="1270"/>
                  </a:moveTo>
                  <a:lnTo>
                    <a:pt x="1151724" y="1270"/>
                  </a:lnTo>
                  <a:lnTo>
                    <a:pt x="1150391" y="0"/>
                  </a:lnTo>
                  <a:lnTo>
                    <a:pt x="6083" y="0"/>
                  </a:lnTo>
                  <a:lnTo>
                    <a:pt x="2667" y="0"/>
                  </a:lnTo>
                  <a:lnTo>
                    <a:pt x="0" y="2654"/>
                  </a:lnTo>
                  <a:lnTo>
                    <a:pt x="0" y="9372"/>
                  </a:lnTo>
                  <a:lnTo>
                    <a:pt x="2667" y="12166"/>
                  </a:lnTo>
                  <a:lnTo>
                    <a:pt x="1142657" y="12166"/>
                  </a:lnTo>
                  <a:lnTo>
                    <a:pt x="1142657" y="281673"/>
                  </a:lnTo>
                  <a:lnTo>
                    <a:pt x="1154836" y="281673"/>
                  </a:lnTo>
                  <a:lnTo>
                    <a:pt x="1154836" y="1270"/>
                  </a:lnTo>
                  <a:close/>
                </a:path>
              </a:pathLst>
            </a:custGeom>
            <a:solidFill>
              <a:srgbClr val="000000"/>
            </a:solidFill>
          </p:spPr>
          <p:txBody>
            <a:bodyPr wrap="square" lIns="0" tIns="0" rIns="0" bIns="0" rtlCol="0"/>
            <a:lstStyle/>
            <a:p>
              <a:pPr defTabSz="909279"/>
              <a:endParaRPr sz="1790">
                <a:solidFill>
                  <a:prstClr val="black"/>
                </a:solidFill>
                <a:latin typeface="Calibri"/>
              </a:endParaRPr>
            </a:p>
          </p:txBody>
        </p:sp>
        <p:pic>
          <p:nvPicPr>
            <p:cNvPr id="15" name="object 15"/>
            <p:cNvPicPr/>
            <p:nvPr/>
          </p:nvPicPr>
          <p:blipFill>
            <a:blip r:embed="rId9" cstate="print"/>
            <a:stretch>
              <a:fillRect/>
            </a:stretch>
          </p:blipFill>
          <p:spPr>
            <a:xfrm>
              <a:off x="6750344" y="4168401"/>
              <a:ext cx="77343" cy="138427"/>
            </a:xfrm>
            <a:prstGeom prst="rect">
              <a:avLst/>
            </a:prstGeom>
          </p:spPr>
        </p:pic>
        <p:sp>
          <p:nvSpPr>
            <p:cNvPr id="16" name="object 16"/>
            <p:cNvSpPr/>
            <p:nvPr/>
          </p:nvSpPr>
          <p:spPr>
            <a:xfrm>
              <a:off x="5133721" y="3908920"/>
              <a:ext cx="456565" cy="287020"/>
            </a:xfrm>
            <a:custGeom>
              <a:avLst/>
              <a:gdLst/>
              <a:ahLst/>
              <a:cxnLst/>
              <a:rect l="l" t="t" r="r" b="b"/>
              <a:pathLst>
                <a:path w="456564" h="287020">
                  <a:moveTo>
                    <a:pt x="455955" y="2654"/>
                  </a:moveTo>
                  <a:lnTo>
                    <a:pt x="453161" y="0"/>
                  </a:lnTo>
                  <a:lnTo>
                    <a:pt x="6096" y="0"/>
                  </a:lnTo>
                  <a:lnTo>
                    <a:pt x="2667" y="0"/>
                  </a:lnTo>
                  <a:lnTo>
                    <a:pt x="0" y="2654"/>
                  </a:lnTo>
                  <a:lnTo>
                    <a:pt x="0" y="6083"/>
                  </a:lnTo>
                  <a:lnTo>
                    <a:pt x="0" y="9372"/>
                  </a:lnTo>
                  <a:lnTo>
                    <a:pt x="0" y="286486"/>
                  </a:lnTo>
                  <a:lnTo>
                    <a:pt x="12179" y="286486"/>
                  </a:lnTo>
                  <a:lnTo>
                    <a:pt x="12179" y="12166"/>
                  </a:lnTo>
                  <a:lnTo>
                    <a:pt x="453161" y="12166"/>
                  </a:lnTo>
                  <a:lnTo>
                    <a:pt x="455955" y="9372"/>
                  </a:lnTo>
                  <a:lnTo>
                    <a:pt x="455955" y="2654"/>
                  </a:lnTo>
                  <a:close/>
                </a:path>
              </a:pathLst>
            </a:custGeom>
            <a:solidFill>
              <a:srgbClr val="000000"/>
            </a:solidFill>
          </p:spPr>
          <p:txBody>
            <a:bodyPr wrap="square" lIns="0" tIns="0" rIns="0" bIns="0" rtlCol="0"/>
            <a:lstStyle/>
            <a:p>
              <a:pPr defTabSz="909279"/>
              <a:endParaRPr sz="1790">
                <a:solidFill>
                  <a:prstClr val="black"/>
                </a:solidFill>
                <a:latin typeface="Calibri"/>
              </a:endParaRPr>
            </a:p>
          </p:txBody>
        </p:sp>
        <p:pic>
          <p:nvPicPr>
            <p:cNvPr id="17" name="object 17"/>
            <p:cNvPicPr/>
            <p:nvPr/>
          </p:nvPicPr>
          <p:blipFill>
            <a:blip r:embed="rId10" cstate="print"/>
            <a:stretch>
              <a:fillRect/>
            </a:stretch>
          </p:blipFill>
          <p:spPr>
            <a:xfrm>
              <a:off x="5100384" y="4173218"/>
              <a:ext cx="77343" cy="138301"/>
            </a:xfrm>
            <a:prstGeom prst="rect">
              <a:avLst/>
            </a:prstGeom>
          </p:spPr>
        </p:pic>
        <p:sp>
          <p:nvSpPr>
            <p:cNvPr id="18" name="object 18"/>
            <p:cNvSpPr/>
            <p:nvPr/>
          </p:nvSpPr>
          <p:spPr>
            <a:xfrm>
              <a:off x="5599569" y="3338341"/>
              <a:ext cx="22225" cy="582930"/>
            </a:xfrm>
            <a:custGeom>
              <a:avLst/>
              <a:gdLst/>
              <a:ahLst/>
              <a:cxnLst/>
              <a:rect l="l" t="t" r="r" b="b"/>
              <a:pathLst>
                <a:path w="22225" h="582929">
                  <a:moveTo>
                    <a:pt x="9509" y="0"/>
                  </a:moveTo>
                  <a:lnTo>
                    <a:pt x="2789" y="126"/>
                  </a:lnTo>
                  <a:lnTo>
                    <a:pt x="0" y="2915"/>
                  </a:lnTo>
                  <a:lnTo>
                    <a:pt x="9636" y="576655"/>
                  </a:lnTo>
                  <a:lnTo>
                    <a:pt x="9636" y="580078"/>
                  </a:lnTo>
                  <a:lnTo>
                    <a:pt x="12425" y="582740"/>
                  </a:lnTo>
                  <a:lnTo>
                    <a:pt x="19145" y="582613"/>
                  </a:lnTo>
                  <a:lnTo>
                    <a:pt x="21808" y="579825"/>
                  </a:lnTo>
                  <a:lnTo>
                    <a:pt x="12172" y="2662"/>
                  </a:lnTo>
                  <a:lnTo>
                    <a:pt x="9509" y="0"/>
                  </a:lnTo>
                  <a:close/>
                </a:path>
              </a:pathLst>
            </a:custGeom>
            <a:solidFill>
              <a:srgbClr val="000000"/>
            </a:solidFill>
          </p:spPr>
          <p:txBody>
            <a:bodyPr wrap="square" lIns="0" tIns="0" rIns="0" bIns="0" rtlCol="0"/>
            <a:lstStyle/>
            <a:p>
              <a:pPr defTabSz="909279"/>
              <a:endParaRPr sz="1790">
                <a:solidFill>
                  <a:prstClr val="black"/>
                </a:solidFill>
                <a:latin typeface="Calibri"/>
              </a:endParaRPr>
            </a:p>
          </p:txBody>
        </p:sp>
        <p:pic>
          <p:nvPicPr>
            <p:cNvPr id="19" name="object 19"/>
            <p:cNvPicPr/>
            <p:nvPr/>
          </p:nvPicPr>
          <p:blipFill>
            <a:blip r:embed="rId11" cstate="print"/>
            <a:stretch>
              <a:fillRect/>
            </a:stretch>
          </p:blipFill>
          <p:spPr>
            <a:xfrm>
              <a:off x="5722432" y="3410090"/>
              <a:ext cx="873859" cy="136146"/>
            </a:xfrm>
            <a:prstGeom prst="rect">
              <a:avLst/>
            </a:prstGeom>
          </p:spPr>
        </p:pic>
        <p:pic>
          <p:nvPicPr>
            <p:cNvPr id="20" name="object 20"/>
            <p:cNvPicPr/>
            <p:nvPr/>
          </p:nvPicPr>
          <p:blipFill>
            <a:blip r:embed="rId12" cstate="print"/>
            <a:stretch>
              <a:fillRect/>
            </a:stretch>
          </p:blipFill>
          <p:spPr>
            <a:xfrm>
              <a:off x="6664252" y="3413132"/>
              <a:ext cx="299612" cy="133103"/>
            </a:xfrm>
            <a:prstGeom prst="rect">
              <a:avLst/>
            </a:prstGeom>
          </p:spPr>
        </p:pic>
        <p:sp>
          <p:nvSpPr>
            <p:cNvPr id="21" name="object 21"/>
            <p:cNvSpPr/>
            <p:nvPr/>
          </p:nvSpPr>
          <p:spPr>
            <a:xfrm>
              <a:off x="5672340" y="3643350"/>
              <a:ext cx="817244" cy="136525"/>
            </a:xfrm>
            <a:custGeom>
              <a:avLst/>
              <a:gdLst/>
              <a:ahLst/>
              <a:cxnLst/>
              <a:rect l="l" t="t" r="r" b="b"/>
              <a:pathLst>
                <a:path w="817245" h="136525">
                  <a:moveTo>
                    <a:pt x="77216" y="49555"/>
                  </a:moveTo>
                  <a:lnTo>
                    <a:pt x="76200" y="46393"/>
                  </a:lnTo>
                  <a:lnTo>
                    <a:pt x="71894" y="41948"/>
                  </a:lnTo>
                  <a:lnTo>
                    <a:pt x="68973" y="40944"/>
                  </a:lnTo>
                  <a:lnTo>
                    <a:pt x="61239" y="40944"/>
                  </a:lnTo>
                  <a:lnTo>
                    <a:pt x="56934" y="42456"/>
                  </a:lnTo>
                  <a:lnTo>
                    <a:pt x="47929" y="48539"/>
                  </a:lnTo>
                  <a:lnTo>
                    <a:pt x="42735" y="54635"/>
                  </a:lnTo>
                  <a:lnTo>
                    <a:pt x="36766" y="64008"/>
                  </a:lnTo>
                  <a:lnTo>
                    <a:pt x="36766" y="43599"/>
                  </a:lnTo>
                  <a:lnTo>
                    <a:pt x="0" y="43599"/>
                  </a:lnTo>
                  <a:lnTo>
                    <a:pt x="0" y="47155"/>
                  </a:lnTo>
                  <a:lnTo>
                    <a:pt x="3175" y="47409"/>
                  </a:lnTo>
                  <a:lnTo>
                    <a:pt x="5194" y="48044"/>
                  </a:lnTo>
                  <a:lnTo>
                    <a:pt x="7734" y="49682"/>
                  </a:lnTo>
                  <a:lnTo>
                    <a:pt x="8623" y="50952"/>
                  </a:lnTo>
                  <a:lnTo>
                    <a:pt x="9766" y="54254"/>
                  </a:lnTo>
                  <a:lnTo>
                    <a:pt x="10020" y="57416"/>
                  </a:lnTo>
                  <a:lnTo>
                    <a:pt x="10020" y="120167"/>
                  </a:lnTo>
                  <a:lnTo>
                    <a:pt x="9385" y="124980"/>
                  </a:lnTo>
                  <a:lnTo>
                    <a:pt x="6591" y="128663"/>
                  </a:lnTo>
                  <a:lnTo>
                    <a:pt x="3937" y="129679"/>
                  </a:lnTo>
                  <a:lnTo>
                    <a:pt x="0" y="130060"/>
                  </a:lnTo>
                  <a:lnTo>
                    <a:pt x="0" y="133477"/>
                  </a:lnTo>
                  <a:lnTo>
                    <a:pt x="48564" y="133477"/>
                  </a:lnTo>
                  <a:lnTo>
                    <a:pt x="48564" y="130060"/>
                  </a:lnTo>
                  <a:lnTo>
                    <a:pt x="45008" y="129806"/>
                  </a:lnTo>
                  <a:lnTo>
                    <a:pt x="42481" y="129298"/>
                  </a:lnTo>
                  <a:lnTo>
                    <a:pt x="36766" y="112306"/>
                  </a:lnTo>
                  <a:lnTo>
                    <a:pt x="36766" y="84162"/>
                  </a:lnTo>
                  <a:lnTo>
                    <a:pt x="49199" y="59575"/>
                  </a:lnTo>
                  <a:lnTo>
                    <a:pt x="51981" y="59575"/>
                  </a:lnTo>
                  <a:lnTo>
                    <a:pt x="53759" y="60464"/>
                  </a:lnTo>
                  <a:lnTo>
                    <a:pt x="60223" y="66040"/>
                  </a:lnTo>
                  <a:lnTo>
                    <a:pt x="63144" y="67183"/>
                  </a:lnTo>
                  <a:lnTo>
                    <a:pt x="69481" y="67183"/>
                  </a:lnTo>
                  <a:lnTo>
                    <a:pt x="72021" y="65913"/>
                  </a:lnTo>
                  <a:lnTo>
                    <a:pt x="76200" y="61226"/>
                  </a:lnTo>
                  <a:lnTo>
                    <a:pt x="77216" y="57924"/>
                  </a:lnTo>
                  <a:lnTo>
                    <a:pt x="77216" y="49555"/>
                  </a:lnTo>
                  <a:close/>
                </a:path>
                <a:path w="817245" h="136525">
                  <a:moveTo>
                    <a:pt x="165595" y="85305"/>
                  </a:moveTo>
                  <a:lnTo>
                    <a:pt x="164998" y="78841"/>
                  </a:lnTo>
                  <a:lnTo>
                    <a:pt x="164642" y="74968"/>
                  </a:lnTo>
                  <a:lnTo>
                    <a:pt x="162534" y="65989"/>
                  </a:lnTo>
                  <a:lnTo>
                    <a:pt x="159258" y="58369"/>
                  </a:lnTo>
                  <a:lnTo>
                    <a:pt x="154813" y="52095"/>
                  </a:lnTo>
                  <a:lnTo>
                    <a:pt x="149555" y="47193"/>
                  </a:lnTo>
                  <a:lnTo>
                    <a:pt x="143865" y="43713"/>
                  </a:lnTo>
                  <a:lnTo>
                    <a:pt x="142011" y="43091"/>
                  </a:lnTo>
                  <a:lnTo>
                    <a:pt x="142011" y="68580"/>
                  </a:lnTo>
                  <a:lnTo>
                    <a:pt x="142011" y="78841"/>
                  </a:lnTo>
                  <a:lnTo>
                    <a:pt x="115887" y="78841"/>
                  </a:lnTo>
                  <a:lnTo>
                    <a:pt x="115887" y="65532"/>
                  </a:lnTo>
                  <a:lnTo>
                    <a:pt x="117665" y="57797"/>
                  </a:lnTo>
                  <a:lnTo>
                    <a:pt x="121475" y="51968"/>
                  </a:lnTo>
                  <a:lnTo>
                    <a:pt x="123621" y="48793"/>
                  </a:lnTo>
                  <a:lnTo>
                    <a:pt x="126288" y="47155"/>
                  </a:lnTo>
                  <a:lnTo>
                    <a:pt x="131864" y="47155"/>
                  </a:lnTo>
                  <a:lnTo>
                    <a:pt x="133769" y="47663"/>
                  </a:lnTo>
                  <a:lnTo>
                    <a:pt x="135039" y="48793"/>
                  </a:lnTo>
                  <a:lnTo>
                    <a:pt x="137439" y="50825"/>
                  </a:lnTo>
                  <a:lnTo>
                    <a:pt x="139217" y="53746"/>
                  </a:lnTo>
                  <a:lnTo>
                    <a:pt x="140423" y="57797"/>
                  </a:lnTo>
                  <a:lnTo>
                    <a:pt x="141376" y="61480"/>
                  </a:lnTo>
                  <a:lnTo>
                    <a:pt x="142011" y="68580"/>
                  </a:lnTo>
                  <a:lnTo>
                    <a:pt x="142011" y="43091"/>
                  </a:lnTo>
                  <a:lnTo>
                    <a:pt x="137718" y="41630"/>
                  </a:lnTo>
                  <a:lnTo>
                    <a:pt x="131102" y="40944"/>
                  </a:lnTo>
                  <a:lnTo>
                    <a:pt x="123190" y="41770"/>
                  </a:lnTo>
                  <a:lnTo>
                    <a:pt x="93446" y="69837"/>
                  </a:lnTo>
                  <a:lnTo>
                    <a:pt x="90411" y="89992"/>
                  </a:lnTo>
                  <a:lnTo>
                    <a:pt x="90932" y="98844"/>
                  </a:lnTo>
                  <a:lnTo>
                    <a:pt x="111442" y="132321"/>
                  </a:lnTo>
                  <a:lnTo>
                    <a:pt x="128955" y="136144"/>
                  </a:lnTo>
                  <a:lnTo>
                    <a:pt x="136817" y="136144"/>
                  </a:lnTo>
                  <a:lnTo>
                    <a:pt x="165595" y="108889"/>
                  </a:lnTo>
                  <a:lnTo>
                    <a:pt x="162420" y="106730"/>
                  </a:lnTo>
                  <a:lnTo>
                    <a:pt x="158750" y="112306"/>
                  </a:lnTo>
                  <a:lnTo>
                    <a:pt x="155448" y="116243"/>
                  </a:lnTo>
                  <a:lnTo>
                    <a:pt x="152285" y="118262"/>
                  </a:lnTo>
                  <a:lnTo>
                    <a:pt x="149110" y="120421"/>
                  </a:lnTo>
                  <a:lnTo>
                    <a:pt x="145681" y="121564"/>
                  </a:lnTo>
                  <a:lnTo>
                    <a:pt x="135547" y="121564"/>
                  </a:lnTo>
                  <a:lnTo>
                    <a:pt x="130213" y="118897"/>
                  </a:lnTo>
                  <a:lnTo>
                    <a:pt x="116268" y="85305"/>
                  </a:lnTo>
                  <a:lnTo>
                    <a:pt x="165595" y="85305"/>
                  </a:lnTo>
                  <a:close/>
                </a:path>
                <a:path w="817245" h="136525">
                  <a:moveTo>
                    <a:pt x="242430" y="101028"/>
                  </a:moveTo>
                  <a:lnTo>
                    <a:pt x="241033" y="96088"/>
                  </a:lnTo>
                  <a:lnTo>
                    <a:pt x="235077" y="87083"/>
                  </a:lnTo>
                  <a:lnTo>
                    <a:pt x="228866" y="81762"/>
                  </a:lnTo>
                  <a:lnTo>
                    <a:pt x="209969" y="68961"/>
                  </a:lnTo>
                  <a:lnTo>
                    <a:pt x="204266" y="64516"/>
                  </a:lnTo>
                  <a:lnTo>
                    <a:pt x="200964" y="60210"/>
                  </a:lnTo>
                  <a:lnTo>
                    <a:pt x="200329" y="58559"/>
                  </a:lnTo>
                  <a:lnTo>
                    <a:pt x="200329" y="54508"/>
                  </a:lnTo>
                  <a:lnTo>
                    <a:pt x="201218" y="52476"/>
                  </a:lnTo>
                  <a:lnTo>
                    <a:pt x="204901" y="48920"/>
                  </a:lnTo>
                  <a:lnTo>
                    <a:pt x="207187" y="48044"/>
                  </a:lnTo>
                  <a:lnTo>
                    <a:pt x="213906" y="48044"/>
                  </a:lnTo>
                  <a:lnTo>
                    <a:pt x="218084" y="49809"/>
                  </a:lnTo>
                  <a:lnTo>
                    <a:pt x="226580" y="56400"/>
                  </a:lnTo>
                  <a:lnTo>
                    <a:pt x="230644" y="62611"/>
                  </a:lnTo>
                  <a:lnTo>
                    <a:pt x="234569" y="71742"/>
                  </a:lnTo>
                  <a:lnTo>
                    <a:pt x="237744" y="71742"/>
                  </a:lnTo>
                  <a:lnTo>
                    <a:pt x="236347" y="41071"/>
                  </a:lnTo>
                  <a:lnTo>
                    <a:pt x="233045" y="41071"/>
                  </a:lnTo>
                  <a:lnTo>
                    <a:pt x="231521" y="43345"/>
                  </a:lnTo>
                  <a:lnTo>
                    <a:pt x="230390" y="44615"/>
                  </a:lnTo>
                  <a:lnTo>
                    <a:pt x="228993" y="45631"/>
                  </a:lnTo>
                  <a:lnTo>
                    <a:pt x="228104" y="45885"/>
                  </a:lnTo>
                  <a:lnTo>
                    <a:pt x="225818" y="45885"/>
                  </a:lnTo>
                  <a:lnTo>
                    <a:pt x="224421" y="45377"/>
                  </a:lnTo>
                  <a:lnTo>
                    <a:pt x="218084" y="42075"/>
                  </a:lnTo>
                  <a:lnTo>
                    <a:pt x="213398" y="40944"/>
                  </a:lnTo>
                  <a:lnTo>
                    <a:pt x="199453" y="40944"/>
                  </a:lnTo>
                  <a:lnTo>
                    <a:pt x="192595" y="43726"/>
                  </a:lnTo>
                  <a:lnTo>
                    <a:pt x="183095" y="54889"/>
                  </a:lnTo>
                  <a:lnTo>
                    <a:pt x="180682" y="61226"/>
                  </a:lnTo>
                  <a:lnTo>
                    <a:pt x="180682" y="74409"/>
                  </a:lnTo>
                  <a:lnTo>
                    <a:pt x="182714" y="80238"/>
                  </a:lnTo>
                  <a:lnTo>
                    <a:pt x="189941" y="89115"/>
                  </a:lnTo>
                  <a:lnTo>
                    <a:pt x="196278" y="94310"/>
                  </a:lnTo>
                  <a:lnTo>
                    <a:pt x="212763" y="105587"/>
                  </a:lnTo>
                  <a:lnTo>
                    <a:pt x="216941" y="109016"/>
                  </a:lnTo>
                  <a:lnTo>
                    <a:pt x="220878" y="113449"/>
                  </a:lnTo>
                  <a:lnTo>
                    <a:pt x="221767" y="116116"/>
                  </a:lnTo>
                  <a:lnTo>
                    <a:pt x="221767" y="121945"/>
                  </a:lnTo>
                  <a:lnTo>
                    <a:pt x="220878" y="124218"/>
                  </a:lnTo>
                  <a:lnTo>
                    <a:pt x="216941" y="128028"/>
                  </a:lnTo>
                  <a:lnTo>
                    <a:pt x="214414" y="128917"/>
                  </a:lnTo>
                  <a:lnTo>
                    <a:pt x="206806" y="128917"/>
                  </a:lnTo>
                  <a:lnTo>
                    <a:pt x="202107" y="126885"/>
                  </a:lnTo>
                  <a:lnTo>
                    <a:pt x="191960" y="118389"/>
                  </a:lnTo>
                  <a:lnTo>
                    <a:pt x="188036" y="112052"/>
                  </a:lnTo>
                  <a:lnTo>
                    <a:pt x="185115" y="103555"/>
                  </a:lnTo>
                  <a:lnTo>
                    <a:pt x="181952" y="103555"/>
                  </a:lnTo>
                  <a:lnTo>
                    <a:pt x="183476" y="135890"/>
                  </a:lnTo>
                  <a:lnTo>
                    <a:pt x="186639" y="135890"/>
                  </a:lnTo>
                  <a:lnTo>
                    <a:pt x="188036" y="132715"/>
                  </a:lnTo>
                  <a:lnTo>
                    <a:pt x="189814" y="131064"/>
                  </a:lnTo>
                  <a:lnTo>
                    <a:pt x="192595" y="131064"/>
                  </a:lnTo>
                  <a:lnTo>
                    <a:pt x="195897" y="132080"/>
                  </a:lnTo>
                  <a:lnTo>
                    <a:pt x="202996" y="134874"/>
                  </a:lnTo>
                  <a:lnTo>
                    <a:pt x="208826" y="136144"/>
                  </a:lnTo>
                  <a:lnTo>
                    <a:pt x="218592" y="136144"/>
                  </a:lnTo>
                  <a:lnTo>
                    <a:pt x="223659" y="134874"/>
                  </a:lnTo>
                  <a:lnTo>
                    <a:pt x="232664" y="129806"/>
                  </a:lnTo>
                  <a:lnTo>
                    <a:pt x="236220" y="126123"/>
                  </a:lnTo>
                  <a:lnTo>
                    <a:pt x="241287" y="116497"/>
                  </a:lnTo>
                  <a:lnTo>
                    <a:pt x="242430" y="111544"/>
                  </a:lnTo>
                  <a:lnTo>
                    <a:pt x="242430" y="101028"/>
                  </a:lnTo>
                  <a:close/>
                </a:path>
                <a:path w="817245" h="136525">
                  <a:moveTo>
                    <a:pt x="315087" y="43599"/>
                  </a:moveTo>
                  <a:lnTo>
                    <a:pt x="293776" y="43599"/>
                  </a:lnTo>
                  <a:lnTo>
                    <a:pt x="293776" y="10642"/>
                  </a:lnTo>
                  <a:lnTo>
                    <a:pt x="290614" y="10642"/>
                  </a:lnTo>
                  <a:lnTo>
                    <a:pt x="266344" y="40919"/>
                  </a:lnTo>
                  <a:lnTo>
                    <a:pt x="255104" y="49682"/>
                  </a:lnTo>
                  <a:lnTo>
                    <a:pt x="255104" y="53111"/>
                  </a:lnTo>
                  <a:lnTo>
                    <a:pt x="266903" y="53111"/>
                  </a:lnTo>
                  <a:lnTo>
                    <a:pt x="266903" y="111290"/>
                  </a:lnTo>
                  <a:lnTo>
                    <a:pt x="267157" y="117119"/>
                  </a:lnTo>
                  <a:lnTo>
                    <a:pt x="268935" y="123215"/>
                  </a:lnTo>
                  <a:lnTo>
                    <a:pt x="271462" y="126758"/>
                  </a:lnTo>
                  <a:lnTo>
                    <a:pt x="279323" y="133096"/>
                  </a:lnTo>
                  <a:lnTo>
                    <a:pt x="284149" y="134747"/>
                  </a:lnTo>
                  <a:lnTo>
                    <a:pt x="289852" y="134747"/>
                  </a:lnTo>
                  <a:lnTo>
                    <a:pt x="298005" y="133578"/>
                  </a:lnTo>
                  <a:lnTo>
                    <a:pt x="304939" y="130098"/>
                  </a:lnTo>
                  <a:lnTo>
                    <a:pt x="310642" y="124320"/>
                  </a:lnTo>
                  <a:lnTo>
                    <a:pt x="315087" y="116243"/>
                  </a:lnTo>
                  <a:lnTo>
                    <a:pt x="312293" y="114084"/>
                  </a:lnTo>
                  <a:lnTo>
                    <a:pt x="308495" y="120548"/>
                  </a:lnTo>
                  <a:lnTo>
                    <a:pt x="304558" y="123723"/>
                  </a:lnTo>
                  <a:lnTo>
                    <a:pt x="299364" y="123723"/>
                  </a:lnTo>
                  <a:lnTo>
                    <a:pt x="298221" y="123215"/>
                  </a:lnTo>
                  <a:lnTo>
                    <a:pt x="295808" y="121310"/>
                  </a:lnTo>
                  <a:lnTo>
                    <a:pt x="295046" y="120167"/>
                  </a:lnTo>
                  <a:lnTo>
                    <a:pt x="294030" y="117119"/>
                  </a:lnTo>
                  <a:lnTo>
                    <a:pt x="293776" y="113703"/>
                  </a:lnTo>
                  <a:lnTo>
                    <a:pt x="293776" y="53111"/>
                  </a:lnTo>
                  <a:lnTo>
                    <a:pt x="315087" y="53111"/>
                  </a:lnTo>
                  <a:lnTo>
                    <a:pt x="315087" y="43599"/>
                  </a:lnTo>
                  <a:close/>
                </a:path>
                <a:path w="817245" h="136525">
                  <a:moveTo>
                    <a:pt x="403072" y="49555"/>
                  </a:moveTo>
                  <a:lnTo>
                    <a:pt x="402069" y="46393"/>
                  </a:lnTo>
                  <a:lnTo>
                    <a:pt x="397751" y="41948"/>
                  </a:lnTo>
                  <a:lnTo>
                    <a:pt x="394830" y="40944"/>
                  </a:lnTo>
                  <a:lnTo>
                    <a:pt x="387096" y="40944"/>
                  </a:lnTo>
                  <a:lnTo>
                    <a:pt x="382790" y="42456"/>
                  </a:lnTo>
                  <a:lnTo>
                    <a:pt x="373786" y="48539"/>
                  </a:lnTo>
                  <a:lnTo>
                    <a:pt x="368592" y="54635"/>
                  </a:lnTo>
                  <a:lnTo>
                    <a:pt x="362635" y="64008"/>
                  </a:lnTo>
                  <a:lnTo>
                    <a:pt x="362635" y="43599"/>
                  </a:lnTo>
                  <a:lnTo>
                    <a:pt x="325856" y="43599"/>
                  </a:lnTo>
                  <a:lnTo>
                    <a:pt x="325856" y="47155"/>
                  </a:lnTo>
                  <a:lnTo>
                    <a:pt x="329031" y="47409"/>
                  </a:lnTo>
                  <a:lnTo>
                    <a:pt x="331063" y="48044"/>
                  </a:lnTo>
                  <a:lnTo>
                    <a:pt x="333590" y="49682"/>
                  </a:lnTo>
                  <a:lnTo>
                    <a:pt x="334479" y="50952"/>
                  </a:lnTo>
                  <a:lnTo>
                    <a:pt x="335622" y="54254"/>
                  </a:lnTo>
                  <a:lnTo>
                    <a:pt x="335876" y="57416"/>
                  </a:lnTo>
                  <a:lnTo>
                    <a:pt x="335876" y="120167"/>
                  </a:lnTo>
                  <a:lnTo>
                    <a:pt x="335241" y="124980"/>
                  </a:lnTo>
                  <a:lnTo>
                    <a:pt x="332447" y="128663"/>
                  </a:lnTo>
                  <a:lnTo>
                    <a:pt x="329793" y="129679"/>
                  </a:lnTo>
                  <a:lnTo>
                    <a:pt x="325856" y="130060"/>
                  </a:lnTo>
                  <a:lnTo>
                    <a:pt x="325856" y="133477"/>
                  </a:lnTo>
                  <a:lnTo>
                    <a:pt x="374421" y="133477"/>
                  </a:lnTo>
                  <a:lnTo>
                    <a:pt x="374421" y="130060"/>
                  </a:lnTo>
                  <a:lnTo>
                    <a:pt x="370878" y="129806"/>
                  </a:lnTo>
                  <a:lnTo>
                    <a:pt x="368338" y="129298"/>
                  </a:lnTo>
                  <a:lnTo>
                    <a:pt x="362635" y="112306"/>
                  </a:lnTo>
                  <a:lnTo>
                    <a:pt x="362635" y="84162"/>
                  </a:lnTo>
                  <a:lnTo>
                    <a:pt x="375056" y="59575"/>
                  </a:lnTo>
                  <a:lnTo>
                    <a:pt x="377850" y="59575"/>
                  </a:lnTo>
                  <a:lnTo>
                    <a:pt x="379615" y="60464"/>
                  </a:lnTo>
                  <a:lnTo>
                    <a:pt x="386092" y="66040"/>
                  </a:lnTo>
                  <a:lnTo>
                    <a:pt x="389001" y="67183"/>
                  </a:lnTo>
                  <a:lnTo>
                    <a:pt x="395338" y="67183"/>
                  </a:lnTo>
                  <a:lnTo>
                    <a:pt x="397878" y="65913"/>
                  </a:lnTo>
                  <a:lnTo>
                    <a:pt x="402069" y="61226"/>
                  </a:lnTo>
                  <a:lnTo>
                    <a:pt x="403072" y="57924"/>
                  </a:lnTo>
                  <a:lnTo>
                    <a:pt x="403072" y="49555"/>
                  </a:lnTo>
                  <a:close/>
                </a:path>
                <a:path w="817245" h="136525">
                  <a:moveTo>
                    <a:pt x="451891" y="10769"/>
                  </a:moveTo>
                  <a:lnTo>
                    <a:pt x="450494" y="7340"/>
                  </a:lnTo>
                  <a:lnTo>
                    <a:pt x="444665" y="1511"/>
                  </a:lnTo>
                  <a:lnTo>
                    <a:pt x="441109" y="0"/>
                  </a:lnTo>
                  <a:lnTo>
                    <a:pt x="432879" y="0"/>
                  </a:lnTo>
                  <a:lnTo>
                    <a:pt x="429323" y="1511"/>
                  </a:lnTo>
                  <a:lnTo>
                    <a:pt x="426529" y="4432"/>
                  </a:lnTo>
                  <a:lnTo>
                    <a:pt x="423621" y="7340"/>
                  </a:lnTo>
                  <a:lnTo>
                    <a:pt x="422224" y="10769"/>
                  </a:lnTo>
                  <a:lnTo>
                    <a:pt x="422224" y="19011"/>
                  </a:lnTo>
                  <a:lnTo>
                    <a:pt x="423621" y="22555"/>
                  </a:lnTo>
                  <a:lnTo>
                    <a:pt x="426529" y="25349"/>
                  </a:lnTo>
                  <a:lnTo>
                    <a:pt x="429323" y="28257"/>
                  </a:lnTo>
                  <a:lnTo>
                    <a:pt x="432879" y="29781"/>
                  </a:lnTo>
                  <a:lnTo>
                    <a:pt x="441109" y="29781"/>
                  </a:lnTo>
                  <a:lnTo>
                    <a:pt x="444538" y="28257"/>
                  </a:lnTo>
                  <a:lnTo>
                    <a:pt x="447459" y="25349"/>
                  </a:lnTo>
                  <a:lnTo>
                    <a:pt x="450367" y="22555"/>
                  </a:lnTo>
                  <a:lnTo>
                    <a:pt x="451891" y="19011"/>
                  </a:lnTo>
                  <a:lnTo>
                    <a:pt x="451891" y="10769"/>
                  </a:lnTo>
                  <a:close/>
                </a:path>
                <a:path w="817245" h="136525">
                  <a:moveTo>
                    <a:pt x="461276" y="130060"/>
                  </a:moveTo>
                  <a:lnTo>
                    <a:pt x="456958" y="129806"/>
                  </a:lnTo>
                  <a:lnTo>
                    <a:pt x="454177" y="128790"/>
                  </a:lnTo>
                  <a:lnTo>
                    <a:pt x="451129" y="125234"/>
                  </a:lnTo>
                  <a:lnTo>
                    <a:pt x="450494" y="121183"/>
                  </a:lnTo>
                  <a:lnTo>
                    <a:pt x="450494" y="43599"/>
                  </a:lnTo>
                  <a:lnTo>
                    <a:pt x="412711" y="43599"/>
                  </a:lnTo>
                  <a:lnTo>
                    <a:pt x="412711" y="47155"/>
                  </a:lnTo>
                  <a:lnTo>
                    <a:pt x="417029" y="47409"/>
                  </a:lnTo>
                  <a:lnTo>
                    <a:pt x="419811" y="48425"/>
                  </a:lnTo>
                  <a:lnTo>
                    <a:pt x="421335" y="50190"/>
                  </a:lnTo>
                  <a:lnTo>
                    <a:pt x="422732" y="51968"/>
                  </a:lnTo>
                  <a:lnTo>
                    <a:pt x="423494" y="56019"/>
                  </a:lnTo>
                  <a:lnTo>
                    <a:pt x="423494" y="121183"/>
                  </a:lnTo>
                  <a:lnTo>
                    <a:pt x="422859" y="125107"/>
                  </a:lnTo>
                  <a:lnTo>
                    <a:pt x="421589" y="126504"/>
                  </a:lnTo>
                  <a:lnTo>
                    <a:pt x="419684" y="128790"/>
                  </a:lnTo>
                  <a:lnTo>
                    <a:pt x="416775" y="129933"/>
                  </a:lnTo>
                  <a:lnTo>
                    <a:pt x="412711" y="130060"/>
                  </a:lnTo>
                  <a:lnTo>
                    <a:pt x="412711" y="133477"/>
                  </a:lnTo>
                  <a:lnTo>
                    <a:pt x="461276" y="133477"/>
                  </a:lnTo>
                  <a:lnTo>
                    <a:pt x="461276" y="130060"/>
                  </a:lnTo>
                  <a:close/>
                </a:path>
                <a:path w="817245" h="136525">
                  <a:moveTo>
                    <a:pt x="547497" y="112560"/>
                  </a:moveTo>
                  <a:lnTo>
                    <a:pt x="544449" y="110274"/>
                  </a:lnTo>
                  <a:lnTo>
                    <a:pt x="540651" y="114465"/>
                  </a:lnTo>
                  <a:lnTo>
                    <a:pt x="537349" y="117246"/>
                  </a:lnTo>
                  <a:lnTo>
                    <a:pt x="531647" y="120167"/>
                  </a:lnTo>
                  <a:lnTo>
                    <a:pt x="528726" y="120929"/>
                  </a:lnTo>
                  <a:lnTo>
                    <a:pt x="520738" y="120929"/>
                  </a:lnTo>
                  <a:lnTo>
                    <a:pt x="497916" y="83654"/>
                  </a:lnTo>
                  <a:lnTo>
                    <a:pt x="497916" y="65024"/>
                  </a:lnTo>
                  <a:lnTo>
                    <a:pt x="499567" y="57416"/>
                  </a:lnTo>
                  <a:lnTo>
                    <a:pt x="505142" y="49301"/>
                  </a:lnTo>
                  <a:lnTo>
                    <a:pt x="507809" y="47663"/>
                  </a:lnTo>
                  <a:lnTo>
                    <a:pt x="512876" y="47663"/>
                  </a:lnTo>
                  <a:lnTo>
                    <a:pt x="514527" y="48425"/>
                  </a:lnTo>
                  <a:lnTo>
                    <a:pt x="517575" y="51587"/>
                  </a:lnTo>
                  <a:lnTo>
                    <a:pt x="518464" y="54381"/>
                  </a:lnTo>
                  <a:lnTo>
                    <a:pt x="519341" y="64897"/>
                  </a:lnTo>
                  <a:lnTo>
                    <a:pt x="520865" y="69329"/>
                  </a:lnTo>
                  <a:lnTo>
                    <a:pt x="544830" y="67183"/>
                  </a:lnTo>
                  <a:lnTo>
                    <a:pt x="544830" y="57797"/>
                  </a:lnTo>
                  <a:lnTo>
                    <a:pt x="542048" y="52603"/>
                  </a:lnTo>
                  <a:lnTo>
                    <a:pt x="531139" y="43218"/>
                  </a:lnTo>
                  <a:lnTo>
                    <a:pt x="523659" y="40944"/>
                  </a:lnTo>
                  <a:lnTo>
                    <a:pt x="514400" y="40944"/>
                  </a:lnTo>
                  <a:lnTo>
                    <a:pt x="477507" y="64973"/>
                  </a:lnTo>
                  <a:lnTo>
                    <a:pt x="472059" y="89992"/>
                  </a:lnTo>
                  <a:lnTo>
                    <a:pt x="472719" y="99174"/>
                  </a:lnTo>
                  <a:lnTo>
                    <a:pt x="495338" y="132778"/>
                  </a:lnTo>
                  <a:lnTo>
                    <a:pt x="511479" y="136144"/>
                  </a:lnTo>
                  <a:lnTo>
                    <a:pt x="518591" y="136144"/>
                  </a:lnTo>
                  <a:lnTo>
                    <a:pt x="525310" y="134239"/>
                  </a:lnTo>
                  <a:lnTo>
                    <a:pt x="537984" y="126504"/>
                  </a:lnTo>
                  <a:lnTo>
                    <a:pt x="543306" y="120548"/>
                  </a:lnTo>
                  <a:lnTo>
                    <a:pt x="547497" y="112560"/>
                  </a:lnTo>
                  <a:close/>
                </a:path>
                <a:path w="817245" h="136525">
                  <a:moveTo>
                    <a:pt x="618121" y="43599"/>
                  </a:moveTo>
                  <a:lnTo>
                    <a:pt x="596811" y="43599"/>
                  </a:lnTo>
                  <a:lnTo>
                    <a:pt x="596811" y="10642"/>
                  </a:lnTo>
                  <a:lnTo>
                    <a:pt x="593648" y="10642"/>
                  </a:lnTo>
                  <a:lnTo>
                    <a:pt x="569379" y="40919"/>
                  </a:lnTo>
                  <a:lnTo>
                    <a:pt x="558139" y="49682"/>
                  </a:lnTo>
                  <a:lnTo>
                    <a:pt x="558139" y="53111"/>
                  </a:lnTo>
                  <a:lnTo>
                    <a:pt x="569937" y="53111"/>
                  </a:lnTo>
                  <a:lnTo>
                    <a:pt x="569937" y="111290"/>
                  </a:lnTo>
                  <a:lnTo>
                    <a:pt x="570191" y="117119"/>
                  </a:lnTo>
                  <a:lnTo>
                    <a:pt x="571969" y="123215"/>
                  </a:lnTo>
                  <a:lnTo>
                    <a:pt x="574497" y="126758"/>
                  </a:lnTo>
                  <a:lnTo>
                    <a:pt x="582358" y="133096"/>
                  </a:lnTo>
                  <a:lnTo>
                    <a:pt x="587184" y="134747"/>
                  </a:lnTo>
                  <a:lnTo>
                    <a:pt x="592886" y="134747"/>
                  </a:lnTo>
                  <a:lnTo>
                    <a:pt x="601040" y="133578"/>
                  </a:lnTo>
                  <a:lnTo>
                    <a:pt x="607974" y="130098"/>
                  </a:lnTo>
                  <a:lnTo>
                    <a:pt x="613676" y="124320"/>
                  </a:lnTo>
                  <a:lnTo>
                    <a:pt x="618121" y="116243"/>
                  </a:lnTo>
                  <a:lnTo>
                    <a:pt x="615327" y="114084"/>
                  </a:lnTo>
                  <a:lnTo>
                    <a:pt x="611530" y="120548"/>
                  </a:lnTo>
                  <a:lnTo>
                    <a:pt x="607593" y="123723"/>
                  </a:lnTo>
                  <a:lnTo>
                    <a:pt x="602399" y="123723"/>
                  </a:lnTo>
                  <a:lnTo>
                    <a:pt x="601256" y="123215"/>
                  </a:lnTo>
                  <a:lnTo>
                    <a:pt x="598843" y="121310"/>
                  </a:lnTo>
                  <a:lnTo>
                    <a:pt x="598081" y="120167"/>
                  </a:lnTo>
                  <a:lnTo>
                    <a:pt x="597065" y="117119"/>
                  </a:lnTo>
                  <a:lnTo>
                    <a:pt x="596811" y="113703"/>
                  </a:lnTo>
                  <a:lnTo>
                    <a:pt x="596811" y="53111"/>
                  </a:lnTo>
                  <a:lnTo>
                    <a:pt x="618121" y="53111"/>
                  </a:lnTo>
                  <a:lnTo>
                    <a:pt x="618121" y="43599"/>
                  </a:lnTo>
                  <a:close/>
                </a:path>
                <a:path w="817245" h="136525">
                  <a:moveTo>
                    <a:pt x="704469" y="85305"/>
                  </a:moveTo>
                  <a:lnTo>
                    <a:pt x="703872" y="78841"/>
                  </a:lnTo>
                  <a:lnTo>
                    <a:pt x="703516" y="74968"/>
                  </a:lnTo>
                  <a:lnTo>
                    <a:pt x="701408" y="65989"/>
                  </a:lnTo>
                  <a:lnTo>
                    <a:pt x="698131" y="58369"/>
                  </a:lnTo>
                  <a:lnTo>
                    <a:pt x="693686" y="52095"/>
                  </a:lnTo>
                  <a:lnTo>
                    <a:pt x="688428" y="47193"/>
                  </a:lnTo>
                  <a:lnTo>
                    <a:pt x="682739" y="43713"/>
                  </a:lnTo>
                  <a:lnTo>
                    <a:pt x="680885" y="43091"/>
                  </a:lnTo>
                  <a:lnTo>
                    <a:pt x="680885" y="68580"/>
                  </a:lnTo>
                  <a:lnTo>
                    <a:pt x="680885" y="78841"/>
                  </a:lnTo>
                  <a:lnTo>
                    <a:pt x="654761" y="78841"/>
                  </a:lnTo>
                  <a:lnTo>
                    <a:pt x="654761" y="65532"/>
                  </a:lnTo>
                  <a:lnTo>
                    <a:pt x="656539" y="57797"/>
                  </a:lnTo>
                  <a:lnTo>
                    <a:pt x="660336" y="51968"/>
                  </a:lnTo>
                  <a:lnTo>
                    <a:pt x="662495" y="48793"/>
                  </a:lnTo>
                  <a:lnTo>
                    <a:pt x="665162" y="47155"/>
                  </a:lnTo>
                  <a:lnTo>
                    <a:pt x="670737" y="47155"/>
                  </a:lnTo>
                  <a:lnTo>
                    <a:pt x="672642" y="47663"/>
                  </a:lnTo>
                  <a:lnTo>
                    <a:pt x="673912" y="48793"/>
                  </a:lnTo>
                  <a:lnTo>
                    <a:pt x="676313" y="50825"/>
                  </a:lnTo>
                  <a:lnTo>
                    <a:pt x="678091" y="53746"/>
                  </a:lnTo>
                  <a:lnTo>
                    <a:pt x="679297" y="57797"/>
                  </a:lnTo>
                  <a:lnTo>
                    <a:pt x="680250" y="61480"/>
                  </a:lnTo>
                  <a:lnTo>
                    <a:pt x="680885" y="68580"/>
                  </a:lnTo>
                  <a:lnTo>
                    <a:pt x="680885" y="43091"/>
                  </a:lnTo>
                  <a:lnTo>
                    <a:pt x="676592" y="41630"/>
                  </a:lnTo>
                  <a:lnTo>
                    <a:pt x="669975" y="40944"/>
                  </a:lnTo>
                  <a:lnTo>
                    <a:pt x="662063" y="41770"/>
                  </a:lnTo>
                  <a:lnTo>
                    <a:pt x="632320" y="69837"/>
                  </a:lnTo>
                  <a:lnTo>
                    <a:pt x="629272" y="89992"/>
                  </a:lnTo>
                  <a:lnTo>
                    <a:pt x="629805" y="98844"/>
                  </a:lnTo>
                  <a:lnTo>
                    <a:pt x="650303" y="132321"/>
                  </a:lnTo>
                  <a:lnTo>
                    <a:pt x="667816" y="136144"/>
                  </a:lnTo>
                  <a:lnTo>
                    <a:pt x="675678" y="136144"/>
                  </a:lnTo>
                  <a:lnTo>
                    <a:pt x="704469" y="108889"/>
                  </a:lnTo>
                  <a:lnTo>
                    <a:pt x="701294" y="106730"/>
                  </a:lnTo>
                  <a:lnTo>
                    <a:pt x="697623" y="112306"/>
                  </a:lnTo>
                  <a:lnTo>
                    <a:pt x="694321" y="116243"/>
                  </a:lnTo>
                  <a:lnTo>
                    <a:pt x="691146" y="118262"/>
                  </a:lnTo>
                  <a:lnTo>
                    <a:pt x="687984" y="120421"/>
                  </a:lnTo>
                  <a:lnTo>
                    <a:pt x="684555" y="121564"/>
                  </a:lnTo>
                  <a:lnTo>
                    <a:pt x="674420" y="121564"/>
                  </a:lnTo>
                  <a:lnTo>
                    <a:pt x="669086" y="118897"/>
                  </a:lnTo>
                  <a:lnTo>
                    <a:pt x="655142" y="85305"/>
                  </a:lnTo>
                  <a:lnTo>
                    <a:pt x="704469" y="85305"/>
                  </a:lnTo>
                  <a:close/>
                </a:path>
                <a:path w="817245" h="136525">
                  <a:moveTo>
                    <a:pt x="816800" y="125615"/>
                  </a:moveTo>
                  <a:lnTo>
                    <a:pt x="806411" y="118897"/>
                  </a:lnTo>
                  <a:lnTo>
                    <a:pt x="806030" y="117627"/>
                  </a:lnTo>
                  <a:lnTo>
                    <a:pt x="805815" y="114173"/>
                  </a:lnTo>
                  <a:lnTo>
                    <a:pt x="805776" y="52095"/>
                  </a:lnTo>
                  <a:lnTo>
                    <a:pt x="805776" y="3035"/>
                  </a:lnTo>
                  <a:lnTo>
                    <a:pt x="765835" y="3035"/>
                  </a:lnTo>
                  <a:lnTo>
                    <a:pt x="765835" y="7099"/>
                  </a:lnTo>
                  <a:lnTo>
                    <a:pt x="770140" y="7099"/>
                  </a:lnTo>
                  <a:lnTo>
                    <a:pt x="773061" y="7594"/>
                  </a:lnTo>
                  <a:lnTo>
                    <a:pt x="776097" y="9372"/>
                  </a:lnTo>
                  <a:lnTo>
                    <a:pt x="777240" y="10769"/>
                  </a:lnTo>
                  <a:lnTo>
                    <a:pt x="778002" y="12674"/>
                  </a:lnTo>
                  <a:lnTo>
                    <a:pt x="778637" y="14071"/>
                  </a:lnTo>
                  <a:lnTo>
                    <a:pt x="778891" y="18122"/>
                  </a:lnTo>
                  <a:lnTo>
                    <a:pt x="778891" y="52095"/>
                  </a:lnTo>
                  <a:lnTo>
                    <a:pt x="778891" y="64008"/>
                  </a:lnTo>
                  <a:lnTo>
                    <a:pt x="778891" y="111290"/>
                  </a:lnTo>
                  <a:lnTo>
                    <a:pt x="773823" y="120167"/>
                  </a:lnTo>
                  <a:lnTo>
                    <a:pt x="768489" y="124599"/>
                  </a:lnTo>
                  <a:lnTo>
                    <a:pt x="760374" y="124599"/>
                  </a:lnTo>
                  <a:lnTo>
                    <a:pt x="747572" y="97091"/>
                  </a:lnTo>
                  <a:lnTo>
                    <a:pt x="747572" y="75425"/>
                  </a:lnTo>
                  <a:lnTo>
                    <a:pt x="759117" y="50444"/>
                  </a:lnTo>
                  <a:lnTo>
                    <a:pt x="768362" y="50444"/>
                  </a:lnTo>
                  <a:lnTo>
                    <a:pt x="774077" y="55016"/>
                  </a:lnTo>
                  <a:lnTo>
                    <a:pt x="778891" y="64008"/>
                  </a:lnTo>
                  <a:lnTo>
                    <a:pt x="778891" y="52095"/>
                  </a:lnTo>
                  <a:lnTo>
                    <a:pt x="761009" y="40944"/>
                  </a:lnTo>
                  <a:lnTo>
                    <a:pt x="750112" y="40944"/>
                  </a:lnTo>
                  <a:lnTo>
                    <a:pt x="722134" y="70053"/>
                  </a:lnTo>
                  <a:lnTo>
                    <a:pt x="719302" y="90119"/>
                  </a:lnTo>
                  <a:lnTo>
                    <a:pt x="719823" y="98818"/>
                  </a:lnTo>
                  <a:lnTo>
                    <a:pt x="739241" y="132321"/>
                  </a:lnTo>
                  <a:lnTo>
                    <a:pt x="754672" y="136144"/>
                  </a:lnTo>
                  <a:lnTo>
                    <a:pt x="759117" y="136144"/>
                  </a:lnTo>
                  <a:lnTo>
                    <a:pt x="776668" y="124599"/>
                  </a:lnTo>
                  <a:lnTo>
                    <a:pt x="778891" y="121945"/>
                  </a:lnTo>
                  <a:lnTo>
                    <a:pt x="778891" y="136144"/>
                  </a:lnTo>
                  <a:lnTo>
                    <a:pt x="816800" y="128790"/>
                  </a:lnTo>
                  <a:lnTo>
                    <a:pt x="816800" y="125615"/>
                  </a:lnTo>
                  <a:close/>
                </a:path>
              </a:pathLst>
            </a:custGeom>
            <a:solidFill>
              <a:srgbClr val="FF00FF"/>
            </a:solidFill>
          </p:spPr>
          <p:txBody>
            <a:bodyPr wrap="square" lIns="0" tIns="0" rIns="0" bIns="0" rtlCol="0"/>
            <a:lstStyle/>
            <a:p>
              <a:pPr defTabSz="909279"/>
              <a:endParaRPr sz="1790">
                <a:solidFill>
                  <a:prstClr val="black"/>
                </a:solidFill>
                <a:latin typeface="Calibri"/>
              </a:endParaRPr>
            </a:p>
          </p:txBody>
        </p:sp>
        <p:pic>
          <p:nvPicPr>
            <p:cNvPr id="22" name="object 22"/>
            <p:cNvPicPr/>
            <p:nvPr/>
          </p:nvPicPr>
          <p:blipFill>
            <a:blip r:embed="rId13" cstate="print"/>
            <a:stretch>
              <a:fillRect/>
            </a:stretch>
          </p:blipFill>
          <p:spPr>
            <a:xfrm>
              <a:off x="6554195" y="3643338"/>
              <a:ext cx="681133" cy="136146"/>
            </a:xfrm>
            <a:prstGeom prst="rect">
              <a:avLst/>
            </a:prstGeom>
          </p:spPr>
        </p:pic>
      </p:grpSp>
      <p:pic>
        <p:nvPicPr>
          <p:cNvPr id="23" name="object 23"/>
          <p:cNvPicPr/>
          <p:nvPr/>
        </p:nvPicPr>
        <p:blipFill>
          <a:blip r:embed="rId14" cstate="print"/>
          <a:stretch>
            <a:fillRect/>
          </a:stretch>
        </p:blipFill>
        <p:spPr>
          <a:xfrm>
            <a:off x="5211675" y="3999139"/>
            <a:ext cx="195916" cy="94671"/>
          </a:xfrm>
          <a:prstGeom prst="rect">
            <a:avLst/>
          </a:prstGeom>
        </p:spPr>
      </p:pic>
      <p:grpSp>
        <p:nvGrpSpPr>
          <p:cNvPr id="24" name="object 24"/>
          <p:cNvGrpSpPr/>
          <p:nvPr/>
        </p:nvGrpSpPr>
        <p:grpSpPr>
          <a:xfrm>
            <a:off x="2305277" y="1088637"/>
            <a:ext cx="3433314" cy="1029300"/>
            <a:chOff x="2311769" y="1094719"/>
            <a:chExt cx="3452495" cy="1035050"/>
          </a:xfrm>
        </p:grpSpPr>
        <p:pic>
          <p:nvPicPr>
            <p:cNvPr id="25" name="object 25"/>
            <p:cNvPicPr/>
            <p:nvPr/>
          </p:nvPicPr>
          <p:blipFill>
            <a:blip r:embed="rId15" cstate="print"/>
            <a:stretch>
              <a:fillRect/>
            </a:stretch>
          </p:blipFill>
          <p:spPr>
            <a:xfrm>
              <a:off x="2455097" y="1993613"/>
              <a:ext cx="1039450" cy="136019"/>
            </a:xfrm>
            <a:prstGeom prst="rect">
              <a:avLst/>
            </a:prstGeom>
          </p:spPr>
        </p:pic>
        <p:sp>
          <p:nvSpPr>
            <p:cNvPr id="26" name="object 26"/>
            <p:cNvSpPr/>
            <p:nvPr/>
          </p:nvSpPr>
          <p:spPr>
            <a:xfrm>
              <a:off x="2311768" y="1094727"/>
              <a:ext cx="3452495" cy="1006475"/>
            </a:xfrm>
            <a:custGeom>
              <a:avLst/>
              <a:gdLst/>
              <a:ahLst/>
              <a:cxnLst/>
              <a:rect l="l" t="t" r="r" b="b"/>
              <a:pathLst>
                <a:path w="3452495" h="1006475">
                  <a:moveTo>
                    <a:pt x="1454492" y="12166"/>
                  </a:moveTo>
                  <a:lnTo>
                    <a:pt x="1451698" y="9499"/>
                  </a:lnTo>
                  <a:lnTo>
                    <a:pt x="6083" y="9499"/>
                  </a:lnTo>
                  <a:lnTo>
                    <a:pt x="2717" y="9499"/>
                  </a:lnTo>
                  <a:lnTo>
                    <a:pt x="0" y="12166"/>
                  </a:lnTo>
                  <a:lnTo>
                    <a:pt x="0" y="18884"/>
                  </a:lnTo>
                  <a:lnTo>
                    <a:pt x="2717" y="21678"/>
                  </a:lnTo>
                  <a:lnTo>
                    <a:pt x="1451698" y="21678"/>
                  </a:lnTo>
                  <a:lnTo>
                    <a:pt x="1454492" y="18884"/>
                  </a:lnTo>
                  <a:lnTo>
                    <a:pt x="1454492" y="12166"/>
                  </a:lnTo>
                  <a:close/>
                </a:path>
                <a:path w="3452495" h="1006475">
                  <a:moveTo>
                    <a:pt x="1486192" y="2654"/>
                  </a:moveTo>
                  <a:lnTo>
                    <a:pt x="1483398" y="0"/>
                  </a:lnTo>
                  <a:lnTo>
                    <a:pt x="1476679" y="0"/>
                  </a:lnTo>
                  <a:lnTo>
                    <a:pt x="1474012" y="2654"/>
                  </a:lnTo>
                  <a:lnTo>
                    <a:pt x="1474012" y="376999"/>
                  </a:lnTo>
                  <a:lnTo>
                    <a:pt x="1476679" y="379793"/>
                  </a:lnTo>
                  <a:lnTo>
                    <a:pt x="1483398" y="379793"/>
                  </a:lnTo>
                  <a:lnTo>
                    <a:pt x="1486192" y="376999"/>
                  </a:lnTo>
                  <a:lnTo>
                    <a:pt x="1486192" y="6083"/>
                  </a:lnTo>
                  <a:lnTo>
                    <a:pt x="1486192" y="2654"/>
                  </a:lnTo>
                  <a:close/>
                </a:path>
                <a:path w="3452495" h="1006475">
                  <a:moveTo>
                    <a:pt x="2037105" y="873290"/>
                  </a:moveTo>
                  <a:lnTo>
                    <a:pt x="1968893" y="873290"/>
                  </a:lnTo>
                  <a:lnTo>
                    <a:pt x="1968893" y="876833"/>
                  </a:lnTo>
                  <a:lnTo>
                    <a:pt x="1976882" y="876833"/>
                  </a:lnTo>
                  <a:lnTo>
                    <a:pt x="1979790" y="877468"/>
                  </a:lnTo>
                  <a:lnTo>
                    <a:pt x="1984108" y="880008"/>
                  </a:lnTo>
                  <a:lnTo>
                    <a:pt x="1985505" y="881519"/>
                  </a:lnTo>
                  <a:lnTo>
                    <a:pt x="1987016" y="884821"/>
                  </a:lnTo>
                  <a:lnTo>
                    <a:pt x="1987270" y="889000"/>
                  </a:lnTo>
                  <a:lnTo>
                    <a:pt x="1987270" y="988009"/>
                  </a:lnTo>
                  <a:lnTo>
                    <a:pt x="1977009" y="1000175"/>
                  </a:lnTo>
                  <a:lnTo>
                    <a:pt x="1968893" y="1000175"/>
                  </a:lnTo>
                  <a:lnTo>
                    <a:pt x="1968893" y="1003731"/>
                  </a:lnTo>
                  <a:lnTo>
                    <a:pt x="2037105" y="1003731"/>
                  </a:lnTo>
                  <a:lnTo>
                    <a:pt x="2037105" y="1000175"/>
                  </a:lnTo>
                  <a:lnTo>
                    <a:pt x="2029117" y="1000175"/>
                  </a:lnTo>
                  <a:lnTo>
                    <a:pt x="2026196" y="999540"/>
                  </a:lnTo>
                  <a:lnTo>
                    <a:pt x="2022017" y="997013"/>
                  </a:lnTo>
                  <a:lnTo>
                    <a:pt x="2020493" y="995616"/>
                  </a:lnTo>
                  <a:lnTo>
                    <a:pt x="2018969" y="992187"/>
                  </a:lnTo>
                  <a:lnTo>
                    <a:pt x="2018715" y="988136"/>
                  </a:lnTo>
                  <a:lnTo>
                    <a:pt x="2018715" y="889127"/>
                  </a:lnTo>
                  <a:lnTo>
                    <a:pt x="2028990" y="876833"/>
                  </a:lnTo>
                  <a:lnTo>
                    <a:pt x="2037105" y="876833"/>
                  </a:lnTo>
                  <a:lnTo>
                    <a:pt x="2037105" y="873290"/>
                  </a:lnTo>
                  <a:close/>
                </a:path>
                <a:path w="3452495" h="1006475">
                  <a:moveTo>
                    <a:pt x="2113305" y="971270"/>
                  </a:moveTo>
                  <a:lnTo>
                    <a:pt x="2111781" y="966330"/>
                  </a:lnTo>
                  <a:lnTo>
                    <a:pt x="2105825" y="957326"/>
                  </a:lnTo>
                  <a:lnTo>
                    <a:pt x="2099614" y="952004"/>
                  </a:lnTo>
                  <a:lnTo>
                    <a:pt x="2080717" y="939203"/>
                  </a:lnTo>
                  <a:lnTo>
                    <a:pt x="2075014" y="934770"/>
                  </a:lnTo>
                  <a:lnTo>
                    <a:pt x="2071725" y="930452"/>
                  </a:lnTo>
                  <a:lnTo>
                    <a:pt x="2071090" y="928814"/>
                  </a:lnTo>
                  <a:lnTo>
                    <a:pt x="2071090" y="924750"/>
                  </a:lnTo>
                  <a:lnTo>
                    <a:pt x="2071979" y="922718"/>
                  </a:lnTo>
                  <a:lnTo>
                    <a:pt x="2075649" y="919175"/>
                  </a:lnTo>
                  <a:lnTo>
                    <a:pt x="2077935" y="918286"/>
                  </a:lnTo>
                  <a:lnTo>
                    <a:pt x="2084654" y="918286"/>
                  </a:lnTo>
                  <a:lnTo>
                    <a:pt x="2088832" y="920064"/>
                  </a:lnTo>
                  <a:lnTo>
                    <a:pt x="2097328" y="926655"/>
                  </a:lnTo>
                  <a:lnTo>
                    <a:pt x="2101392" y="932865"/>
                  </a:lnTo>
                  <a:lnTo>
                    <a:pt x="2105317" y="941997"/>
                  </a:lnTo>
                  <a:lnTo>
                    <a:pt x="2108492" y="941997"/>
                  </a:lnTo>
                  <a:lnTo>
                    <a:pt x="2107095" y="911313"/>
                  </a:lnTo>
                  <a:lnTo>
                    <a:pt x="2103805" y="911313"/>
                  </a:lnTo>
                  <a:lnTo>
                    <a:pt x="2102281" y="913599"/>
                  </a:lnTo>
                  <a:lnTo>
                    <a:pt x="2101138" y="914869"/>
                  </a:lnTo>
                  <a:lnTo>
                    <a:pt x="2099741" y="915873"/>
                  </a:lnTo>
                  <a:lnTo>
                    <a:pt x="2098852" y="916127"/>
                  </a:lnTo>
                  <a:lnTo>
                    <a:pt x="2096566" y="916127"/>
                  </a:lnTo>
                  <a:lnTo>
                    <a:pt x="2095182" y="915619"/>
                  </a:lnTo>
                  <a:lnTo>
                    <a:pt x="2088832" y="912329"/>
                  </a:lnTo>
                  <a:lnTo>
                    <a:pt x="2084146" y="911186"/>
                  </a:lnTo>
                  <a:lnTo>
                    <a:pt x="2070201" y="911186"/>
                  </a:lnTo>
                  <a:lnTo>
                    <a:pt x="2063356" y="913980"/>
                  </a:lnTo>
                  <a:lnTo>
                    <a:pt x="2053844" y="925131"/>
                  </a:lnTo>
                  <a:lnTo>
                    <a:pt x="2051431" y="931468"/>
                  </a:lnTo>
                  <a:lnTo>
                    <a:pt x="2051431" y="944651"/>
                  </a:lnTo>
                  <a:lnTo>
                    <a:pt x="2053463" y="950480"/>
                  </a:lnTo>
                  <a:lnTo>
                    <a:pt x="2060689" y="959358"/>
                  </a:lnTo>
                  <a:lnTo>
                    <a:pt x="2067026" y="964552"/>
                  </a:lnTo>
                  <a:lnTo>
                    <a:pt x="2083511" y="975842"/>
                  </a:lnTo>
                  <a:lnTo>
                    <a:pt x="2087702" y="979258"/>
                  </a:lnTo>
                  <a:lnTo>
                    <a:pt x="2091626" y="983703"/>
                  </a:lnTo>
                  <a:lnTo>
                    <a:pt x="2092515" y="986358"/>
                  </a:lnTo>
                  <a:lnTo>
                    <a:pt x="2092515" y="992187"/>
                  </a:lnTo>
                  <a:lnTo>
                    <a:pt x="2091626" y="994473"/>
                  </a:lnTo>
                  <a:lnTo>
                    <a:pt x="2087702" y="998270"/>
                  </a:lnTo>
                  <a:lnTo>
                    <a:pt x="2085162" y="999159"/>
                  </a:lnTo>
                  <a:lnTo>
                    <a:pt x="2077554" y="999159"/>
                  </a:lnTo>
                  <a:lnTo>
                    <a:pt x="2072855" y="997140"/>
                  </a:lnTo>
                  <a:lnTo>
                    <a:pt x="2062721" y="988644"/>
                  </a:lnTo>
                  <a:lnTo>
                    <a:pt x="2058784" y="982306"/>
                  </a:lnTo>
                  <a:lnTo>
                    <a:pt x="2055876" y="973810"/>
                  </a:lnTo>
                  <a:lnTo>
                    <a:pt x="2052701" y="973810"/>
                  </a:lnTo>
                  <a:lnTo>
                    <a:pt x="2054225" y="1006132"/>
                  </a:lnTo>
                  <a:lnTo>
                    <a:pt x="2057387" y="1006132"/>
                  </a:lnTo>
                  <a:lnTo>
                    <a:pt x="2058784" y="1002969"/>
                  </a:lnTo>
                  <a:lnTo>
                    <a:pt x="2060562" y="1001318"/>
                  </a:lnTo>
                  <a:lnTo>
                    <a:pt x="2063356" y="1001318"/>
                  </a:lnTo>
                  <a:lnTo>
                    <a:pt x="2066645" y="1002334"/>
                  </a:lnTo>
                  <a:lnTo>
                    <a:pt x="2073744" y="1005116"/>
                  </a:lnTo>
                  <a:lnTo>
                    <a:pt x="2079586" y="1006386"/>
                  </a:lnTo>
                  <a:lnTo>
                    <a:pt x="2089340" y="1006386"/>
                  </a:lnTo>
                  <a:lnTo>
                    <a:pt x="2094420" y="1005116"/>
                  </a:lnTo>
                  <a:lnTo>
                    <a:pt x="2103424" y="1000048"/>
                  </a:lnTo>
                  <a:lnTo>
                    <a:pt x="2106968" y="996378"/>
                  </a:lnTo>
                  <a:lnTo>
                    <a:pt x="2112035" y="986739"/>
                  </a:lnTo>
                  <a:lnTo>
                    <a:pt x="2113305" y="981798"/>
                  </a:lnTo>
                  <a:lnTo>
                    <a:pt x="2113305" y="971270"/>
                  </a:lnTo>
                  <a:close/>
                </a:path>
                <a:path w="3452495" h="1006475">
                  <a:moveTo>
                    <a:pt x="2213699" y="959231"/>
                  </a:moveTo>
                  <a:lnTo>
                    <a:pt x="2213584" y="949299"/>
                  </a:lnTo>
                  <a:lnTo>
                    <a:pt x="2211959" y="941870"/>
                  </a:lnTo>
                  <a:lnTo>
                    <a:pt x="2208403" y="934389"/>
                  </a:lnTo>
                  <a:lnTo>
                    <a:pt x="2204986" y="926909"/>
                  </a:lnTo>
                  <a:lnTo>
                    <a:pt x="2199779" y="921207"/>
                  </a:lnTo>
                  <a:lnTo>
                    <a:pt x="2194318" y="917905"/>
                  </a:lnTo>
                  <a:lnTo>
                    <a:pt x="2186343" y="913091"/>
                  </a:lnTo>
                  <a:lnTo>
                    <a:pt x="2185454" y="912863"/>
                  </a:lnTo>
                  <a:lnTo>
                    <a:pt x="2185454" y="940473"/>
                  </a:lnTo>
                  <a:lnTo>
                    <a:pt x="2185339" y="964095"/>
                  </a:lnTo>
                  <a:lnTo>
                    <a:pt x="2174163" y="999794"/>
                  </a:lnTo>
                  <a:lnTo>
                    <a:pt x="2168334" y="999794"/>
                  </a:lnTo>
                  <a:lnTo>
                    <a:pt x="2157615" y="974471"/>
                  </a:lnTo>
                  <a:lnTo>
                    <a:pt x="2157628" y="957414"/>
                  </a:lnTo>
                  <a:lnTo>
                    <a:pt x="2163267" y="921715"/>
                  </a:lnTo>
                  <a:lnTo>
                    <a:pt x="2165553" y="919175"/>
                  </a:lnTo>
                  <a:lnTo>
                    <a:pt x="2168334" y="917905"/>
                  </a:lnTo>
                  <a:lnTo>
                    <a:pt x="2174290" y="917905"/>
                  </a:lnTo>
                  <a:lnTo>
                    <a:pt x="2183587" y="928941"/>
                  </a:lnTo>
                  <a:lnTo>
                    <a:pt x="2184819" y="932992"/>
                  </a:lnTo>
                  <a:lnTo>
                    <a:pt x="2185454" y="940473"/>
                  </a:lnTo>
                  <a:lnTo>
                    <a:pt x="2185454" y="912863"/>
                  </a:lnTo>
                  <a:lnTo>
                    <a:pt x="2179116" y="911186"/>
                  </a:lnTo>
                  <a:lnTo>
                    <a:pt x="2171255" y="911186"/>
                  </a:lnTo>
                  <a:lnTo>
                    <a:pt x="2135644" y="933030"/>
                  </a:lnTo>
                  <a:lnTo>
                    <a:pt x="2129282" y="959231"/>
                  </a:lnTo>
                  <a:lnTo>
                    <a:pt x="2129980" y="968286"/>
                  </a:lnTo>
                  <a:lnTo>
                    <a:pt x="2153628" y="1002855"/>
                  </a:lnTo>
                  <a:lnTo>
                    <a:pt x="2171509" y="1006386"/>
                  </a:lnTo>
                  <a:lnTo>
                    <a:pt x="2181301" y="1005420"/>
                  </a:lnTo>
                  <a:lnTo>
                    <a:pt x="2189975" y="1002487"/>
                  </a:lnTo>
                  <a:lnTo>
                    <a:pt x="2194141" y="999794"/>
                  </a:lnTo>
                  <a:lnTo>
                    <a:pt x="2197519" y="997623"/>
                  </a:lnTo>
                  <a:lnTo>
                    <a:pt x="2203970" y="990803"/>
                  </a:lnTo>
                  <a:lnTo>
                    <a:pt x="2208225" y="984008"/>
                  </a:lnTo>
                  <a:lnTo>
                    <a:pt x="2211273" y="976388"/>
                  </a:lnTo>
                  <a:lnTo>
                    <a:pt x="2213114" y="967994"/>
                  </a:lnTo>
                  <a:lnTo>
                    <a:pt x="2213699" y="959231"/>
                  </a:lnTo>
                  <a:close/>
                </a:path>
                <a:path w="3452495" h="1006475">
                  <a:moveTo>
                    <a:pt x="2382621" y="1000302"/>
                  </a:moveTo>
                  <a:lnTo>
                    <a:pt x="2378684" y="999794"/>
                  </a:lnTo>
                  <a:lnTo>
                    <a:pt x="2376030" y="998651"/>
                  </a:lnTo>
                  <a:lnTo>
                    <a:pt x="2373490" y="995362"/>
                  </a:lnTo>
                  <a:lnTo>
                    <a:pt x="2372982" y="991044"/>
                  </a:lnTo>
                  <a:lnTo>
                    <a:pt x="2372982" y="937679"/>
                  </a:lnTo>
                  <a:lnTo>
                    <a:pt x="2372220" y="930706"/>
                  </a:lnTo>
                  <a:lnTo>
                    <a:pt x="2369299" y="921842"/>
                  </a:lnTo>
                  <a:lnTo>
                    <a:pt x="2366772" y="918286"/>
                  </a:lnTo>
                  <a:lnTo>
                    <a:pt x="2359418" y="912583"/>
                  </a:lnTo>
                  <a:lnTo>
                    <a:pt x="2354465" y="911186"/>
                  </a:lnTo>
                  <a:lnTo>
                    <a:pt x="2343061" y="911186"/>
                  </a:lnTo>
                  <a:lnTo>
                    <a:pt x="2338108" y="912456"/>
                  </a:lnTo>
                  <a:lnTo>
                    <a:pt x="2328735" y="917524"/>
                  </a:lnTo>
                  <a:lnTo>
                    <a:pt x="2323782" y="921715"/>
                  </a:lnTo>
                  <a:lnTo>
                    <a:pt x="2318715" y="927417"/>
                  </a:lnTo>
                  <a:lnTo>
                    <a:pt x="2316556" y="921969"/>
                  </a:lnTo>
                  <a:lnTo>
                    <a:pt x="2313521" y="917905"/>
                  </a:lnTo>
                  <a:lnTo>
                    <a:pt x="2305786" y="912456"/>
                  </a:lnTo>
                  <a:lnTo>
                    <a:pt x="2300833" y="911186"/>
                  </a:lnTo>
                  <a:lnTo>
                    <a:pt x="2290064" y="911186"/>
                  </a:lnTo>
                  <a:lnTo>
                    <a:pt x="2285492" y="912202"/>
                  </a:lnTo>
                  <a:lnTo>
                    <a:pt x="2277122" y="916508"/>
                  </a:lnTo>
                  <a:lnTo>
                    <a:pt x="2272563" y="920318"/>
                  </a:lnTo>
                  <a:lnTo>
                    <a:pt x="2267610" y="925639"/>
                  </a:lnTo>
                  <a:lnTo>
                    <a:pt x="2267610" y="913853"/>
                  </a:lnTo>
                  <a:lnTo>
                    <a:pt x="2230971" y="913853"/>
                  </a:lnTo>
                  <a:lnTo>
                    <a:pt x="2230971" y="917397"/>
                  </a:lnTo>
                  <a:lnTo>
                    <a:pt x="2234908" y="917905"/>
                  </a:lnTo>
                  <a:lnTo>
                    <a:pt x="2237562" y="918921"/>
                  </a:lnTo>
                  <a:lnTo>
                    <a:pt x="2240102" y="922337"/>
                  </a:lnTo>
                  <a:lnTo>
                    <a:pt x="2240737" y="926528"/>
                  </a:lnTo>
                  <a:lnTo>
                    <a:pt x="2240737" y="991044"/>
                  </a:lnTo>
                  <a:lnTo>
                    <a:pt x="2240102" y="995235"/>
                  </a:lnTo>
                  <a:lnTo>
                    <a:pt x="2237435" y="998651"/>
                  </a:lnTo>
                  <a:lnTo>
                    <a:pt x="2234781" y="999921"/>
                  </a:lnTo>
                  <a:lnTo>
                    <a:pt x="2230971" y="1000302"/>
                  </a:lnTo>
                  <a:lnTo>
                    <a:pt x="2230971" y="1003731"/>
                  </a:lnTo>
                  <a:lnTo>
                    <a:pt x="2277376" y="1003731"/>
                  </a:lnTo>
                  <a:lnTo>
                    <a:pt x="2277376" y="1000302"/>
                  </a:lnTo>
                  <a:lnTo>
                    <a:pt x="2273325" y="999921"/>
                  </a:lnTo>
                  <a:lnTo>
                    <a:pt x="2270785" y="998651"/>
                  </a:lnTo>
                  <a:lnTo>
                    <a:pt x="2268245" y="994600"/>
                  </a:lnTo>
                  <a:lnTo>
                    <a:pt x="2267610" y="990422"/>
                  </a:lnTo>
                  <a:lnTo>
                    <a:pt x="2267610" y="935786"/>
                  </a:lnTo>
                  <a:lnTo>
                    <a:pt x="2271039" y="931087"/>
                  </a:lnTo>
                  <a:lnTo>
                    <a:pt x="2274214" y="927671"/>
                  </a:lnTo>
                  <a:lnTo>
                    <a:pt x="2279408" y="924242"/>
                  </a:lnTo>
                  <a:lnTo>
                    <a:pt x="2281694" y="923607"/>
                  </a:lnTo>
                  <a:lnTo>
                    <a:pt x="2286000" y="923607"/>
                  </a:lnTo>
                  <a:lnTo>
                    <a:pt x="2293353" y="937298"/>
                  </a:lnTo>
                  <a:lnTo>
                    <a:pt x="2293353" y="989406"/>
                  </a:lnTo>
                  <a:lnTo>
                    <a:pt x="2283714" y="1000302"/>
                  </a:lnTo>
                  <a:lnTo>
                    <a:pt x="2283714" y="1003731"/>
                  </a:lnTo>
                  <a:lnTo>
                    <a:pt x="2330373" y="1003731"/>
                  </a:lnTo>
                  <a:lnTo>
                    <a:pt x="2330373" y="1000302"/>
                  </a:lnTo>
                  <a:lnTo>
                    <a:pt x="2326195" y="1000048"/>
                  </a:lnTo>
                  <a:lnTo>
                    <a:pt x="2323274" y="998651"/>
                  </a:lnTo>
                  <a:lnTo>
                    <a:pt x="2320747" y="994600"/>
                  </a:lnTo>
                  <a:lnTo>
                    <a:pt x="2320239" y="990549"/>
                  </a:lnTo>
                  <a:lnTo>
                    <a:pt x="2320239" y="935786"/>
                  </a:lnTo>
                  <a:lnTo>
                    <a:pt x="2323147" y="931849"/>
                  </a:lnTo>
                  <a:lnTo>
                    <a:pt x="2325941" y="928814"/>
                  </a:lnTo>
                  <a:lnTo>
                    <a:pt x="2331643" y="924750"/>
                  </a:lnTo>
                  <a:lnTo>
                    <a:pt x="2334437" y="923734"/>
                  </a:lnTo>
                  <a:lnTo>
                    <a:pt x="2338997" y="923734"/>
                  </a:lnTo>
                  <a:lnTo>
                    <a:pt x="2345969" y="937425"/>
                  </a:lnTo>
                  <a:lnTo>
                    <a:pt x="2345969" y="990295"/>
                  </a:lnTo>
                  <a:lnTo>
                    <a:pt x="2345461" y="994346"/>
                  </a:lnTo>
                  <a:lnTo>
                    <a:pt x="2342553" y="998524"/>
                  </a:lnTo>
                  <a:lnTo>
                    <a:pt x="2339886" y="999921"/>
                  </a:lnTo>
                  <a:lnTo>
                    <a:pt x="2336215" y="1000302"/>
                  </a:lnTo>
                  <a:lnTo>
                    <a:pt x="2336215" y="1003731"/>
                  </a:lnTo>
                  <a:lnTo>
                    <a:pt x="2382621" y="1003731"/>
                  </a:lnTo>
                  <a:lnTo>
                    <a:pt x="2382621" y="1000302"/>
                  </a:lnTo>
                  <a:close/>
                </a:path>
                <a:path w="3452495" h="1006475">
                  <a:moveTo>
                    <a:pt x="2475052" y="955560"/>
                  </a:moveTo>
                  <a:lnTo>
                    <a:pt x="2474455" y="949096"/>
                  </a:lnTo>
                  <a:lnTo>
                    <a:pt x="2474099" y="945210"/>
                  </a:lnTo>
                  <a:lnTo>
                    <a:pt x="2471991" y="936244"/>
                  </a:lnTo>
                  <a:lnTo>
                    <a:pt x="2451468" y="913333"/>
                  </a:lnTo>
                  <a:lnTo>
                    <a:pt x="2451468" y="938822"/>
                  </a:lnTo>
                  <a:lnTo>
                    <a:pt x="2451468" y="949096"/>
                  </a:lnTo>
                  <a:lnTo>
                    <a:pt x="2425344" y="949096"/>
                  </a:lnTo>
                  <a:lnTo>
                    <a:pt x="2425344" y="935786"/>
                  </a:lnTo>
                  <a:lnTo>
                    <a:pt x="2427122" y="928052"/>
                  </a:lnTo>
                  <a:lnTo>
                    <a:pt x="2430919" y="922337"/>
                  </a:lnTo>
                  <a:lnTo>
                    <a:pt x="2433078" y="919048"/>
                  </a:lnTo>
                  <a:lnTo>
                    <a:pt x="2435745" y="917397"/>
                  </a:lnTo>
                  <a:lnTo>
                    <a:pt x="2441321" y="917397"/>
                  </a:lnTo>
                  <a:lnTo>
                    <a:pt x="2443226" y="917905"/>
                  </a:lnTo>
                  <a:lnTo>
                    <a:pt x="2444496" y="919048"/>
                  </a:lnTo>
                  <a:lnTo>
                    <a:pt x="2446896" y="921080"/>
                  </a:lnTo>
                  <a:lnTo>
                    <a:pt x="2448674" y="923988"/>
                  </a:lnTo>
                  <a:lnTo>
                    <a:pt x="2449880" y="928052"/>
                  </a:lnTo>
                  <a:lnTo>
                    <a:pt x="2450833" y="931722"/>
                  </a:lnTo>
                  <a:lnTo>
                    <a:pt x="2451468" y="938822"/>
                  </a:lnTo>
                  <a:lnTo>
                    <a:pt x="2451468" y="913333"/>
                  </a:lnTo>
                  <a:lnTo>
                    <a:pt x="2447175" y="911885"/>
                  </a:lnTo>
                  <a:lnTo>
                    <a:pt x="2440559" y="911186"/>
                  </a:lnTo>
                  <a:lnTo>
                    <a:pt x="2432647" y="912025"/>
                  </a:lnTo>
                  <a:lnTo>
                    <a:pt x="2402903" y="940092"/>
                  </a:lnTo>
                  <a:lnTo>
                    <a:pt x="2399855" y="960247"/>
                  </a:lnTo>
                  <a:lnTo>
                    <a:pt x="2400389" y="969086"/>
                  </a:lnTo>
                  <a:lnTo>
                    <a:pt x="2420899" y="1002576"/>
                  </a:lnTo>
                  <a:lnTo>
                    <a:pt x="2438412" y="1006386"/>
                  </a:lnTo>
                  <a:lnTo>
                    <a:pt x="2446274" y="1006386"/>
                  </a:lnTo>
                  <a:lnTo>
                    <a:pt x="2475052" y="979131"/>
                  </a:lnTo>
                  <a:lnTo>
                    <a:pt x="2471877" y="976985"/>
                  </a:lnTo>
                  <a:lnTo>
                    <a:pt x="2468207" y="982560"/>
                  </a:lnTo>
                  <a:lnTo>
                    <a:pt x="2464905" y="986485"/>
                  </a:lnTo>
                  <a:lnTo>
                    <a:pt x="2461742" y="988517"/>
                  </a:lnTo>
                  <a:lnTo>
                    <a:pt x="2458567" y="990676"/>
                  </a:lnTo>
                  <a:lnTo>
                    <a:pt x="2455138" y="991806"/>
                  </a:lnTo>
                  <a:lnTo>
                    <a:pt x="2445004" y="991806"/>
                  </a:lnTo>
                  <a:lnTo>
                    <a:pt x="2439670" y="989152"/>
                  </a:lnTo>
                  <a:lnTo>
                    <a:pt x="2425725" y="955560"/>
                  </a:lnTo>
                  <a:lnTo>
                    <a:pt x="2475052" y="955560"/>
                  </a:lnTo>
                  <a:close/>
                </a:path>
                <a:path w="3452495" h="1006475">
                  <a:moveTo>
                    <a:pt x="2566720" y="919810"/>
                  </a:moveTo>
                  <a:lnTo>
                    <a:pt x="2565704" y="916635"/>
                  </a:lnTo>
                  <a:lnTo>
                    <a:pt x="2561399" y="912202"/>
                  </a:lnTo>
                  <a:lnTo>
                    <a:pt x="2558478" y="911186"/>
                  </a:lnTo>
                  <a:lnTo>
                    <a:pt x="2550744" y="911186"/>
                  </a:lnTo>
                  <a:lnTo>
                    <a:pt x="2546439" y="912710"/>
                  </a:lnTo>
                  <a:lnTo>
                    <a:pt x="2537434" y="918794"/>
                  </a:lnTo>
                  <a:lnTo>
                    <a:pt x="2532227" y="924877"/>
                  </a:lnTo>
                  <a:lnTo>
                    <a:pt x="2526271" y="934262"/>
                  </a:lnTo>
                  <a:lnTo>
                    <a:pt x="2526271" y="913853"/>
                  </a:lnTo>
                  <a:lnTo>
                    <a:pt x="2489504" y="913853"/>
                  </a:lnTo>
                  <a:lnTo>
                    <a:pt x="2489504" y="917397"/>
                  </a:lnTo>
                  <a:lnTo>
                    <a:pt x="2492679" y="917651"/>
                  </a:lnTo>
                  <a:lnTo>
                    <a:pt x="2494699" y="918286"/>
                  </a:lnTo>
                  <a:lnTo>
                    <a:pt x="2497239" y="919937"/>
                  </a:lnTo>
                  <a:lnTo>
                    <a:pt x="2498128" y="921207"/>
                  </a:lnTo>
                  <a:lnTo>
                    <a:pt x="2499271" y="924496"/>
                  </a:lnTo>
                  <a:lnTo>
                    <a:pt x="2499525" y="927671"/>
                  </a:lnTo>
                  <a:lnTo>
                    <a:pt x="2499525" y="990422"/>
                  </a:lnTo>
                  <a:lnTo>
                    <a:pt x="2498890" y="995235"/>
                  </a:lnTo>
                  <a:lnTo>
                    <a:pt x="2496096" y="998905"/>
                  </a:lnTo>
                  <a:lnTo>
                    <a:pt x="2493429" y="999921"/>
                  </a:lnTo>
                  <a:lnTo>
                    <a:pt x="2489504" y="1000302"/>
                  </a:lnTo>
                  <a:lnTo>
                    <a:pt x="2489504" y="1003731"/>
                  </a:lnTo>
                  <a:lnTo>
                    <a:pt x="2538069" y="1003731"/>
                  </a:lnTo>
                  <a:lnTo>
                    <a:pt x="2538069" y="1000302"/>
                  </a:lnTo>
                  <a:lnTo>
                    <a:pt x="2534513" y="1000048"/>
                  </a:lnTo>
                  <a:lnTo>
                    <a:pt x="2531986" y="999540"/>
                  </a:lnTo>
                  <a:lnTo>
                    <a:pt x="2526271" y="982560"/>
                  </a:lnTo>
                  <a:lnTo>
                    <a:pt x="2526271" y="954417"/>
                  </a:lnTo>
                  <a:lnTo>
                    <a:pt x="2538704" y="929817"/>
                  </a:lnTo>
                  <a:lnTo>
                    <a:pt x="2541486" y="929817"/>
                  </a:lnTo>
                  <a:lnTo>
                    <a:pt x="2543264" y="930706"/>
                  </a:lnTo>
                  <a:lnTo>
                    <a:pt x="2549728" y="936282"/>
                  </a:lnTo>
                  <a:lnTo>
                    <a:pt x="2552649" y="937425"/>
                  </a:lnTo>
                  <a:lnTo>
                    <a:pt x="2558986" y="937425"/>
                  </a:lnTo>
                  <a:lnTo>
                    <a:pt x="2561526" y="936155"/>
                  </a:lnTo>
                  <a:lnTo>
                    <a:pt x="2565704" y="931468"/>
                  </a:lnTo>
                  <a:lnTo>
                    <a:pt x="2566720" y="928179"/>
                  </a:lnTo>
                  <a:lnTo>
                    <a:pt x="2566720" y="919810"/>
                  </a:lnTo>
                  <a:close/>
                </a:path>
                <a:path w="3452495" h="1006475">
                  <a:moveTo>
                    <a:pt x="2642031" y="971270"/>
                  </a:moveTo>
                  <a:lnTo>
                    <a:pt x="2640520" y="966330"/>
                  </a:lnTo>
                  <a:lnTo>
                    <a:pt x="2634551" y="957326"/>
                  </a:lnTo>
                  <a:lnTo>
                    <a:pt x="2628341" y="952004"/>
                  </a:lnTo>
                  <a:lnTo>
                    <a:pt x="2609456" y="939203"/>
                  </a:lnTo>
                  <a:lnTo>
                    <a:pt x="2603741" y="934770"/>
                  </a:lnTo>
                  <a:lnTo>
                    <a:pt x="2600452" y="930452"/>
                  </a:lnTo>
                  <a:lnTo>
                    <a:pt x="2599817" y="928814"/>
                  </a:lnTo>
                  <a:lnTo>
                    <a:pt x="2599817" y="924750"/>
                  </a:lnTo>
                  <a:lnTo>
                    <a:pt x="2600706" y="922718"/>
                  </a:lnTo>
                  <a:lnTo>
                    <a:pt x="2604376" y="919175"/>
                  </a:lnTo>
                  <a:lnTo>
                    <a:pt x="2606662" y="918286"/>
                  </a:lnTo>
                  <a:lnTo>
                    <a:pt x="2613380" y="918286"/>
                  </a:lnTo>
                  <a:lnTo>
                    <a:pt x="2617571" y="920064"/>
                  </a:lnTo>
                  <a:lnTo>
                    <a:pt x="2626055" y="926655"/>
                  </a:lnTo>
                  <a:lnTo>
                    <a:pt x="2630119" y="932865"/>
                  </a:lnTo>
                  <a:lnTo>
                    <a:pt x="2634043" y="941997"/>
                  </a:lnTo>
                  <a:lnTo>
                    <a:pt x="2637218" y="941997"/>
                  </a:lnTo>
                  <a:lnTo>
                    <a:pt x="2635821" y="911313"/>
                  </a:lnTo>
                  <a:lnTo>
                    <a:pt x="2632532" y="911313"/>
                  </a:lnTo>
                  <a:lnTo>
                    <a:pt x="2631008" y="913599"/>
                  </a:lnTo>
                  <a:lnTo>
                    <a:pt x="2629865" y="914869"/>
                  </a:lnTo>
                  <a:lnTo>
                    <a:pt x="2628468" y="915873"/>
                  </a:lnTo>
                  <a:lnTo>
                    <a:pt x="2627579" y="916127"/>
                  </a:lnTo>
                  <a:lnTo>
                    <a:pt x="2625306" y="916127"/>
                  </a:lnTo>
                  <a:lnTo>
                    <a:pt x="2623909" y="915619"/>
                  </a:lnTo>
                  <a:lnTo>
                    <a:pt x="2617571" y="912329"/>
                  </a:lnTo>
                  <a:lnTo>
                    <a:pt x="2612872" y="911186"/>
                  </a:lnTo>
                  <a:lnTo>
                    <a:pt x="2598928" y="911186"/>
                  </a:lnTo>
                  <a:lnTo>
                    <a:pt x="2592082" y="913980"/>
                  </a:lnTo>
                  <a:lnTo>
                    <a:pt x="2582570" y="925131"/>
                  </a:lnTo>
                  <a:lnTo>
                    <a:pt x="2580157" y="931468"/>
                  </a:lnTo>
                  <a:lnTo>
                    <a:pt x="2580157" y="944651"/>
                  </a:lnTo>
                  <a:lnTo>
                    <a:pt x="2582189" y="950480"/>
                  </a:lnTo>
                  <a:lnTo>
                    <a:pt x="2589415" y="959358"/>
                  </a:lnTo>
                  <a:lnTo>
                    <a:pt x="2595753" y="964552"/>
                  </a:lnTo>
                  <a:lnTo>
                    <a:pt x="2612237" y="975842"/>
                  </a:lnTo>
                  <a:lnTo>
                    <a:pt x="2616555" y="979258"/>
                  </a:lnTo>
                  <a:lnTo>
                    <a:pt x="2620353" y="983703"/>
                  </a:lnTo>
                  <a:lnTo>
                    <a:pt x="2621242" y="986358"/>
                  </a:lnTo>
                  <a:lnTo>
                    <a:pt x="2621242" y="992187"/>
                  </a:lnTo>
                  <a:lnTo>
                    <a:pt x="2620353" y="994473"/>
                  </a:lnTo>
                  <a:lnTo>
                    <a:pt x="2616428" y="998270"/>
                  </a:lnTo>
                  <a:lnTo>
                    <a:pt x="2613888" y="999159"/>
                  </a:lnTo>
                  <a:lnTo>
                    <a:pt x="2606281" y="999159"/>
                  </a:lnTo>
                  <a:lnTo>
                    <a:pt x="2601595" y="997140"/>
                  </a:lnTo>
                  <a:lnTo>
                    <a:pt x="2591447" y="988644"/>
                  </a:lnTo>
                  <a:lnTo>
                    <a:pt x="2587510" y="982306"/>
                  </a:lnTo>
                  <a:lnTo>
                    <a:pt x="2584602" y="973810"/>
                  </a:lnTo>
                  <a:lnTo>
                    <a:pt x="2581427" y="973810"/>
                  </a:lnTo>
                  <a:lnTo>
                    <a:pt x="2582951" y="1006132"/>
                  </a:lnTo>
                  <a:lnTo>
                    <a:pt x="2586126" y="1006132"/>
                  </a:lnTo>
                  <a:lnTo>
                    <a:pt x="2587510" y="1002969"/>
                  </a:lnTo>
                  <a:lnTo>
                    <a:pt x="2589288" y="1001318"/>
                  </a:lnTo>
                  <a:lnTo>
                    <a:pt x="2592082" y="1001318"/>
                  </a:lnTo>
                  <a:lnTo>
                    <a:pt x="2595372" y="1002334"/>
                  </a:lnTo>
                  <a:lnTo>
                    <a:pt x="2602471" y="1005116"/>
                  </a:lnTo>
                  <a:lnTo>
                    <a:pt x="2608313" y="1006386"/>
                  </a:lnTo>
                  <a:lnTo>
                    <a:pt x="2618067" y="1006386"/>
                  </a:lnTo>
                  <a:lnTo>
                    <a:pt x="2623147" y="1005116"/>
                  </a:lnTo>
                  <a:lnTo>
                    <a:pt x="2632151" y="1000048"/>
                  </a:lnTo>
                  <a:lnTo>
                    <a:pt x="2635694" y="996378"/>
                  </a:lnTo>
                  <a:lnTo>
                    <a:pt x="2640774" y="986739"/>
                  </a:lnTo>
                  <a:lnTo>
                    <a:pt x="2642031" y="981798"/>
                  </a:lnTo>
                  <a:lnTo>
                    <a:pt x="2642031" y="971270"/>
                  </a:lnTo>
                  <a:close/>
                </a:path>
                <a:path w="3452495" h="1006475">
                  <a:moveTo>
                    <a:pt x="3451987" y="12166"/>
                  </a:moveTo>
                  <a:lnTo>
                    <a:pt x="3449205" y="9499"/>
                  </a:lnTo>
                  <a:lnTo>
                    <a:pt x="1511808" y="9499"/>
                  </a:lnTo>
                  <a:lnTo>
                    <a:pt x="1508379" y="9499"/>
                  </a:lnTo>
                  <a:lnTo>
                    <a:pt x="1505712" y="12166"/>
                  </a:lnTo>
                  <a:lnTo>
                    <a:pt x="1505712" y="18884"/>
                  </a:lnTo>
                  <a:lnTo>
                    <a:pt x="1508379" y="21678"/>
                  </a:lnTo>
                  <a:lnTo>
                    <a:pt x="3449205" y="21678"/>
                  </a:lnTo>
                  <a:lnTo>
                    <a:pt x="3451987" y="18884"/>
                  </a:lnTo>
                  <a:lnTo>
                    <a:pt x="3451987" y="12166"/>
                  </a:lnTo>
                  <a:close/>
                </a:path>
              </a:pathLst>
            </a:custGeom>
            <a:solidFill>
              <a:srgbClr val="000000"/>
            </a:solidFill>
          </p:spPr>
          <p:txBody>
            <a:bodyPr wrap="square" lIns="0" tIns="0" rIns="0" bIns="0" rtlCol="0"/>
            <a:lstStyle/>
            <a:p>
              <a:pPr defTabSz="909279"/>
              <a:endParaRPr sz="1790">
                <a:solidFill>
                  <a:prstClr val="black"/>
                </a:solidFill>
                <a:latin typeface="Calibri"/>
              </a:endParaRPr>
            </a:p>
          </p:txBody>
        </p:sp>
        <p:pic>
          <p:nvPicPr>
            <p:cNvPr id="27" name="object 27"/>
            <p:cNvPicPr/>
            <p:nvPr/>
          </p:nvPicPr>
          <p:blipFill>
            <a:blip r:embed="rId16" cstate="print"/>
            <a:stretch>
              <a:fillRect/>
            </a:stretch>
          </p:blipFill>
          <p:spPr>
            <a:xfrm>
              <a:off x="2849030" y="1494030"/>
              <a:ext cx="1784881" cy="470172"/>
            </a:xfrm>
            <a:prstGeom prst="rect">
              <a:avLst/>
            </a:prstGeom>
          </p:spPr>
        </p:pic>
        <p:pic>
          <p:nvPicPr>
            <p:cNvPr id="28" name="object 28"/>
            <p:cNvPicPr/>
            <p:nvPr/>
          </p:nvPicPr>
          <p:blipFill>
            <a:blip r:embed="rId17" cstate="print"/>
            <a:stretch>
              <a:fillRect/>
            </a:stretch>
          </p:blipFill>
          <p:spPr>
            <a:xfrm>
              <a:off x="3866178" y="1188399"/>
              <a:ext cx="1119711" cy="172527"/>
            </a:xfrm>
            <a:prstGeom prst="rect">
              <a:avLst/>
            </a:prstGeom>
          </p:spPr>
        </p:pic>
      </p:grpSp>
      <p:pic>
        <p:nvPicPr>
          <p:cNvPr id="29" name="object 29"/>
          <p:cNvPicPr/>
          <p:nvPr/>
        </p:nvPicPr>
        <p:blipFill>
          <a:blip r:embed="rId18" cstate="print"/>
          <a:stretch>
            <a:fillRect/>
          </a:stretch>
        </p:blipFill>
        <p:spPr>
          <a:xfrm>
            <a:off x="4683236" y="2275503"/>
            <a:ext cx="1176030" cy="174973"/>
          </a:xfrm>
          <a:prstGeom prst="rect">
            <a:avLst/>
          </a:prstGeom>
        </p:spPr>
      </p:pic>
      <p:pic>
        <p:nvPicPr>
          <p:cNvPr id="30" name="object 30"/>
          <p:cNvPicPr/>
          <p:nvPr/>
        </p:nvPicPr>
        <p:blipFill>
          <a:blip r:embed="rId19" cstate="print"/>
          <a:stretch>
            <a:fillRect/>
          </a:stretch>
        </p:blipFill>
        <p:spPr>
          <a:xfrm>
            <a:off x="5923699" y="2275503"/>
            <a:ext cx="1026741" cy="174973"/>
          </a:xfrm>
          <a:prstGeom prst="rect">
            <a:avLst/>
          </a:prstGeom>
        </p:spPr>
      </p:pic>
      <p:pic>
        <p:nvPicPr>
          <p:cNvPr id="31" name="object 31"/>
          <p:cNvPicPr/>
          <p:nvPr/>
        </p:nvPicPr>
        <p:blipFill>
          <a:blip r:embed="rId20" cstate="print"/>
          <a:stretch>
            <a:fillRect/>
          </a:stretch>
        </p:blipFill>
        <p:spPr>
          <a:xfrm>
            <a:off x="5092268" y="3116962"/>
            <a:ext cx="1188261" cy="135768"/>
          </a:xfrm>
          <a:prstGeom prst="rect">
            <a:avLst/>
          </a:prstGeom>
        </p:spPr>
      </p:pic>
      <p:pic>
        <p:nvPicPr>
          <p:cNvPr id="32" name="object 32"/>
          <p:cNvPicPr/>
          <p:nvPr/>
        </p:nvPicPr>
        <p:blipFill>
          <a:blip r:embed="rId21" cstate="print"/>
          <a:stretch>
            <a:fillRect/>
          </a:stretch>
        </p:blipFill>
        <p:spPr>
          <a:xfrm>
            <a:off x="3264737" y="3107508"/>
            <a:ext cx="1217261" cy="135641"/>
          </a:xfrm>
          <a:prstGeom prst="rect">
            <a:avLst/>
          </a:prstGeom>
        </p:spPr>
      </p:pic>
      <p:sp>
        <p:nvSpPr>
          <p:cNvPr id="33" name="object 33"/>
          <p:cNvSpPr/>
          <p:nvPr/>
        </p:nvSpPr>
        <p:spPr>
          <a:xfrm>
            <a:off x="2950513" y="3339464"/>
            <a:ext cx="646628" cy="135767"/>
          </a:xfrm>
          <a:custGeom>
            <a:avLst/>
            <a:gdLst/>
            <a:ahLst/>
            <a:cxnLst/>
            <a:rect l="l" t="t" r="r" b="b"/>
            <a:pathLst>
              <a:path w="650239" h="136525">
                <a:moveTo>
                  <a:pt x="39052" y="10782"/>
                </a:moveTo>
                <a:lnTo>
                  <a:pt x="37655" y="7353"/>
                </a:lnTo>
                <a:lnTo>
                  <a:pt x="34747" y="4432"/>
                </a:lnTo>
                <a:lnTo>
                  <a:pt x="31953" y="1524"/>
                </a:lnTo>
                <a:lnTo>
                  <a:pt x="28409" y="0"/>
                </a:lnTo>
                <a:lnTo>
                  <a:pt x="20040" y="0"/>
                </a:lnTo>
                <a:lnTo>
                  <a:pt x="16611" y="1524"/>
                </a:lnTo>
                <a:lnTo>
                  <a:pt x="10782" y="7353"/>
                </a:lnTo>
                <a:lnTo>
                  <a:pt x="9385" y="10782"/>
                </a:lnTo>
                <a:lnTo>
                  <a:pt x="9385" y="19011"/>
                </a:lnTo>
                <a:lnTo>
                  <a:pt x="10782" y="22567"/>
                </a:lnTo>
                <a:lnTo>
                  <a:pt x="13703" y="25349"/>
                </a:lnTo>
                <a:lnTo>
                  <a:pt x="16611" y="28270"/>
                </a:lnTo>
                <a:lnTo>
                  <a:pt x="20040" y="29794"/>
                </a:lnTo>
                <a:lnTo>
                  <a:pt x="28282" y="29794"/>
                </a:lnTo>
                <a:lnTo>
                  <a:pt x="31826" y="28270"/>
                </a:lnTo>
                <a:lnTo>
                  <a:pt x="34747" y="25349"/>
                </a:lnTo>
                <a:lnTo>
                  <a:pt x="37655" y="22567"/>
                </a:lnTo>
                <a:lnTo>
                  <a:pt x="39052" y="19011"/>
                </a:lnTo>
                <a:lnTo>
                  <a:pt x="39052" y="10782"/>
                </a:lnTo>
                <a:close/>
              </a:path>
              <a:path w="650239" h="136525">
                <a:moveTo>
                  <a:pt x="48564" y="130060"/>
                </a:moveTo>
                <a:lnTo>
                  <a:pt x="37655" y="121183"/>
                </a:lnTo>
                <a:lnTo>
                  <a:pt x="37655" y="43611"/>
                </a:lnTo>
                <a:lnTo>
                  <a:pt x="0" y="43611"/>
                </a:lnTo>
                <a:lnTo>
                  <a:pt x="0" y="47155"/>
                </a:lnTo>
                <a:lnTo>
                  <a:pt x="4191" y="47409"/>
                </a:lnTo>
                <a:lnTo>
                  <a:pt x="7099" y="48425"/>
                </a:lnTo>
                <a:lnTo>
                  <a:pt x="8496" y="50203"/>
                </a:lnTo>
                <a:lnTo>
                  <a:pt x="10020" y="51981"/>
                </a:lnTo>
                <a:lnTo>
                  <a:pt x="10782" y="56032"/>
                </a:lnTo>
                <a:lnTo>
                  <a:pt x="10782" y="121183"/>
                </a:lnTo>
                <a:lnTo>
                  <a:pt x="10147" y="125120"/>
                </a:lnTo>
                <a:lnTo>
                  <a:pt x="8750" y="126517"/>
                </a:lnTo>
                <a:lnTo>
                  <a:pt x="6845" y="128790"/>
                </a:lnTo>
                <a:lnTo>
                  <a:pt x="3937" y="129933"/>
                </a:lnTo>
                <a:lnTo>
                  <a:pt x="0" y="130060"/>
                </a:lnTo>
                <a:lnTo>
                  <a:pt x="0" y="133489"/>
                </a:lnTo>
                <a:lnTo>
                  <a:pt x="48564" y="133489"/>
                </a:lnTo>
                <a:lnTo>
                  <a:pt x="48564" y="130060"/>
                </a:lnTo>
                <a:close/>
              </a:path>
              <a:path w="650239" h="136525">
                <a:moveTo>
                  <a:pt x="121348" y="101028"/>
                </a:moveTo>
                <a:lnTo>
                  <a:pt x="119824" y="96088"/>
                </a:lnTo>
                <a:lnTo>
                  <a:pt x="113868" y="87083"/>
                </a:lnTo>
                <a:lnTo>
                  <a:pt x="107645" y="81762"/>
                </a:lnTo>
                <a:lnTo>
                  <a:pt x="88887" y="68961"/>
                </a:lnTo>
                <a:lnTo>
                  <a:pt x="83058" y="64528"/>
                </a:lnTo>
                <a:lnTo>
                  <a:pt x="79756" y="60210"/>
                </a:lnTo>
                <a:lnTo>
                  <a:pt x="79121" y="58572"/>
                </a:lnTo>
                <a:lnTo>
                  <a:pt x="79121" y="54508"/>
                </a:lnTo>
                <a:lnTo>
                  <a:pt x="80010" y="52476"/>
                </a:lnTo>
                <a:lnTo>
                  <a:pt x="83820" y="48933"/>
                </a:lnTo>
                <a:lnTo>
                  <a:pt x="85966" y="48044"/>
                </a:lnTo>
                <a:lnTo>
                  <a:pt x="92811" y="48044"/>
                </a:lnTo>
                <a:lnTo>
                  <a:pt x="97002" y="49822"/>
                </a:lnTo>
                <a:lnTo>
                  <a:pt x="105371" y="56413"/>
                </a:lnTo>
                <a:lnTo>
                  <a:pt x="109423" y="62623"/>
                </a:lnTo>
                <a:lnTo>
                  <a:pt x="113360" y="71755"/>
                </a:lnTo>
                <a:lnTo>
                  <a:pt x="116649" y="71755"/>
                </a:lnTo>
                <a:lnTo>
                  <a:pt x="115138" y="41071"/>
                </a:lnTo>
                <a:lnTo>
                  <a:pt x="111963" y="41071"/>
                </a:lnTo>
                <a:lnTo>
                  <a:pt x="110439" y="43357"/>
                </a:lnTo>
                <a:lnTo>
                  <a:pt x="109296" y="44627"/>
                </a:lnTo>
                <a:lnTo>
                  <a:pt x="107899" y="45631"/>
                </a:lnTo>
                <a:lnTo>
                  <a:pt x="106895" y="45885"/>
                </a:lnTo>
                <a:lnTo>
                  <a:pt x="104736" y="45885"/>
                </a:lnTo>
                <a:lnTo>
                  <a:pt x="103212" y="45377"/>
                </a:lnTo>
                <a:lnTo>
                  <a:pt x="97002" y="42087"/>
                </a:lnTo>
                <a:lnTo>
                  <a:pt x="92303" y="40944"/>
                </a:lnTo>
                <a:lnTo>
                  <a:pt x="78359" y="40944"/>
                </a:lnTo>
                <a:lnTo>
                  <a:pt x="71386" y="43738"/>
                </a:lnTo>
                <a:lnTo>
                  <a:pt x="61874" y="54889"/>
                </a:lnTo>
                <a:lnTo>
                  <a:pt x="59474" y="61226"/>
                </a:lnTo>
                <a:lnTo>
                  <a:pt x="59474" y="74409"/>
                </a:lnTo>
                <a:lnTo>
                  <a:pt x="61620" y="80238"/>
                </a:lnTo>
                <a:lnTo>
                  <a:pt x="68719" y="89115"/>
                </a:lnTo>
                <a:lnTo>
                  <a:pt x="75069" y="94310"/>
                </a:lnTo>
                <a:lnTo>
                  <a:pt x="91554" y="105600"/>
                </a:lnTo>
                <a:lnTo>
                  <a:pt x="95859" y="109016"/>
                </a:lnTo>
                <a:lnTo>
                  <a:pt x="99669" y="113461"/>
                </a:lnTo>
                <a:lnTo>
                  <a:pt x="100672" y="116116"/>
                </a:lnTo>
                <a:lnTo>
                  <a:pt x="100672" y="121945"/>
                </a:lnTo>
                <a:lnTo>
                  <a:pt x="99669" y="124231"/>
                </a:lnTo>
                <a:lnTo>
                  <a:pt x="95732" y="128028"/>
                </a:lnTo>
                <a:lnTo>
                  <a:pt x="93319" y="128917"/>
                </a:lnTo>
                <a:lnTo>
                  <a:pt x="85712" y="128917"/>
                </a:lnTo>
                <a:lnTo>
                  <a:pt x="80899" y="126898"/>
                </a:lnTo>
                <a:lnTo>
                  <a:pt x="70878" y="118402"/>
                </a:lnTo>
                <a:lnTo>
                  <a:pt x="66954" y="112064"/>
                </a:lnTo>
                <a:lnTo>
                  <a:pt x="64033" y="103568"/>
                </a:lnTo>
                <a:lnTo>
                  <a:pt x="60744" y="103568"/>
                </a:lnTo>
                <a:lnTo>
                  <a:pt x="62255" y="135890"/>
                </a:lnTo>
                <a:lnTo>
                  <a:pt x="65430" y="135890"/>
                </a:lnTo>
                <a:lnTo>
                  <a:pt x="66827" y="132727"/>
                </a:lnTo>
                <a:lnTo>
                  <a:pt x="68605" y="131076"/>
                </a:lnTo>
                <a:lnTo>
                  <a:pt x="71513" y="131076"/>
                </a:lnTo>
                <a:lnTo>
                  <a:pt x="81915" y="134874"/>
                </a:lnTo>
                <a:lnTo>
                  <a:pt x="87617" y="136144"/>
                </a:lnTo>
                <a:lnTo>
                  <a:pt x="97383" y="136144"/>
                </a:lnTo>
                <a:lnTo>
                  <a:pt x="102450" y="134874"/>
                </a:lnTo>
                <a:lnTo>
                  <a:pt x="111582" y="129806"/>
                </a:lnTo>
                <a:lnTo>
                  <a:pt x="115138" y="126136"/>
                </a:lnTo>
                <a:lnTo>
                  <a:pt x="120078" y="116497"/>
                </a:lnTo>
                <a:lnTo>
                  <a:pt x="121348" y="111556"/>
                </a:lnTo>
                <a:lnTo>
                  <a:pt x="121348" y="101028"/>
                </a:lnTo>
                <a:close/>
              </a:path>
              <a:path w="650239" h="136525">
                <a:moveTo>
                  <a:pt x="221742" y="88988"/>
                </a:moveTo>
                <a:lnTo>
                  <a:pt x="207949" y="50965"/>
                </a:lnTo>
                <a:lnTo>
                  <a:pt x="193484" y="42595"/>
                </a:lnTo>
                <a:lnTo>
                  <a:pt x="193484" y="70231"/>
                </a:lnTo>
                <a:lnTo>
                  <a:pt x="193370" y="93853"/>
                </a:lnTo>
                <a:lnTo>
                  <a:pt x="182206" y="129552"/>
                </a:lnTo>
                <a:lnTo>
                  <a:pt x="176377" y="129552"/>
                </a:lnTo>
                <a:lnTo>
                  <a:pt x="166712" y="113766"/>
                </a:lnTo>
                <a:lnTo>
                  <a:pt x="166103" y="109651"/>
                </a:lnTo>
                <a:lnTo>
                  <a:pt x="165684" y="104228"/>
                </a:lnTo>
                <a:lnTo>
                  <a:pt x="165671" y="87172"/>
                </a:lnTo>
                <a:lnTo>
                  <a:pt x="165887" y="79057"/>
                </a:lnTo>
                <a:lnTo>
                  <a:pt x="176504" y="47663"/>
                </a:lnTo>
                <a:lnTo>
                  <a:pt x="182460" y="47663"/>
                </a:lnTo>
                <a:lnTo>
                  <a:pt x="193484" y="70231"/>
                </a:lnTo>
                <a:lnTo>
                  <a:pt x="193484" y="42595"/>
                </a:lnTo>
                <a:lnTo>
                  <a:pt x="187147" y="40944"/>
                </a:lnTo>
                <a:lnTo>
                  <a:pt x="179412" y="40944"/>
                </a:lnTo>
                <a:lnTo>
                  <a:pt x="143700" y="62788"/>
                </a:lnTo>
                <a:lnTo>
                  <a:pt x="137452" y="88988"/>
                </a:lnTo>
                <a:lnTo>
                  <a:pt x="138137" y="98044"/>
                </a:lnTo>
                <a:lnTo>
                  <a:pt x="161683" y="132613"/>
                </a:lnTo>
                <a:lnTo>
                  <a:pt x="179666" y="136144"/>
                </a:lnTo>
                <a:lnTo>
                  <a:pt x="189471" y="135178"/>
                </a:lnTo>
                <a:lnTo>
                  <a:pt x="198132" y="132245"/>
                </a:lnTo>
                <a:lnTo>
                  <a:pt x="202311" y="129552"/>
                </a:lnTo>
                <a:lnTo>
                  <a:pt x="205689" y="127381"/>
                </a:lnTo>
                <a:lnTo>
                  <a:pt x="212128" y="120561"/>
                </a:lnTo>
                <a:lnTo>
                  <a:pt x="216357" y="113766"/>
                </a:lnTo>
                <a:lnTo>
                  <a:pt x="219367" y="106146"/>
                </a:lnTo>
                <a:lnTo>
                  <a:pt x="221170" y="97751"/>
                </a:lnTo>
                <a:lnTo>
                  <a:pt x="221742" y="88988"/>
                </a:lnTo>
                <a:close/>
              </a:path>
              <a:path w="650239" h="136525">
                <a:moveTo>
                  <a:pt x="390779" y="130060"/>
                </a:moveTo>
                <a:lnTo>
                  <a:pt x="386727" y="129552"/>
                </a:lnTo>
                <a:lnTo>
                  <a:pt x="384187" y="128409"/>
                </a:lnTo>
                <a:lnTo>
                  <a:pt x="381647" y="125120"/>
                </a:lnTo>
                <a:lnTo>
                  <a:pt x="381012" y="120815"/>
                </a:lnTo>
                <a:lnTo>
                  <a:pt x="381012" y="67437"/>
                </a:lnTo>
                <a:lnTo>
                  <a:pt x="380250" y="60464"/>
                </a:lnTo>
                <a:lnTo>
                  <a:pt x="377469" y="51600"/>
                </a:lnTo>
                <a:lnTo>
                  <a:pt x="374802" y="48044"/>
                </a:lnTo>
                <a:lnTo>
                  <a:pt x="367449" y="42341"/>
                </a:lnTo>
                <a:lnTo>
                  <a:pt x="362508" y="40944"/>
                </a:lnTo>
                <a:lnTo>
                  <a:pt x="351218" y="40944"/>
                </a:lnTo>
                <a:lnTo>
                  <a:pt x="346278" y="42214"/>
                </a:lnTo>
                <a:lnTo>
                  <a:pt x="336892" y="47282"/>
                </a:lnTo>
                <a:lnTo>
                  <a:pt x="331952" y="51473"/>
                </a:lnTo>
                <a:lnTo>
                  <a:pt x="326745" y="57175"/>
                </a:lnTo>
                <a:lnTo>
                  <a:pt x="324726" y="51727"/>
                </a:lnTo>
                <a:lnTo>
                  <a:pt x="321678" y="47663"/>
                </a:lnTo>
                <a:lnTo>
                  <a:pt x="313817" y="42214"/>
                </a:lnTo>
                <a:lnTo>
                  <a:pt x="309003" y="40944"/>
                </a:lnTo>
                <a:lnTo>
                  <a:pt x="298221" y="40944"/>
                </a:lnTo>
                <a:lnTo>
                  <a:pt x="293662" y="41960"/>
                </a:lnTo>
                <a:lnTo>
                  <a:pt x="285165" y="46266"/>
                </a:lnTo>
                <a:lnTo>
                  <a:pt x="280593" y="50076"/>
                </a:lnTo>
                <a:lnTo>
                  <a:pt x="275653" y="55397"/>
                </a:lnTo>
                <a:lnTo>
                  <a:pt x="275653" y="43611"/>
                </a:lnTo>
                <a:lnTo>
                  <a:pt x="239014" y="43611"/>
                </a:lnTo>
                <a:lnTo>
                  <a:pt x="239014" y="47155"/>
                </a:lnTo>
                <a:lnTo>
                  <a:pt x="243065" y="47663"/>
                </a:lnTo>
                <a:lnTo>
                  <a:pt x="245605" y="48679"/>
                </a:lnTo>
                <a:lnTo>
                  <a:pt x="248132" y="52108"/>
                </a:lnTo>
                <a:lnTo>
                  <a:pt x="248767" y="56286"/>
                </a:lnTo>
                <a:lnTo>
                  <a:pt x="248767" y="120815"/>
                </a:lnTo>
                <a:lnTo>
                  <a:pt x="248259" y="124993"/>
                </a:lnTo>
                <a:lnTo>
                  <a:pt x="245605" y="128409"/>
                </a:lnTo>
                <a:lnTo>
                  <a:pt x="242811" y="129679"/>
                </a:lnTo>
                <a:lnTo>
                  <a:pt x="239014" y="130060"/>
                </a:lnTo>
                <a:lnTo>
                  <a:pt x="239014" y="133489"/>
                </a:lnTo>
                <a:lnTo>
                  <a:pt x="285419" y="133489"/>
                </a:lnTo>
                <a:lnTo>
                  <a:pt x="285419" y="130060"/>
                </a:lnTo>
                <a:lnTo>
                  <a:pt x="281482" y="129679"/>
                </a:lnTo>
                <a:lnTo>
                  <a:pt x="278828" y="128409"/>
                </a:lnTo>
                <a:lnTo>
                  <a:pt x="276288" y="124358"/>
                </a:lnTo>
                <a:lnTo>
                  <a:pt x="275653" y="120180"/>
                </a:lnTo>
                <a:lnTo>
                  <a:pt x="275653" y="65544"/>
                </a:lnTo>
                <a:lnTo>
                  <a:pt x="279069" y="60845"/>
                </a:lnTo>
                <a:lnTo>
                  <a:pt x="282371" y="57429"/>
                </a:lnTo>
                <a:lnTo>
                  <a:pt x="287439" y="54000"/>
                </a:lnTo>
                <a:lnTo>
                  <a:pt x="289725" y="53365"/>
                </a:lnTo>
                <a:lnTo>
                  <a:pt x="294043" y="53365"/>
                </a:lnTo>
                <a:lnTo>
                  <a:pt x="301396" y="67056"/>
                </a:lnTo>
                <a:lnTo>
                  <a:pt x="301396" y="119164"/>
                </a:lnTo>
                <a:lnTo>
                  <a:pt x="291884" y="130060"/>
                </a:lnTo>
                <a:lnTo>
                  <a:pt x="291884" y="133489"/>
                </a:lnTo>
                <a:lnTo>
                  <a:pt x="338416" y="133489"/>
                </a:lnTo>
                <a:lnTo>
                  <a:pt x="338416" y="130060"/>
                </a:lnTo>
                <a:lnTo>
                  <a:pt x="334225" y="129806"/>
                </a:lnTo>
                <a:lnTo>
                  <a:pt x="331444" y="128409"/>
                </a:lnTo>
                <a:lnTo>
                  <a:pt x="328904" y="124358"/>
                </a:lnTo>
                <a:lnTo>
                  <a:pt x="328269" y="120307"/>
                </a:lnTo>
                <a:lnTo>
                  <a:pt x="328269" y="65544"/>
                </a:lnTo>
                <a:lnTo>
                  <a:pt x="331190" y="61607"/>
                </a:lnTo>
                <a:lnTo>
                  <a:pt x="334098" y="58572"/>
                </a:lnTo>
                <a:lnTo>
                  <a:pt x="339686" y="54508"/>
                </a:lnTo>
                <a:lnTo>
                  <a:pt x="342468" y="53492"/>
                </a:lnTo>
                <a:lnTo>
                  <a:pt x="347167" y="53492"/>
                </a:lnTo>
                <a:lnTo>
                  <a:pt x="354139" y="67183"/>
                </a:lnTo>
                <a:lnTo>
                  <a:pt x="354139" y="120053"/>
                </a:lnTo>
                <a:lnTo>
                  <a:pt x="353504" y="124104"/>
                </a:lnTo>
                <a:lnTo>
                  <a:pt x="350583" y="128282"/>
                </a:lnTo>
                <a:lnTo>
                  <a:pt x="347929" y="129679"/>
                </a:lnTo>
                <a:lnTo>
                  <a:pt x="344246" y="130060"/>
                </a:lnTo>
                <a:lnTo>
                  <a:pt x="344246" y="133489"/>
                </a:lnTo>
                <a:lnTo>
                  <a:pt x="390779" y="133489"/>
                </a:lnTo>
                <a:lnTo>
                  <a:pt x="390779" y="130060"/>
                </a:lnTo>
                <a:close/>
              </a:path>
              <a:path w="650239" h="136525">
                <a:moveTo>
                  <a:pt x="483209" y="85318"/>
                </a:moveTo>
                <a:lnTo>
                  <a:pt x="482600" y="78854"/>
                </a:lnTo>
                <a:lnTo>
                  <a:pt x="482244" y="74968"/>
                </a:lnTo>
                <a:lnTo>
                  <a:pt x="480110" y="66001"/>
                </a:lnTo>
                <a:lnTo>
                  <a:pt x="459498" y="43065"/>
                </a:lnTo>
                <a:lnTo>
                  <a:pt x="459498" y="68580"/>
                </a:lnTo>
                <a:lnTo>
                  <a:pt x="459498" y="78854"/>
                </a:lnTo>
                <a:lnTo>
                  <a:pt x="433387" y="78854"/>
                </a:lnTo>
                <a:lnTo>
                  <a:pt x="433387" y="65544"/>
                </a:lnTo>
                <a:lnTo>
                  <a:pt x="435279" y="57810"/>
                </a:lnTo>
                <a:lnTo>
                  <a:pt x="439089" y="51981"/>
                </a:lnTo>
                <a:lnTo>
                  <a:pt x="441121" y="48806"/>
                </a:lnTo>
                <a:lnTo>
                  <a:pt x="443903" y="47155"/>
                </a:lnTo>
                <a:lnTo>
                  <a:pt x="449491" y="47155"/>
                </a:lnTo>
                <a:lnTo>
                  <a:pt x="459498" y="68580"/>
                </a:lnTo>
                <a:lnTo>
                  <a:pt x="459498" y="43065"/>
                </a:lnTo>
                <a:lnTo>
                  <a:pt x="455282" y="41643"/>
                </a:lnTo>
                <a:lnTo>
                  <a:pt x="448729" y="40944"/>
                </a:lnTo>
                <a:lnTo>
                  <a:pt x="440804" y="41783"/>
                </a:lnTo>
                <a:lnTo>
                  <a:pt x="411073" y="69850"/>
                </a:lnTo>
                <a:lnTo>
                  <a:pt x="408025" y="90004"/>
                </a:lnTo>
                <a:lnTo>
                  <a:pt x="408546" y="98844"/>
                </a:lnTo>
                <a:lnTo>
                  <a:pt x="428993" y="132334"/>
                </a:lnTo>
                <a:lnTo>
                  <a:pt x="446570" y="136144"/>
                </a:lnTo>
                <a:lnTo>
                  <a:pt x="454304" y="136144"/>
                </a:lnTo>
                <a:lnTo>
                  <a:pt x="483209" y="108889"/>
                </a:lnTo>
                <a:lnTo>
                  <a:pt x="479920" y="106743"/>
                </a:lnTo>
                <a:lnTo>
                  <a:pt x="476364" y="112318"/>
                </a:lnTo>
                <a:lnTo>
                  <a:pt x="472948" y="116243"/>
                </a:lnTo>
                <a:lnTo>
                  <a:pt x="469773" y="118275"/>
                </a:lnTo>
                <a:lnTo>
                  <a:pt x="466725" y="120434"/>
                </a:lnTo>
                <a:lnTo>
                  <a:pt x="463181" y="121564"/>
                </a:lnTo>
                <a:lnTo>
                  <a:pt x="453161" y="121564"/>
                </a:lnTo>
                <a:lnTo>
                  <a:pt x="447840" y="118910"/>
                </a:lnTo>
                <a:lnTo>
                  <a:pt x="433895" y="85318"/>
                </a:lnTo>
                <a:lnTo>
                  <a:pt x="483209" y="85318"/>
                </a:lnTo>
                <a:close/>
              </a:path>
              <a:path w="650239" h="136525">
                <a:moveTo>
                  <a:pt x="574890" y="49568"/>
                </a:moveTo>
                <a:lnTo>
                  <a:pt x="573747" y="46393"/>
                </a:lnTo>
                <a:lnTo>
                  <a:pt x="569429" y="41960"/>
                </a:lnTo>
                <a:lnTo>
                  <a:pt x="566648" y="40944"/>
                </a:lnTo>
                <a:lnTo>
                  <a:pt x="558914" y="40944"/>
                </a:lnTo>
                <a:lnTo>
                  <a:pt x="554596" y="42468"/>
                </a:lnTo>
                <a:lnTo>
                  <a:pt x="545592" y="48552"/>
                </a:lnTo>
                <a:lnTo>
                  <a:pt x="540397" y="54635"/>
                </a:lnTo>
                <a:lnTo>
                  <a:pt x="534314" y="64020"/>
                </a:lnTo>
                <a:lnTo>
                  <a:pt x="534314" y="43611"/>
                </a:lnTo>
                <a:lnTo>
                  <a:pt x="497662" y="43611"/>
                </a:lnTo>
                <a:lnTo>
                  <a:pt x="497662" y="47155"/>
                </a:lnTo>
                <a:lnTo>
                  <a:pt x="500710" y="47409"/>
                </a:lnTo>
                <a:lnTo>
                  <a:pt x="502869" y="48044"/>
                </a:lnTo>
                <a:lnTo>
                  <a:pt x="505269" y="49695"/>
                </a:lnTo>
                <a:lnTo>
                  <a:pt x="506158" y="50965"/>
                </a:lnTo>
                <a:lnTo>
                  <a:pt x="507428" y="54254"/>
                </a:lnTo>
                <a:lnTo>
                  <a:pt x="507682" y="57429"/>
                </a:lnTo>
                <a:lnTo>
                  <a:pt x="507682" y="120180"/>
                </a:lnTo>
                <a:lnTo>
                  <a:pt x="506920" y="124993"/>
                </a:lnTo>
                <a:lnTo>
                  <a:pt x="504139" y="128663"/>
                </a:lnTo>
                <a:lnTo>
                  <a:pt x="501599" y="129679"/>
                </a:lnTo>
                <a:lnTo>
                  <a:pt x="497662" y="130060"/>
                </a:lnTo>
                <a:lnTo>
                  <a:pt x="497662" y="133489"/>
                </a:lnTo>
                <a:lnTo>
                  <a:pt x="546227" y="133489"/>
                </a:lnTo>
                <a:lnTo>
                  <a:pt x="546227" y="130060"/>
                </a:lnTo>
                <a:lnTo>
                  <a:pt x="542556" y="129806"/>
                </a:lnTo>
                <a:lnTo>
                  <a:pt x="540016" y="129298"/>
                </a:lnTo>
                <a:lnTo>
                  <a:pt x="534314" y="112318"/>
                </a:lnTo>
                <a:lnTo>
                  <a:pt x="534314" y="84175"/>
                </a:lnTo>
                <a:lnTo>
                  <a:pt x="546862" y="59575"/>
                </a:lnTo>
                <a:lnTo>
                  <a:pt x="549529" y="59575"/>
                </a:lnTo>
                <a:lnTo>
                  <a:pt x="550926" y="60210"/>
                </a:lnTo>
                <a:lnTo>
                  <a:pt x="557898" y="66040"/>
                </a:lnTo>
                <a:lnTo>
                  <a:pt x="560806" y="67183"/>
                </a:lnTo>
                <a:lnTo>
                  <a:pt x="567143" y="67183"/>
                </a:lnTo>
                <a:lnTo>
                  <a:pt x="569683" y="65925"/>
                </a:lnTo>
                <a:lnTo>
                  <a:pt x="573874" y="61226"/>
                </a:lnTo>
                <a:lnTo>
                  <a:pt x="574890" y="57937"/>
                </a:lnTo>
                <a:lnTo>
                  <a:pt x="574890" y="49568"/>
                </a:lnTo>
                <a:close/>
              </a:path>
              <a:path w="650239" h="136525">
                <a:moveTo>
                  <a:pt x="650074" y="101028"/>
                </a:moveTo>
                <a:lnTo>
                  <a:pt x="648550" y="96088"/>
                </a:lnTo>
                <a:lnTo>
                  <a:pt x="642594" y="87083"/>
                </a:lnTo>
                <a:lnTo>
                  <a:pt x="636384" y="81762"/>
                </a:lnTo>
                <a:lnTo>
                  <a:pt x="617613" y="68961"/>
                </a:lnTo>
                <a:lnTo>
                  <a:pt x="611784" y="64528"/>
                </a:lnTo>
                <a:lnTo>
                  <a:pt x="608482" y="60210"/>
                </a:lnTo>
                <a:lnTo>
                  <a:pt x="607847" y="58572"/>
                </a:lnTo>
                <a:lnTo>
                  <a:pt x="607847" y="54508"/>
                </a:lnTo>
                <a:lnTo>
                  <a:pt x="608736" y="52476"/>
                </a:lnTo>
                <a:lnTo>
                  <a:pt x="612546" y="48933"/>
                </a:lnTo>
                <a:lnTo>
                  <a:pt x="614692" y="48044"/>
                </a:lnTo>
                <a:lnTo>
                  <a:pt x="621550" y="48044"/>
                </a:lnTo>
                <a:lnTo>
                  <a:pt x="625729" y="49822"/>
                </a:lnTo>
                <a:lnTo>
                  <a:pt x="634098" y="56413"/>
                </a:lnTo>
                <a:lnTo>
                  <a:pt x="638149" y="62623"/>
                </a:lnTo>
                <a:lnTo>
                  <a:pt x="642086" y="71755"/>
                </a:lnTo>
                <a:lnTo>
                  <a:pt x="645375" y="71755"/>
                </a:lnTo>
                <a:lnTo>
                  <a:pt x="643864" y="41071"/>
                </a:lnTo>
                <a:lnTo>
                  <a:pt x="640689" y="41071"/>
                </a:lnTo>
                <a:lnTo>
                  <a:pt x="639165" y="43357"/>
                </a:lnTo>
                <a:lnTo>
                  <a:pt x="638022" y="44627"/>
                </a:lnTo>
                <a:lnTo>
                  <a:pt x="636638" y="45631"/>
                </a:lnTo>
                <a:lnTo>
                  <a:pt x="635622" y="45885"/>
                </a:lnTo>
                <a:lnTo>
                  <a:pt x="633463" y="45885"/>
                </a:lnTo>
                <a:lnTo>
                  <a:pt x="631939" y="45377"/>
                </a:lnTo>
                <a:lnTo>
                  <a:pt x="625729" y="42087"/>
                </a:lnTo>
                <a:lnTo>
                  <a:pt x="621042" y="40944"/>
                </a:lnTo>
                <a:lnTo>
                  <a:pt x="607085" y="40944"/>
                </a:lnTo>
                <a:lnTo>
                  <a:pt x="600113" y="43738"/>
                </a:lnTo>
                <a:lnTo>
                  <a:pt x="590600" y="54889"/>
                </a:lnTo>
                <a:lnTo>
                  <a:pt x="588200" y="61226"/>
                </a:lnTo>
                <a:lnTo>
                  <a:pt x="588200" y="74409"/>
                </a:lnTo>
                <a:lnTo>
                  <a:pt x="590359" y="80238"/>
                </a:lnTo>
                <a:lnTo>
                  <a:pt x="597458" y="89115"/>
                </a:lnTo>
                <a:lnTo>
                  <a:pt x="603796" y="94310"/>
                </a:lnTo>
                <a:lnTo>
                  <a:pt x="620280" y="105600"/>
                </a:lnTo>
                <a:lnTo>
                  <a:pt x="624586" y="109016"/>
                </a:lnTo>
                <a:lnTo>
                  <a:pt x="628396" y="113461"/>
                </a:lnTo>
                <a:lnTo>
                  <a:pt x="629412" y="116116"/>
                </a:lnTo>
                <a:lnTo>
                  <a:pt x="629412" y="121945"/>
                </a:lnTo>
                <a:lnTo>
                  <a:pt x="628396" y="124231"/>
                </a:lnTo>
                <a:lnTo>
                  <a:pt x="624459" y="128028"/>
                </a:lnTo>
                <a:lnTo>
                  <a:pt x="622046" y="128917"/>
                </a:lnTo>
                <a:lnTo>
                  <a:pt x="614438" y="128917"/>
                </a:lnTo>
                <a:lnTo>
                  <a:pt x="609625" y="126898"/>
                </a:lnTo>
                <a:lnTo>
                  <a:pt x="599605" y="118402"/>
                </a:lnTo>
                <a:lnTo>
                  <a:pt x="595680" y="112064"/>
                </a:lnTo>
                <a:lnTo>
                  <a:pt x="592759" y="103568"/>
                </a:lnTo>
                <a:lnTo>
                  <a:pt x="589470" y="103568"/>
                </a:lnTo>
                <a:lnTo>
                  <a:pt x="590981" y="135890"/>
                </a:lnTo>
                <a:lnTo>
                  <a:pt x="594156" y="135890"/>
                </a:lnTo>
                <a:lnTo>
                  <a:pt x="595553" y="132727"/>
                </a:lnTo>
                <a:lnTo>
                  <a:pt x="597331" y="131076"/>
                </a:lnTo>
                <a:lnTo>
                  <a:pt x="600240" y="131076"/>
                </a:lnTo>
                <a:lnTo>
                  <a:pt x="610641" y="134874"/>
                </a:lnTo>
                <a:lnTo>
                  <a:pt x="616343" y="136144"/>
                </a:lnTo>
                <a:lnTo>
                  <a:pt x="626110" y="136144"/>
                </a:lnTo>
                <a:lnTo>
                  <a:pt x="631177" y="134874"/>
                </a:lnTo>
                <a:lnTo>
                  <a:pt x="640308" y="129806"/>
                </a:lnTo>
                <a:lnTo>
                  <a:pt x="643864" y="126136"/>
                </a:lnTo>
                <a:lnTo>
                  <a:pt x="648804" y="116497"/>
                </a:lnTo>
                <a:lnTo>
                  <a:pt x="650074" y="111556"/>
                </a:lnTo>
                <a:lnTo>
                  <a:pt x="650074" y="101028"/>
                </a:lnTo>
                <a:close/>
              </a:path>
            </a:pathLst>
          </a:custGeom>
          <a:solidFill>
            <a:srgbClr val="000000"/>
          </a:solidFill>
        </p:spPr>
        <p:txBody>
          <a:bodyPr wrap="square" lIns="0" tIns="0" rIns="0" bIns="0" rtlCol="0"/>
          <a:lstStyle/>
          <a:p>
            <a:pPr defTabSz="909279"/>
            <a:endParaRPr sz="1790">
              <a:solidFill>
                <a:prstClr val="black"/>
              </a:solidFill>
              <a:latin typeface="Calibri"/>
            </a:endParaRPr>
          </a:p>
        </p:txBody>
      </p:sp>
      <p:pic>
        <p:nvPicPr>
          <p:cNvPr id="34" name="object 34"/>
          <p:cNvPicPr/>
          <p:nvPr/>
        </p:nvPicPr>
        <p:blipFill>
          <a:blip r:embed="rId22" cstate="print"/>
          <a:stretch>
            <a:fillRect/>
          </a:stretch>
        </p:blipFill>
        <p:spPr>
          <a:xfrm>
            <a:off x="3664187" y="3339460"/>
            <a:ext cx="1122064" cy="171947"/>
          </a:xfrm>
          <a:prstGeom prst="rect">
            <a:avLst/>
          </a:prstGeom>
        </p:spPr>
      </p:pic>
      <p:pic>
        <p:nvPicPr>
          <p:cNvPr id="35" name="object 35"/>
          <p:cNvPicPr/>
          <p:nvPr/>
        </p:nvPicPr>
        <p:blipFill>
          <a:blip r:embed="rId23" cstate="print"/>
          <a:stretch>
            <a:fillRect/>
          </a:stretch>
        </p:blipFill>
        <p:spPr>
          <a:xfrm>
            <a:off x="3855842" y="6024588"/>
            <a:ext cx="909604" cy="171910"/>
          </a:xfrm>
          <a:prstGeom prst="rect">
            <a:avLst/>
          </a:prstGeom>
        </p:spPr>
      </p:pic>
      <p:grpSp>
        <p:nvGrpSpPr>
          <p:cNvPr id="36" name="object 36"/>
          <p:cNvGrpSpPr/>
          <p:nvPr/>
        </p:nvGrpSpPr>
        <p:grpSpPr>
          <a:xfrm>
            <a:off x="3747405" y="2185371"/>
            <a:ext cx="1775068" cy="874589"/>
            <a:chOff x="3761954" y="2197579"/>
            <a:chExt cx="1784985" cy="879475"/>
          </a:xfrm>
        </p:grpSpPr>
        <p:pic>
          <p:nvPicPr>
            <p:cNvPr id="37" name="object 37"/>
            <p:cNvPicPr/>
            <p:nvPr/>
          </p:nvPicPr>
          <p:blipFill>
            <a:blip r:embed="rId24" cstate="print"/>
            <a:stretch>
              <a:fillRect/>
            </a:stretch>
          </p:blipFill>
          <p:spPr>
            <a:xfrm>
              <a:off x="3761954" y="2606397"/>
              <a:ext cx="1784868" cy="470172"/>
            </a:xfrm>
            <a:prstGeom prst="rect">
              <a:avLst/>
            </a:prstGeom>
          </p:spPr>
        </p:pic>
        <p:sp>
          <p:nvSpPr>
            <p:cNvPr id="38" name="object 38"/>
            <p:cNvSpPr/>
            <p:nvPr/>
          </p:nvSpPr>
          <p:spPr>
            <a:xfrm>
              <a:off x="4603608" y="2197579"/>
              <a:ext cx="12700" cy="393065"/>
            </a:xfrm>
            <a:custGeom>
              <a:avLst/>
              <a:gdLst/>
              <a:ahLst/>
              <a:cxnLst/>
              <a:rect l="l" t="t" r="r" b="b"/>
              <a:pathLst>
                <a:path w="12700" h="393064">
                  <a:moveTo>
                    <a:pt x="9382" y="0"/>
                  </a:moveTo>
                  <a:lnTo>
                    <a:pt x="2662" y="0"/>
                  </a:lnTo>
                  <a:lnTo>
                    <a:pt x="0" y="2662"/>
                  </a:lnTo>
                  <a:lnTo>
                    <a:pt x="0" y="389676"/>
                  </a:lnTo>
                  <a:lnTo>
                    <a:pt x="2662" y="392465"/>
                  </a:lnTo>
                  <a:lnTo>
                    <a:pt x="9382" y="392465"/>
                  </a:lnTo>
                  <a:lnTo>
                    <a:pt x="12172" y="389676"/>
                  </a:lnTo>
                  <a:lnTo>
                    <a:pt x="12172" y="6084"/>
                  </a:lnTo>
                  <a:lnTo>
                    <a:pt x="12172" y="2662"/>
                  </a:lnTo>
                  <a:lnTo>
                    <a:pt x="9382" y="0"/>
                  </a:lnTo>
                  <a:close/>
                </a:path>
              </a:pathLst>
            </a:custGeom>
            <a:solidFill>
              <a:srgbClr val="000000"/>
            </a:solidFill>
          </p:spPr>
          <p:txBody>
            <a:bodyPr wrap="square" lIns="0" tIns="0" rIns="0" bIns="0" rtlCol="0"/>
            <a:lstStyle/>
            <a:p>
              <a:pPr defTabSz="909279"/>
              <a:endParaRPr sz="1790">
                <a:solidFill>
                  <a:prstClr val="black"/>
                </a:solidFill>
                <a:latin typeface="Calibri"/>
              </a:endParaRPr>
            </a:p>
          </p:txBody>
        </p:sp>
      </p:grpSp>
      <p:grpSp>
        <p:nvGrpSpPr>
          <p:cNvPr id="39" name="object 39"/>
          <p:cNvGrpSpPr/>
          <p:nvPr/>
        </p:nvGrpSpPr>
        <p:grpSpPr>
          <a:xfrm>
            <a:off x="1733047" y="3527921"/>
            <a:ext cx="2049127" cy="1001515"/>
            <a:chOff x="1736343" y="3547630"/>
            <a:chExt cx="2060575" cy="1007110"/>
          </a:xfrm>
        </p:grpSpPr>
        <p:sp>
          <p:nvSpPr>
            <p:cNvPr id="40" name="object 40"/>
            <p:cNvSpPr/>
            <p:nvPr/>
          </p:nvSpPr>
          <p:spPr>
            <a:xfrm>
              <a:off x="1988439" y="3547643"/>
              <a:ext cx="1774825" cy="714375"/>
            </a:xfrm>
            <a:custGeom>
              <a:avLst/>
              <a:gdLst/>
              <a:ahLst/>
              <a:cxnLst/>
              <a:rect l="l" t="t" r="r" b="b"/>
              <a:pathLst>
                <a:path w="1774825" h="714375">
                  <a:moveTo>
                    <a:pt x="1524228" y="2654"/>
                  </a:moveTo>
                  <a:lnTo>
                    <a:pt x="1521447" y="0"/>
                  </a:lnTo>
                  <a:lnTo>
                    <a:pt x="1514729" y="0"/>
                  </a:lnTo>
                  <a:lnTo>
                    <a:pt x="1512062" y="2654"/>
                  </a:lnTo>
                  <a:lnTo>
                    <a:pt x="1512062" y="345173"/>
                  </a:lnTo>
                  <a:lnTo>
                    <a:pt x="1512062" y="348475"/>
                  </a:lnTo>
                  <a:lnTo>
                    <a:pt x="1514729" y="351256"/>
                  </a:lnTo>
                  <a:lnTo>
                    <a:pt x="1521447" y="351256"/>
                  </a:lnTo>
                  <a:lnTo>
                    <a:pt x="1524228" y="348475"/>
                  </a:lnTo>
                  <a:lnTo>
                    <a:pt x="1524228" y="2654"/>
                  </a:lnTo>
                  <a:close/>
                </a:path>
                <a:path w="1774825" h="714375">
                  <a:moveTo>
                    <a:pt x="1774520" y="373443"/>
                  </a:moveTo>
                  <a:lnTo>
                    <a:pt x="1771738" y="370776"/>
                  </a:lnTo>
                  <a:lnTo>
                    <a:pt x="6083" y="370776"/>
                  </a:lnTo>
                  <a:lnTo>
                    <a:pt x="2730" y="370776"/>
                  </a:lnTo>
                  <a:lnTo>
                    <a:pt x="0" y="373443"/>
                  </a:lnTo>
                  <a:lnTo>
                    <a:pt x="0" y="376872"/>
                  </a:lnTo>
                  <a:lnTo>
                    <a:pt x="0" y="380161"/>
                  </a:lnTo>
                  <a:lnTo>
                    <a:pt x="0" y="714311"/>
                  </a:lnTo>
                  <a:lnTo>
                    <a:pt x="12179" y="714311"/>
                  </a:lnTo>
                  <a:lnTo>
                    <a:pt x="12179" y="382955"/>
                  </a:lnTo>
                  <a:lnTo>
                    <a:pt x="1771738" y="382955"/>
                  </a:lnTo>
                  <a:lnTo>
                    <a:pt x="1774520" y="380161"/>
                  </a:lnTo>
                  <a:lnTo>
                    <a:pt x="1774520" y="373443"/>
                  </a:lnTo>
                  <a:close/>
                </a:path>
              </a:pathLst>
            </a:custGeom>
            <a:solidFill>
              <a:srgbClr val="000000"/>
            </a:solidFill>
          </p:spPr>
          <p:txBody>
            <a:bodyPr wrap="square" lIns="0" tIns="0" rIns="0" bIns="0" rtlCol="0"/>
            <a:lstStyle/>
            <a:p>
              <a:pPr defTabSz="909279"/>
              <a:endParaRPr sz="1790">
                <a:solidFill>
                  <a:prstClr val="black"/>
                </a:solidFill>
                <a:latin typeface="Calibri"/>
              </a:endParaRPr>
            </a:p>
          </p:txBody>
        </p:sp>
        <p:pic>
          <p:nvPicPr>
            <p:cNvPr id="41" name="object 41"/>
            <p:cNvPicPr/>
            <p:nvPr/>
          </p:nvPicPr>
          <p:blipFill>
            <a:blip r:embed="rId25" cstate="print"/>
            <a:stretch>
              <a:fillRect/>
            </a:stretch>
          </p:blipFill>
          <p:spPr>
            <a:xfrm>
              <a:off x="1736343" y="4418002"/>
              <a:ext cx="123675" cy="136272"/>
            </a:xfrm>
            <a:prstGeom prst="rect">
              <a:avLst/>
            </a:prstGeom>
          </p:spPr>
        </p:pic>
        <p:pic>
          <p:nvPicPr>
            <p:cNvPr id="42" name="object 42"/>
            <p:cNvPicPr/>
            <p:nvPr/>
          </p:nvPicPr>
          <p:blipFill>
            <a:blip r:embed="rId26" cstate="print"/>
            <a:stretch>
              <a:fillRect/>
            </a:stretch>
          </p:blipFill>
          <p:spPr>
            <a:xfrm>
              <a:off x="1881725" y="4417875"/>
              <a:ext cx="366483" cy="134751"/>
            </a:xfrm>
            <a:prstGeom prst="rect">
              <a:avLst/>
            </a:prstGeom>
          </p:spPr>
        </p:pic>
        <p:pic>
          <p:nvPicPr>
            <p:cNvPr id="43" name="object 43"/>
            <p:cNvPicPr/>
            <p:nvPr/>
          </p:nvPicPr>
          <p:blipFill>
            <a:blip r:embed="rId27" cstate="print"/>
            <a:stretch>
              <a:fillRect/>
            </a:stretch>
          </p:blipFill>
          <p:spPr>
            <a:xfrm>
              <a:off x="1955138" y="4239770"/>
              <a:ext cx="77331" cy="138301"/>
            </a:xfrm>
            <a:prstGeom prst="rect">
              <a:avLst/>
            </a:prstGeom>
          </p:spPr>
        </p:pic>
        <p:sp>
          <p:nvSpPr>
            <p:cNvPr id="44" name="object 44"/>
            <p:cNvSpPr/>
            <p:nvPr/>
          </p:nvSpPr>
          <p:spPr>
            <a:xfrm>
              <a:off x="3752443" y="3929201"/>
              <a:ext cx="12700" cy="337820"/>
            </a:xfrm>
            <a:custGeom>
              <a:avLst/>
              <a:gdLst/>
              <a:ahLst/>
              <a:cxnLst/>
              <a:rect l="l" t="t" r="r" b="b"/>
              <a:pathLst>
                <a:path w="12700" h="337820">
                  <a:moveTo>
                    <a:pt x="12166" y="0"/>
                  </a:moveTo>
                  <a:lnTo>
                    <a:pt x="0" y="0"/>
                  </a:lnTo>
                  <a:lnTo>
                    <a:pt x="0" y="337451"/>
                  </a:lnTo>
                  <a:lnTo>
                    <a:pt x="12166" y="337451"/>
                  </a:lnTo>
                  <a:lnTo>
                    <a:pt x="12166" y="0"/>
                  </a:lnTo>
                  <a:close/>
                </a:path>
              </a:pathLst>
            </a:custGeom>
            <a:solidFill>
              <a:srgbClr val="000000"/>
            </a:solidFill>
          </p:spPr>
          <p:txBody>
            <a:bodyPr wrap="square" lIns="0" tIns="0" rIns="0" bIns="0" rtlCol="0"/>
            <a:lstStyle/>
            <a:p>
              <a:pPr defTabSz="909279"/>
              <a:endParaRPr sz="1790">
                <a:solidFill>
                  <a:prstClr val="black"/>
                </a:solidFill>
                <a:latin typeface="Calibri"/>
              </a:endParaRPr>
            </a:p>
          </p:txBody>
        </p:sp>
        <p:pic>
          <p:nvPicPr>
            <p:cNvPr id="45" name="object 45"/>
            <p:cNvPicPr/>
            <p:nvPr/>
          </p:nvPicPr>
          <p:blipFill>
            <a:blip r:embed="rId28" cstate="print"/>
            <a:stretch>
              <a:fillRect/>
            </a:stretch>
          </p:blipFill>
          <p:spPr>
            <a:xfrm>
              <a:off x="3719098" y="4244460"/>
              <a:ext cx="77343" cy="138427"/>
            </a:xfrm>
            <a:prstGeom prst="rect">
              <a:avLst/>
            </a:prstGeom>
          </p:spPr>
        </p:pic>
        <p:sp>
          <p:nvSpPr>
            <p:cNvPr id="46" name="object 46"/>
            <p:cNvSpPr/>
            <p:nvPr/>
          </p:nvSpPr>
          <p:spPr>
            <a:xfrm>
              <a:off x="2820517" y="3929201"/>
              <a:ext cx="12700" cy="337820"/>
            </a:xfrm>
            <a:custGeom>
              <a:avLst/>
              <a:gdLst/>
              <a:ahLst/>
              <a:cxnLst/>
              <a:rect l="l" t="t" r="r" b="b"/>
              <a:pathLst>
                <a:path w="12700" h="337820">
                  <a:moveTo>
                    <a:pt x="12179" y="0"/>
                  </a:moveTo>
                  <a:lnTo>
                    <a:pt x="0" y="0"/>
                  </a:lnTo>
                  <a:lnTo>
                    <a:pt x="0" y="337451"/>
                  </a:lnTo>
                  <a:lnTo>
                    <a:pt x="12179" y="337451"/>
                  </a:lnTo>
                  <a:lnTo>
                    <a:pt x="12179" y="0"/>
                  </a:lnTo>
                  <a:close/>
                </a:path>
              </a:pathLst>
            </a:custGeom>
            <a:solidFill>
              <a:srgbClr val="000000"/>
            </a:solidFill>
          </p:spPr>
          <p:txBody>
            <a:bodyPr wrap="square" lIns="0" tIns="0" rIns="0" bIns="0" rtlCol="0"/>
            <a:lstStyle/>
            <a:p>
              <a:pPr defTabSz="909279"/>
              <a:endParaRPr sz="1790">
                <a:solidFill>
                  <a:prstClr val="black"/>
                </a:solidFill>
                <a:latin typeface="Calibri"/>
              </a:endParaRPr>
            </a:p>
          </p:txBody>
        </p:sp>
        <p:pic>
          <p:nvPicPr>
            <p:cNvPr id="47" name="object 47"/>
            <p:cNvPicPr/>
            <p:nvPr/>
          </p:nvPicPr>
          <p:blipFill>
            <a:blip r:embed="rId29" cstate="print"/>
            <a:stretch>
              <a:fillRect/>
            </a:stretch>
          </p:blipFill>
          <p:spPr>
            <a:xfrm>
              <a:off x="2787219" y="4244460"/>
              <a:ext cx="77331" cy="138427"/>
            </a:xfrm>
            <a:prstGeom prst="rect">
              <a:avLst/>
            </a:prstGeom>
          </p:spPr>
        </p:pic>
      </p:grpSp>
      <p:pic>
        <p:nvPicPr>
          <p:cNvPr id="48" name="object 48"/>
          <p:cNvPicPr/>
          <p:nvPr/>
        </p:nvPicPr>
        <p:blipFill>
          <a:blip r:embed="rId30" cstate="print"/>
          <a:stretch>
            <a:fillRect/>
          </a:stretch>
        </p:blipFill>
        <p:spPr>
          <a:xfrm>
            <a:off x="5438887" y="6050418"/>
            <a:ext cx="1122064" cy="171922"/>
          </a:xfrm>
          <a:prstGeom prst="rect">
            <a:avLst/>
          </a:prstGeom>
        </p:spPr>
      </p:pic>
      <p:sp>
        <p:nvSpPr>
          <p:cNvPr id="49" name="object 49"/>
          <p:cNvSpPr/>
          <p:nvPr/>
        </p:nvSpPr>
        <p:spPr>
          <a:xfrm>
            <a:off x="1662170" y="4625294"/>
            <a:ext cx="646628" cy="135767"/>
          </a:xfrm>
          <a:custGeom>
            <a:avLst/>
            <a:gdLst/>
            <a:ahLst/>
            <a:cxnLst/>
            <a:rect l="l" t="t" r="r" b="b"/>
            <a:pathLst>
              <a:path w="650239" h="136525">
                <a:moveTo>
                  <a:pt x="39141" y="10769"/>
                </a:moveTo>
                <a:lnTo>
                  <a:pt x="37693" y="7353"/>
                </a:lnTo>
                <a:lnTo>
                  <a:pt x="31927" y="1524"/>
                </a:lnTo>
                <a:lnTo>
                  <a:pt x="28397" y="0"/>
                </a:lnTo>
                <a:lnTo>
                  <a:pt x="20129" y="0"/>
                </a:lnTo>
                <a:lnTo>
                  <a:pt x="16637" y="1524"/>
                </a:lnTo>
                <a:lnTo>
                  <a:pt x="10858" y="7353"/>
                </a:lnTo>
                <a:lnTo>
                  <a:pt x="9423" y="10769"/>
                </a:lnTo>
                <a:lnTo>
                  <a:pt x="9423" y="19011"/>
                </a:lnTo>
                <a:lnTo>
                  <a:pt x="10858" y="22555"/>
                </a:lnTo>
                <a:lnTo>
                  <a:pt x="13754" y="25349"/>
                </a:lnTo>
                <a:lnTo>
                  <a:pt x="16637" y="28270"/>
                </a:lnTo>
                <a:lnTo>
                  <a:pt x="20129" y="29781"/>
                </a:lnTo>
                <a:lnTo>
                  <a:pt x="28333" y="29781"/>
                </a:lnTo>
                <a:lnTo>
                  <a:pt x="31851" y="28270"/>
                </a:lnTo>
                <a:lnTo>
                  <a:pt x="34759" y="25349"/>
                </a:lnTo>
                <a:lnTo>
                  <a:pt x="37680" y="22555"/>
                </a:lnTo>
                <a:lnTo>
                  <a:pt x="39141" y="19011"/>
                </a:lnTo>
                <a:lnTo>
                  <a:pt x="39141" y="10769"/>
                </a:lnTo>
                <a:close/>
              </a:path>
              <a:path w="650239" h="136525">
                <a:moveTo>
                  <a:pt x="48564" y="130060"/>
                </a:moveTo>
                <a:lnTo>
                  <a:pt x="44272" y="129806"/>
                </a:lnTo>
                <a:lnTo>
                  <a:pt x="41389" y="128790"/>
                </a:lnTo>
                <a:lnTo>
                  <a:pt x="38430" y="125234"/>
                </a:lnTo>
                <a:lnTo>
                  <a:pt x="37693" y="121183"/>
                </a:lnTo>
                <a:lnTo>
                  <a:pt x="37693" y="43599"/>
                </a:lnTo>
                <a:lnTo>
                  <a:pt x="0" y="43599"/>
                </a:lnTo>
                <a:lnTo>
                  <a:pt x="0" y="47155"/>
                </a:lnTo>
                <a:lnTo>
                  <a:pt x="4229" y="47409"/>
                </a:lnTo>
                <a:lnTo>
                  <a:pt x="7086" y="48425"/>
                </a:lnTo>
                <a:lnTo>
                  <a:pt x="10033" y="51968"/>
                </a:lnTo>
                <a:lnTo>
                  <a:pt x="10769" y="56032"/>
                </a:lnTo>
                <a:lnTo>
                  <a:pt x="10769" y="121183"/>
                </a:lnTo>
                <a:lnTo>
                  <a:pt x="10121" y="125107"/>
                </a:lnTo>
                <a:lnTo>
                  <a:pt x="8839" y="126504"/>
                </a:lnTo>
                <a:lnTo>
                  <a:pt x="6921" y="128790"/>
                </a:lnTo>
                <a:lnTo>
                  <a:pt x="3975" y="129933"/>
                </a:lnTo>
                <a:lnTo>
                  <a:pt x="0" y="130060"/>
                </a:lnTo>
                <a:lnTo>
                  <a:pt x="0" y="133477"/>
                </a:lnTo>
                <a:lnTo>
                  <a:pt x="48564" y="133477"/>
                </a:lnTo>
                <a:lnTo>
                  <a:pt x="48564" y="130060"/>
                </a:lnTo>
                <a:close/>
              </a:path>
              <a:path w="650239" h="136525">
                <a:moveTo>
                  <a:pt x="121373" y="101028"/>
                </a:moveTo>
                <a:lnTo>
                  <a:pt x="119875" y="96088"/>
                </a:lnTo>
                <a:lnTo>
                  <a:pt x="113919" y="87083"/>
                </a:lnTo>
                <a:lnTo>
                  <a:pt x="107721" y="81762"/>
                </a:lnTo>
                <a:lnTo>
                  <a:pt x="88874" y="68961"/>
                </a:lnTo>
                <a:lnTo>
                  <a:pt x="83134" y="64516"/>
                </a:lnTo>
                <a:lnTo>
                  <a:pt x="79794" y="60210"/>
                </a:lnTo>
                <a:lnTo>
                  <a:pt x="79159" y="58559"/>
                </a:lnTo>
                <a:lnTo>
                  <a:pt x="79159" y="54508"/>
                </a:lnTo>
                <a:lnTo>
                  <a:pt x="80086" y="52476"/>
                </a:lnTo>
                <a:lnTo>
                  <a:pt x="83807" y="48933"/>
                </a:lnTo>
                <a:lnTo>
                  <a:pt x="86042" y="48044"/>
                </a:lnTo>
                <a:lnTo>
                  <a:pt x="92849" y="48044"/>
                </a:lnTo>
                <a:lnTo>
                  <a:pt x="97028" y="49809"/>
                </a:lnTo>
                <a:lnTo>
                  <a:pt x="105422" y="56413"/>
                </a:lnTo>
                <a:lnTo>
                  <a:pt x="109486" y="62623"/>
                </a:lnTo>
                <a:lnTo>
                  <a:pt x="113385" y="71742"/>
                </a:lnTo>
                <a:lnTo>
                  <a:pt x="116662" y="71742"/>
                </a:lnTo>
                <a:lnTo>
                  <a:pt x="115227" y="41071"/>
                </a:lnTo>
                <a:lnTo>
                  <a:pt x="111950" y="41071"/>
                </a:lnTo>
                <a:lnTo>
                  <a:pt x="110401" y="43345"/>
                </a:lnTo>
                <a:lnTo>
                  <a:pt x="109296" y="44615"/>
                </a:lnTo>
                <a:lnTo>
                  <a:pt x="107886" y="45631"/>
                </a:lnTo>
                <a:lnTo>
                  <a:pt x="106946" y="45885"/>
                </a:lnTo>
                <a:lnTo>
                  <a:pt x="104698" y="45885"/>
                </a:lnTo>
                <a:lnTo>
                  <a:pt x="103289" y="45377"/>
                </a:lnTo>
                <a:lnTo>
                  <a:pt x="97015" y="42087"/>
                </a:lnTo>
                <a:lnTo>
                  <a:pt x="92303" y="40944"/>
                </a:lnTo>
                <a:lnTo>
                  <a:pt x="78384" y="40944"/>
                </a:lnTo>
                <a:lnTo>
                  <a:pt x="71475" y="43726"/>
                </a:lnTo>
                <a:lnTo>
                  <a:pt x="61925" y="54889"/>
                </a:lnTo>
                <a:lnTo>
                  <a:pt x="59537" y="61226"/>
                </a:lnTo>
                <a:lnTo>
                  <a:pt x="59537" y="74409"/>
                </a:lnTo>
                <a:lnTo>
                  <a:pt x="61658" y="80238"/>
                </a:lnTo>
                <a:lnTo>
                  <a:pt x="68770" y="89115"/>
                </a:lnTo>
                <a:lnTo>
                  <a:pt x="75120" y="94310"/>
                </a:lnTo>
                <a:lnTo>
                  <a:pt x="91592" y="105587"/>
                </a:lnTo>
                <a:lnTo>
                  <a:pt x="95885" y="109016"/>
                </a:lnTo>
                <a:lnTo>
                  <a:pt x="99733" y="113449"/>
                </a:lnTo>
                <a:lnTo>
                  <a:pt x="100698" y="116116"/>
                </a:lnTo>
                <a:lnTo>
                  <a:pt x="100698" y="121945"/>
                </a:lnTo>
                <a:lnTo>
                  <a:pt x="99720" y="124231"/>
                </a:lnTo>
                <a:lnTo>
                  <a:pt x="95808" y="128028"/>
                </a:lnTo>
                <a:lnTo>
                  <a:pt x="93294" y="128917"/>
                </a:lnTo>
                <a:lnTo>
                  <a:pt x="85725" y="128917"/>
                </a:lnTo>
                <a:lnTo>
                  <a:pt x="80962" y="126885"/>
                </a:lnTo>
                <a:lnTo>
                  <a:pt x="70904" y="118389"/>
                </a:lnTo>
                <a:lnTo>
                  <a:pt x="66941" y="112052"/>
                </a:lnTo>
                <a:lnTo>
                  <a:pt x="64058" y="103568"/>
                </a:lnTo>
                <a:lnTo>
                  <a:pt x="60782" y="103568"/>
                </a:lnTo>
                <a:lnTo>
                  <a:pt x="62331" y="135890"/>
                </a:lnTo>
                <a:lnTo>
                  <a:pt x="65493" y="135890"/>
                </a:lnTo>
                <a:lnTo>
                  <a:pt x="66903" y="132715"/>
                </a:lnTo>
                <a:lnTo>
                  <a:pt x="68668" y="131076"/>
                </a:lnTo>
                <a:lnTo>
                  <a:pt x="71488" y="131076"/>
                </a:lnTo>
                <a:lnTo>
                  <a:pt x="81915" y="134874"/>
                </a:lnTo>
                <a:lnTo>
                  <a:pt x="87655" y="136144"/>
                </a:lnTo>
                <a:lnTo>
                  <a:pt x="97459" y="136144"/>
                </a:lnTo>
                <a:lnTo>
                  <a:pt x="102501" y="134874"/>
                </a:lnTo>
                <a:lnTo>
                  <a:pt x="111594" y="129806"/>
                </a:lnTo>
                <a:lnTo>
                  <a:pt x="115125" y="126123"/>
                </a:lnTo>
                <a:lnTo>
                  <a:pt x="120116" y="116497"/>
                </a:lnTo>
                <a:lnTo>
                  <a:pt x="121373" y="111544"/>
                </a:lnTo>
                <a:lnTo>
                  <a:pt x="121373" y="101028"/>
                </a:lnTo>
                <a:close/>
              </a:path>
              <a:path w="650239" h="136525">
                <a:moveTo>
                  <a:pt x="221792" y="88988"/>
                </a:moveTo>
                <a:lnTo>
                  <a:pt x="207975" y="50952"/>
                </a:lnTo>
                <a:lnTo>
                  <a:pt x="202501" y="47663"/>
                </a:lnTo>
                <a:lnTo>
                  <a:pt x="194513" y="42837"/>
                </a:lnTo>
                <a:lnTo>
                  <a:pt x="193548" y="42595"/>
                </a:lnTo>
                <a:lnTo>
                  <a:pt x="193548" y="70218"/>
                </a:lnTo>
                <a:lnTo>
                  <a:pt x="193421" y="93840"/>
                </a:lnTo>
                <a:lnTo>
                  <a:pt x="182283" y="129552"/>
                </a:lnTo>
                <a:lnTo>
                  <a:pt x="176453" y="129552"/>
                </a:lnTo>
                <a:lnTo>
                  <a:pt x="165722" y="104228"/>
                </a:lnTo>
                <a:lnTo>
                  <a:pt x="165722" y="87160"/>
                </a:lnTo>
                <a:lnTo>
                  <a:pt x="171386" y="51460"/>
                </a:lnTo>
                <a:lnTo>
                  <a:pt x="173710" y="48933"/>
                </a:lnTo>
                <a:lnTo>
                  <a:pt x="176517" y="47663"/>
                </a:lnTo>
                <a:lnTo>
                  <a:pt x="182486" y="47663"/>
                </a:lnTo>
                <a:lnTo>
                  <a:pt x="193548" y="70218"/>
                </a:lnTo>
                <a:lnTo>
                  <a:pt x="193548" y="42595"/>
                </a:lnTo>
                <a:lnTo>
                  <a:pt x="187236" y="40944"/>
                </a:lnTo>
                <a:lnTo>
                  <a:pt x="179412" y="40944"/>
                </a:lnTo>
                <a:lnTo>
                  <a:pt x="143776" y="62776"/>
                </a:lnTo>
                <a:lnTo>
                  <a:pt x="137477" y="88988"/>
                </a:lnTo>
                <a:lnTo>
                  <a:pt x="138163" y="98044"/>
                </a:lnTo>
                <a:lnTo>
                  <a:pt x="161734" y="132613"/>
                </a:lnTo>
                <a:lnTo>
                  <a:pt x="179705" y="136144"/>
                </a:lnTo>
                <a:lnTo>
                  <a:pt x="189484" y="135166"/>
                </a:lnTo>
                <a:lnTo>
                  <a:pt x="219392" y="106146"/>
                </a:lnTo>
                <a:lnTo>
                  <a:pt x="221208" y="97751"/>
                </a:lnTo>
                <a:lnTo>
                  <a:pt x="221792" y="88988"/>
                </a:lnTo>
                <a:close/>
              </a:path>
              <a:path w="650239" h="136525">
                <a:moveTo>
                  <a:pt x="390753" y="130060"/>
                </a:moveTo>
                <a:lnTo>
                  <a:pt x="386791" y="129552"/>
                </a:lnTo>
                <a:lnTo>
                  <a:pt x="384175" y="128409"/>
                </a:lnTo>
                <a:lnTo>
                  <a:pt x="381685" y="125107"/>
                </a:lnTo>
                <a:lnTo>
                  <a:pt x="381050" y="120802"/>
                </a:lnTo>
                <a:lnTo>
                  <a:pt x="381050" y="67437"/>
                </a:lnTo>
                <a:lnTo>
                  <a:pt x="380326" y="60464"/>
                </a:lnTo>
                <a:lnTo>
                  <a:pt x="377444" y="51587"/>
                </a:lnTo>
                <a:lnTo>
                  <a:pt x="374891" y="48044"/>
                </a:lnTo>
                <a:lnTo>
                  <a:pt x="367499" y="42341"/>
                </a:lnTo>
                <a:lnTo>
                  <a:pt x="362559" y="40944"/>
                </a:lnTo>
                <a:lnTo>
                  <a:pt x="351218" y="40944"/>
                </a:lnTo>
                <a:lnTo>
                  <a:pt x="346278" y="42214"/>
                </a:lnTo>
                <a:lnTo>
                  <a:pt x="336854" y="47282"/>
                </a:lnTo>
                <a:lnTo>
                  <a:pt x="331939" y="51460"/>
                </a:lnTo>
                <a:lnTo>
                  <a:pt x="326809" y="57162"/>
                </a:lnTo>
                <a:lnTo>
                  <a:pt x="324700" y="51714"/>
                </a:lnTo>
                <a:lnTo>
                  <a:pt x="321678" y="47663"/>
                </a:lnTo>
                <a:lnTo>
                  <a:pt x="313855" y="42214"/>
                </a:lnTo>
                <a:lnTo>
                  <a:pt x="309016" y="40944"/>
                </a:lnTo>
                <a:lnTo>
                  <a:pt x="298246" y="40944"/>
                </a:lnTo>
                <a:lnTo>
                  <a:pt x="293649" y="41960"/>
                </a:lnTo>
                <a:lnTo>
                  <a:pt x="285242" y="46266"/>
                </a:lnTo>
                <a:lnTo>
                  <a:pt x="280682" y="50063"/>
                </a:lnTo>
                <a:lnTo>
                  <a:pt x="275742" y="55397"/>
                </a:lnTo>
                <a:lnTo>
                  <a:pt x="275742" y="43599"/>
                </a:lnTo>
                <a:lnTo>
                  <a:pt x="239102" y="43599"/>
                </a:lnTo>
                <a:lnTo>
                  <a:pt x="239102" y="47155"/>
                </a:lnTo>
                <a:lnTo>
                  <a:pt x="243065" y="47663"/>
                </a:lnTo>
                <a:lnTo>
                  <a:pt x="245694" y="48679"/>
                </a:lnTo>
                <a:lnTo>
                  <a:pt x="248196" y="52095"/>
                </a:lnTo>
                <a:lnTo>
                  <a:pt x="248818" y="56286"/>
                </a:lnTo>
                <a:lnTo>
                  <a:pt x="248818" y="120802"/>
                </a:lnTo>
                <a:lnTo>
                  <a:pt x="248272" y="124993"/>
                </a:lnTo>
                <a:lnTo>
                  <a:pt x="245579" y="128409"/>
                </a:lnTo>
                <a:lnTo>
                  <a:pt x="242874" y="129679"/>
                </a:lnTo>
                <a:lnTo>
                  <a:pt x="239102" y="130060"/>
                </a:lnTo>
                <a:lnTo>
                  <a:pt x="239102" y="133477"/>
                </a:lnTo>
                <a:lnTo>
                  <a:pt x="285457" y="133477"/>
                </a:lnTo>
                <a:lnTo>
                  <a:pt x="285457" y="130060"/>
                </a:lnTo>
                <a:lnTo>
                  <a:pt x="281482" y="129679"/>
                </a:lnTo>
                <a:lnTo>
                  <a:pt x="278866" y="128409"/>
                </a:lnTo>
                <a:lnTo>
                  <a:pt x="276364" y="124358"/>
                </a:lnTo>
                <a:lnTo>
                  <a:pt x="275742" y="120167"/>
                </a:lnTo>
                <a:lnTo>
                  <a:pt x="275742" y="65532"/>
                </a:lnTo>
                <a:lnTo>
                  <a:pt x="279146" y="60845"/>
                </a:lnTo>
                <a:lnTo>
                  <a:pt x="282346" y="57416"/>
                </a:lnTo>
                <a:lnTo>
                  <a:pt x="287477" y="54000"/>
                </a:lnTo>
                <a:lnTo>
                  <a:pt x="289814" y="53365"/>
                </a:lnTo>
                <a:lnTo>
                  <a:pt x="294119" y="53365"/>
                </a:lnTo>
                <a:lnTo>
                  <a:pt x="301421" y="67056"/>
                </a:lnTo>
                <a:lnTo>
                  <a:pt x="301421" y="119151"/>
                </a:lnTo>
                <a:lnTo>
                  <a:pt x="291896" y="130060"/>
                </a:lnTo>
                <a:lnTo>
                  <a:pt x="291896" y="133477"/>
                </a:lnTo>
                <a:lnTo>
                  <a:pt x="338442" y="133477"/>
                </a:lnTo>
                <a:lnTo>
                  <a:pt x="338442" y="130060"/>
                </a:lnTo>
                <a:lnTo>
                  <a:pt x="334289" y="129806"/>
                </a:lnTo>
                <a:lnTo>
                  <a:pt x="331457" y="128409"/>
                </a:lnTo>
                <a:lnTo>
                  <a:pt x="328891" y="124358"/>
                </a:lnTo>
                <a:lnTo>
                  <a:pt x="328358" y="120294"/>
                </a:lnTo>
                <a:lnTo>
                  <a:pt x="328358" y="65532"/>
                </a:lnTo>
                <a:lnTo>
                  <a:pt x="331228" y="61607"/>
                </a:lnTo>
                <a:lnTo>
                  <a:pt x="334086" y="58559"/>
                </a:lnTo>
                <a:lnTo>
                  <a:pt x="339725" y="54508"/>
                </a:lnTo>
                <a:lnTo>
                  <a:pt x="342519" y="53492"/>
                </a:lnTo>
                <a:lnTo>
                  <a:pt x="347129" y="53492"/>
                </a:lnTo>
                <a:lnTo>
                  <a:pt x="354126" y="67183"/>
                </a:lnTo>
                <a:lnTo>
                  <a:pt x="354126" y="120040"/>
                </a:lnTo>
                <a:lnTo>
                  <a:pt x="353542" y="124104"/>
                </a:lnTo>
                <a:lnTo>
                  <a:pt x="350672" y="128282"/>
                </a:lnTo>
                <a:lnTo>
                  <a:pt x="347967" y="129679"/>
                </a:lnTo>
                <a:lnTo>
                  <a:pt x="344309" y="130060"/>
                </a:lnTo>
                <a:lnTo>
                  <a:pt x="344309" y="133477"/>
                </a:lnTo>
                <a:lnTo>
                  <a:pt x="390753" y="133477"/>
                </a:lnTo>
                <a:lnTo>
                  <a:pt x="390753" y="130060"/>
                </a:lnTo>
                <a:close/>
              </a:path>
              <a:path w="650239" h="136525">
                <a:moveTo>
                  <a:pt x="483235" y="85305"/>
                </a:moveTo>
                <a:lnTo>
                  <a:pt x="482625" y="78841"/>
                </a:lnTo>
                <a:lnTo>
                  <a:pt x="482269" y="74968"/>
                </a:lnTo>
                <a:lnTo>
                  <a:pt x="480148" y="65989"/>
                </a:lnTo>
                <a:lnTo>
                  <a:pt x="476859" y="58369"/>
                </a:lnTo>
                <a:lnTo>
                  <a:pt x="472414" y="52095"/>
                </a:lnTo>
                <a:lnTo>
                  <a:pt x="467156" y="47193"/>
                </a:lnTo>
                <a:lnTo>
                  <a:pt x="461454" y="43713"/>
                </a:lnTo>
                <a:lnTo>
                  <a:pt x="459574" y="43078"/>
                </a:lnTo>
                <a:lnTo>
                  <a:pt x="459574" y="68580"/>
                </a:lnTo>
                <a:lnTo>
                  <a:pt x="459574" y="78841"/>
                </a:lnTo>
                <a:lnTo>
                  <a:pt x="433412" y="78841"/>
                </a:lnTo>
                <a:lnTo>
                  <a:pt x="433412" y="65532"/>
                </a:lnTo>
                <a:lnTo>
                  <a:pt x="435305" y="57797"/>
                </a:lnTo>
                <a:lnTo>
                  <a:pt x="439089" y="51968"/>
                </a:lnTo>
                <a:lnTo>
                  <a:pt x="441210" y="48806"/>
                </a:lnTo>
                <a:lnTo>
                  <a:pt x="443928" y="47155"/>
                </a:lnTo>
                <a:lnTo>
                  <a:pt x="449503" y="47155"/>
                </a:lnTo>
                <a:lnTo>
                  <a:pt x="459574" y="68580"/>
                </a:lnTo>
                <a:lnTo>
                  <a:pt x="459574" y="43078"/>
                </a:lnTo>
                <a:lnTo>
                  <a:pt x="455307" y="41630"/>
                </a:lnTo>
                <a:lnTo>
                  <a:pt x="448703" y="40944"/>
                </a:lnTo>
                <a:lnTo>
                  <a:pt x="440791" y="41770"/>
                </a:lnTo>
                <a:lnTo>
                  <a:pt x="411073" y="69850"/>
                </a:lnTo>
                <a:lnTo>
                  <a:pt x="408025" y="90004"/>
                </a:lnTo>
                <a:lnTo>
                  <a:pt x="408546" y="98844"/>
                </a:lnTo>
                <a:lnTo>
                  <a:pt x="429018" y="132321"/>
                </a:lnTo>
                <a:lnTo>
                  <a:pt x="446582" y="136144"/>
                </a:lnTo>
                <a:lnTo>
                  <a:pt x="454342" y="136144"/>
                </a:lnTo>
                <a:lnTo>
                  <a:pt x="483235" y="108889"/>
                </a:lnTo>
                <a:lnTo>
                  <a:pt x="479958" y="106730"/>
                </a:lnTo>
                <a:lnTo>
                  <a:pt x="476377" y="112306"/>
                </a:lnTo>
                <a:lnTo>
                  <a:pt x="473011" y="116243"/>
                </a:lnTo>
                <a:lnTo>
                  <a:pt x="469861" y="118262"/>
                </a:lnTo>
                <a:lnTo>
                  <a:pt x="466725" y="120421"/>
                </a:lnTo>
                <a:lnTo>
                  <a:pt x="463219" y="121564"/>
                </a:lnTo>
                <a:lnTo>
                  <a:pt x="453161" y="121564"/>
                </a:lnTo>
                <a:lnTo>
                  <a:pt x="447840" y="118897"/>
                </a:lnTo>
                <a:lnTo>
                  <a:pt x="433895" y="85305"/>
                </a:lnTo>
                <a:lnTo>
                  <a:pt x="483235" y="85305"/>
                </a:lnTo>
                <a:close/>
              </a:path>
              <a:path w="650239" h="136525">
                <a:moveTo>
                  <a:pt x="574890" y="49568"/>
                </a:moveTo>
                <a:lnTo>
                  <a:pt x="573811" y="46393"/>
                </a:lnTo>
                <a:lnTo>
                  <a:pt x="569531" y="41960"/>
                </a:lnTo>
                <a:lnTo>
                  <a:pt x="566648" y="40944"/>
                </a:lnTo>
                <a:lnTo>
                  <a:pt x="558888" y="40944"/>
                </a:lnTo>
                <a:lnTo>
                  <a:pt x="554558" y="42468"/>
                </a:lnTo>
                <a:lnTo>
                  <a:pt x="545592" y="48552"/>
                </a:lnTo>
                <a:lnTo>
                  <a:pt x="540359" y="54635"/>
                </a:lnTo>
                <a:lnTo>
                  <a:pt x="534403" y="64008"/>
                </a:lnTo>
                <a:lnTo>
                  <a:pt x="534403" y="43599"/>
                </a:lnTo>
                <a:lnTo>
                  <a:pt x="497662" y="43599"/>
                </a:lnTo>
                <a:lnTo>
                  <a:pt x="497662" y="47155"/>
                </a:lnTo>
                <a:lnTo>
                  <a:pt x="500735" y="47409"/>
                </a:lnTo>
                <a:lnTo>
                  <a:pt x="502881" y="48044"/>
                </a:lnTo>
                <a:lnTo>
                  <a:pt x="505333" y="49682"/>
                </a:lnTo>
                <a:lnTo>
                  <a:pt x="506260" y="50952"/>
                </a:lnTo>
                <a:lnTo>
                  <a:pt x="507415" y="54254"/>
                </a:lnTo>
                <a:lnTo>
                  <a:pt x="507657" y="57416"/>
                </a:lnTo>
                <a:lnTo>
                  <a:pt x="507657" y="120167"/>
                </a:lnTo>
                <a:lnTo>
                  <a:pt x="506984" y="124993"/>
                </a:lnTo>
                <a:lnTo>
                  <a:pt x="504215" y="128663"/>
                </a:lnTo>
                <a:lnTo>
                  <a:pt x="501573" y="129679"/>
                </a:lnTo>
                <a:lnTo>
                  <a:pt x="497662" y="130060"/>
                </a:lnTo>
                <a:lnTo>
                  <a:pt x="497662" y="133477"/>
                </a:lnTo>
                <a:lnTo>
                  <a:pt x="546239" y="133477"/>
                </a:lnTo>
                <a:lnTo>
                  <a:pt x="546239" y="130060"/>
                </a:lnTo>
                <a:lnTo>
                  <a:pt x="542645" y="129806"/>
                </a:lnTo>
                <a:lnTo>
                  <a:pt x="540092" y="129298"/>
                </a:lnTo>
                <a:lnTo>
                  <a:pt x="534403" y="84162"/>
                </a:lnTo>
                <a:lnTo>
                  <a:pt x="535432" y="77317"/>
                </a:lnTo>
                <a:lnTo>
                  <a:pt x="538822" y="67056"/>
                </a:lnTo>
                <a:lnTo>
                  <a:pt x="540816" y="63881"/>
                </a:lnTo>
                <a:lnTo>
                  <a:pt x="545109" y="60337"/>
                </a:lnTo>
                <a:lnTo>
                  <a:pt x="546862" y="59575"/>
                </a:lnTo>
                <a:lnTo>
                  <a:pt x="549567" y="59575"/>
                </a:lnTo>
                <a:lnTo>
                  <a:pt x="550303" y="59829"/>
                </a:lnTo>
                <a:lnTo>
                  <a:pt x="551395" y="60464"/>
                </a:lnTo>
                <a:lnTo>
                  <a:pt x="557872" y="66040"/>
                </a:lnTo>
                <a:lnTo>
                  <a:pt x="560819" y="67183"/>
                </a:lnTo>
                <a:lnTo>
                  <a:pt x="567169" y="67183"/>
                </a:lnTo>
                <a:lnTo>
                  <a:pt x="569683" y="65913"/>
                </a:lnTo>
                <a:lnTo>
                  <a:pt x="573849" y="61226"/>
                </a:lnTo>
                <a:lnTo>
                  <a:pt x="574890" y="57924"/>
                </a:lnTo>
                <a:lnTo>
                  <a:pt x="574890" y="49568"/>
                </a:lnTo>
                <a:close/>
              </a:path>
              <a:path w="650239" h="136525">
                <a:moveTo>
                  <a:pt x="650100" y="101028"/>
                </a:moveTo>
                <a:lnTo>
                  <a:pt x="648601" y="96088"/>
                </a:lnTo>
                <a:lnTo>
                  <a:pt x="642645" y="87083"/>
                </a:lnTo>
                <a:lnTo>
                  <a:pt x="636447" y="81762"/>
                </a:lnTo>
                <a:lnTo>
                  <a:pt x="617588" y="68961"/>
                </a:lnTo>
                <a:lnTo>
                  <a:pt x="611860" y="64516"/>
                </a:lnTo>
                <a:lnTo>
                  <a:pt x="608533" y="60210"/>
                </a:lnTo>
                <a:lnTo>
                  <a:pt x="607885" y="58559"/>
                </a:lnTo>
                <a:lnTo>
                  <a:pt x="607885" y="54508"/>
                </a:lnTo>
                <a:lnTo>
                  <a:pt x="608812" y="52476"/>
                </a:lnTo>
                <a:lnTo>
                  <a:pt x="612533" y="48933"/>
                </a:lnTo>
                <a:lnTo>
                  <a:pt x="614781" y="48044"/>
                </a:lnTo>
                <a:lnTo>
                  <a:pt x="621576" y="48044"/>
                </a:lnTo>
                <a:lnTo>
                  <a:pt x="625754" y="49809"/>
                </a:lnTo>
                <a:lnTo>
                  <a:pt x="634149" y="56413"/>
                </a:lnTo>
                <a:lnTo>
                  <a:pt x="638213" y="62623"/>
                </a:lnTo>
                <a:lnTo>
                  <a:pt x="642112" y="71742"/>
                </a:lnTo>
                <a:lnTo>
                  <a:pt x="645388" y="71742"/>
                </a:lnTo>
                <a:lnTo>
                  <a:pt x="643953" y="41071"/>
                </a:lnTo>
                <a:lnTo>
                  <a:pt x="640676" y="41071"/>
                </a:lnTo>
                <a:lnTo>
                  <a:pt x="639140" y="43345"/>
                </a:lnTo>
                <a:lnTo>
                  <a:pt x="638022" y="44615"/>
                </a:lnTo>
                <a:lnTo>
                  <a:pt x="636612" y="45631"/>
                </a:lnTo>
                <a:lnTo>
                  <a:pt x="635673" y="45885"/>
                </a:lnTo>
                <a:lnTo>
                  <a:pt x="633425" y="45885"/>
                </a:lnTo>
                <a:lnTo>
                  <a:pt x="632028" y="45377"/>
                </a:lnTo>
                <a:lnTo>
                  <a:pt x="625729" y="42087"/>
                </a:lnTo>
                <a:lnTo>
                  <a:pt x="621030" y="40944"/>
                </a:lnTo>
                <a:lnTo>
                  <a:pt x="607123" y="40944"/>
                </a:lnTo>
                <a:lnTo>
                  <a:pt x="600214" y="43726"/>
                </a:lnTo>
                <a:lnTo>
                  <a:pt x="590651" y="54889"/>
                </a:lnTo>
                <a:lnTo>
                  <a:pt x="588264" y="61226"/>
                </a:lnTo>
                <a:lnTo>
                  <a:pt x="588264" y="74409"/>
                </a:lnTo>
                <a:lnTo>
                  <a:pt x="590384" y="80238"/>
                </a:lnTo>
                <a:lnTo>
                  <a:pt x="597496" y="89115"/>
                </a:lnTo>
                <a:lnTo>
                  <a:pt x="603846" y="94310"/>
                </a:lnTo>
                <a:lnTo>
                  <a:pt x="620318" y="105587"/>
                </a:lnTo>
                <a:lnTo>
                  <a:pt x="624611" y="109016"/>
                </a:lnTo>
                <a:lnTo>
                  <a:pt x="628459" y="113449"/>
                </a:lnTo>
                <a:lnTo>
                  <a:pt x="629424" y="116116"/>
                </a:lnTo>
                <a:lnTo>
                  <a:pt x="629424" y="121945"/>
                </a:lnTo>
                <a:lnTo>
                  <a:pt x="628446" y="124231"/>
                </a:lnTo>
                <a:lnTo>
                  <a:pt x="624535" y="128028"/>
                </a:lnTo>
                <a:lnTo>
                  <a:pt x="622020" y="128917"/>
                </a:lnTo>
                <a:lnTo>
                  <a:pt x="614464" y="128917"/>
                </a:lnTo>
                <a:lnTo>
                  <a:pt x="609688" y="126885"/>
                </a:lnTo>
                <a:lnTo>
                  <a:pt x="599630" y="118389"/>
                </a:lnTo>
                <a:lnTo>
                  <a:pt x="595668" y="112052"/>
                </a:lnTo>
                <a:lnTo>
                  <a:pt x="592785" y="103568"/>
                </a:lnTo>
                <a:lnTo>
                  <a:pt x="589521" y="103568"/>
                </a:lnTo>
                <a:lnTo>
                  <a:pt x="591058" y="135890"/>
                </a:lnTo>
                <a:lnTo>
                  <a:pt x="594220" y="135890"/>
                </a:lnTo>
                <a:lnTo>
                  <a:pt x="595630" y="132715"/>
                </a:lnTo>
                <a:lnTo>
                  <a:pt x="597395" y="131076"/>
                </a:lnTo>
                <a:lnTo>
                  <a:pt x="600227" y="131076"/>
                </a:lnTo>
                <a:lnTo>
                  <a:pt x="610641" y="134874"/>
                </a:lnTo>
                <a:lnTo>
                  <a:pt x="616381" y="136144"/>
                </a:lnTo>
                <a:lnTo>
                  <a:pt x="626186" y="136144"/>
                </a:lnTo>
                <a:lnTo>
                  <a:pt x="631228" y="134874"/>
                </a:lnTo>
                <a:lnTo>
                  <a:pt x="640321" y="129806"/>
                </a:lnTo>
                <a:lnTo>
                  <a:pt x="643851" y="126123"/>
                </a:lnTo>
                <a:lnTo>
                  <a:pt x="648843" y="116497"/>
                </a:lnTo>
                <a:lnTo>
                  <a:pt x="650100" y="111544"/>
                </a:lnTo>
                <a:lnTo>
                  <a:pt x="650100" y="101028"/>
                </a:lnTo>
                <a:close/>
              </a:path>
            </a:pathLst>
          </a:custGeom>
          <a:solidFill>
            <a:srgbClr val="000000"/>
          </a:solidFill>
        </p:spPr>
        <p:txBody>
          <a:bodyPr wrap="square" lIns="0" tIns="0" rIns="0" bIns="0" rtlCol="0"/>
          <a:lstStyle/>
          <a:p>
            <a:pPr defTabSz="909279"/>
            <a:endParaRPr sz="1790">
              <a:solidFill>
                <a:prstClr val="black"/>
              </a:solidFill>
              <a:latin typeface="Calibri"/>
            </a:endParaRPr>
          </a:p>
        </p:txBody>
      </p:sp>
      <p:pic>
        <p:nvPicPr>
          <p:cNvPr id="50" name="object 50"/>
          <p:cNvPicPr/>
          <p:nvPr/>
        </p:nvPicPr>
        <p:blipFill>
          <a:blip r:embed="rId31" cstate="print"/>
          <a:stretch>
            <a:fillRect/>
          </a:stretch>
        </p:blipFill>
        <p:spPr>
          <a:xfrm>
            <a:off x="2448980" y="4421695"/>
            <a:ext cx="840596" cy="135390"/>
          </a:xfrm>
          <a:prstGeom prst="rect">
            <a:avLst/>
          </a:prstGeom>
        </p:spPr>
      </p:pic>
      <p:sp>
        <p:nvSpPr>
          <p:cNvPr id="51" name="object 51"/>
          <p:cNvSpPr/>
          <p:nvPr/>
        </p:nvSpPr>
        <p:spPr>
          <a:xfrm>
            <a:off x="2542582" y="4653659"/>
            <a:ext cx="646628" cy="135767"/>
          </a:xfrm>
          <a:custGeom>
            <a:avLst/>
            <a:gdLst/>
            <a:ahLst/>
            <a:cxnLst/>
            <a:rect l="l" t="t" r="r" b="b"/>
            <a:pathLst>
              <a:path w="650239" h="136525">
                <a:moveTo>
                  <a:pt x="39141" y="10769"/>
                </a:moveTo>
                <a:lnTo>
                  <a:pt x="37693" y="7340"/>
                </a:lnTo>
                <a:lnTo>
                  <a:pt x="31927" y="1511"/>
                </a:lnTo>
                <a:lnTo>
                  <a:pt x="28397" y="0"/>
                </a:lnTo>
                <a:lnTo>
                  <a:pt x="20129" y="0"/>
                </a:lnTo>
                <a:lnTo>
                  <a:pt x="16637" y="1511"/>
                </a:lnTo>
                <a:lnTo>
                  <a:pt x="10871" y="7340"/>
                </a:lnTo>
                <a:lnTo>
                  <a:pt x="9423" y="10769"/>
                </a:lnTo>
                <a:lnTo>
                  <a:pt x="9423" y="19011"/>
                </a:lnTo>
                <a:lnTo>
                  <a:pt x="10871" y="22555"/>
                </a:lnTo>
                <a:lnTo>
                  <a:pt x="13754" y="25349"/>
                </a:lnTo>
                <a:lnTo>
                  <a:pt x="16637" y="28257"/>
                </a:lnTo>
                <a:lnTo>
                  <a:pt x="20129" y="29781"/>
                </a:lnTo>
                <a:lnTo>
                  <a:pt x="28333" y="29781"/>
                </a:lnTo>
                <a:lnTo>
                  <a:pt x="31851" y="28257"/>
                </a:lnTo>
                <a:lnTo>
                  <a:pt x="34772" y="25349"/>
                </a:lnTo>
                <a:lnTo>
                  <a:pt x="37680" y="22555"/>
                </a:lnTo>
                <a:lnTo>
                  <a:pt x="39141" y="19011"/>
                </a:lnTo>
                <a:lnTo>
                  <a:pt x="39141" y="10769"/>
                </a:lnTo>
                <a:close/>
              </a:path>
              <a:path w="650239" h="136525">
                <a:moveTo>
                  <a:pt x="48564" y="130060"/>
                </a:moveTo>
                <a:lnTo>
                  <a:pt x="44272" y="129806"/>
                </a:lnTo>
                <a:lnTo>
                  <a:pt x="41389" y="128790"/>
                </a:lnTo>
                <a:lnTo>
                  <a:pt x="38442" y="125234"/>
                </a:lnTo>
                <a:lnTo>
                  <a:pt x="37693" y="121183"/>
                </a:lnTo>
                <a:lnTo>
                  <a:pt x="37693" y="43599"/>
                </a:lnTo>
                <a:lnTo>
                  <a:pt x="0" y="43599"/>
                </a:lnTo>
                <a:lnTo>
                  <a:pt x="0" y="47155"/>
                </a:lnTo>
                <a:lnTo>
                  <a:pt x="4229" y="47409"/>
                </a:lnTo>
                <a:lnTo>
                  <a:pt x="7086" y="48425"/>
                </a:lnTo>
                <a:lnTo>
                  <a:pt x="10033" y="51968"/>
                </a:lnTo>
                <a:lnTo>
                  <a:pt x="10782" y="56019"/>
                </a:lnTo>
                <a:lnTo>
                  <a:pt x="10782" y="121183"/>
                </a:lnTo>
                <a:lnTo>
                  <a:pt x="10134" y="125107"/>
                </a:lnTo>
                <a:lnTo>
                  <a:pt x="8851" y="126504"/>
                </a:lnTo>
                <a:lnTo>
                  <a:pt x="6921" y="128790"/>
                </a:lnTo>
                <a:lnTo>
                  <a:pt x="3975" y="129933"/>
                </a:lnTo>
                <a:lnTo>
                  <a:pt x="0" y="130060"/>
                </a:lnTo>
                <a:lnTo>
                  <a:pt x="0" y="133477"/>
                </a:lnTo>
                <a:lnTo>
                  <a:pt x="48564" y="133477"/>
                </a:lnTo>
                <a:lnTo>
                  <a:pt x="48564" y="130060"/>
                </a:lnTo>
                <a:close/>
              </a:path>
              <a:path w="650239" h="136525">
                <a:moveTo>
                  <a:pt x="121373" y="101028"/>
                </a:moveTo>
                <a:lnTo>
                  <a:pt x="119888" y="96088"/>
                </a:lnTo>
                <a:lnTo>
                  <a:pt x="113919" y="87083"/>
                </a:lnTo>
                <a:lnTo>
                  <a:pt x="107721" y="81762"/>
                </a:lnTo>
                <a:lnTo>
                  <a:pt x="88874" y="68961"/>
                </a:lnTo>
                <a:lnTo>
                  <a:pt x="83134" y="64516"/>
                </a:lnTo>
                <a:lnTo>
                  <a:pt x="79806" y="60210"/>
                </a:lnTo>
                <a:lnTo>
                  <a:pt x="79159" y="58559"/>
                </a:lnTo>
                <a:lnTo>
                  <a:pt x="79159" y="54508"/>
                </a:lnTo>
                <a:lnTo>
                  <a:pt x="80098" y="52476"/>
                </a:lnTo>
                <a:lnTo>
                  <a:pt x="83807" y="48920"/>
                </a:lnTo>
                <a:lnTo>
                  <a:pt x="86055" y="48044"/>
                </a:lnTo>
                <a:lnTo>
                  <a:pt x="92849" y="48044"/>
                </a:lnTo>
                <a:lnTo>
                  <a:pt x="97040" y="49809"/>
                </a:lnTo>
                <a:lnTo>
                  <a:pt x="105422" y="56400"/>
                </a:lnTo>
                <a:lnTo>
                  <a:pt x="109486" y="62611"/>
                </a:lnTo>
                <a:lnTo>
                  <a:pt x="113385" y="71742"/>
                </a:lnTo>
                <a:lnTo>
                  <a:pt x="116662" y="71742"/>
                </a:lnTo>
                <a:lnTo>
                  <a:pt x="115227" y="41071"/>
                </a:lnTo>
                <a:lnTo>
                  <a:pt x="111963" y="41071"/>
                </a:lnTo>
                <a:lnTo>
                  <a:pt x="110413" y="43345"/>
                </a:lnTo>
                <a:lnTo>
                  <a:pt x="109296" y="44615"/>
                </a:lnTo>
                <a:lnTo>
                  <a:pt x="107886" y="45631"/>
                </a:lnTo>
                <a:lnTo>
                  <a:pt x="106946" y="45885"/>
                </a:lnTo>
                <a:lnTo>
                  <a:pt x="104711" y="45885"/>
                </a:lnTo>
                <a:lnTo>
                  <a:pt x="103301" y="45377"/>
                </a:lnTo>
                <a:lnTo>
                  <a:pt x="97015" y="42075"/>
                </a:lnTo>
                <a:lnTo>
                  <a:pt x="92303" y="40944"/>
                </a:lnTo>
                <a:lnTo>
                  <a:pt x="78397" y="40944"/>
                </a:lnTo>
                <a:lnTo>
                  <a:pt x="71488" y="43726"/>
                </a:lnTo>
                <a:lnTo>
                  <a:pt x="61925" y="54889"/>
                </a:lnTo>
                <a:lnTo>
                  <a:pt x="59537" y="61226"/>
                </a:lnTo>
                <a:lnTo>
                  <a:pt x="59537" y="74409"/>
                </a:lnTo>
                <a:lnTo>
                  <a:pt x="61658" y="80238"/>
                </a:lnTo>
                <a:lnTo>
                  <a:pt x="68770" y="89115"/>
                </a:lnTo>
                <a:lnTo>
                  <a:pt x="75120" y="94310"/>
                </a:lnTo>
                <a:lnTo>
                  <a:pt x="91592" y="105587"/>
                </a:lnTo>
                <a:lnTo>
                  <a:pt x="95897" y="109016"/>
                </a:lnTo>
                <a:lnTo>
                  <a:pt x="99733" y="113449"/>
                </a:lnTo>
                <a:lnTo>
                  <a:pt x="100698" y="116116"/>
                </a:lnTo>
                <a:lnTo>
                  <a:pt x="100698" y="121945"/>
                </a:lnTo>
                <a:lnTo>
                  <a:pt x="99720" y="124218"/>
                </a:lnTo>
                <a:lnTo>
                  <a:pt x="95821" y="128028"/>
                </a:lnTo>
                <a:lnTo>
                  <a:pt x="93294" y="128917"/>
                </a:lnTo>
                <a:lnTo>
                  <a:pt x="85737" y="128917"/>
                </a:lnTo>
                <a:lnTo>
                  <a:pt x="80975" y="126885"/>
                </a:lnTo>
                <a:lnTo>
                  <a:pt x="70904" y="118389"/>
                </a:lnTo>
                <a:lnTo>
                  <a:pt x="66941" y="112052"/>
                </a:lnTo>
                <a:lnTo>
                  <a:pt x="64058" y="103555"/>
                </a:lnTo>
                <a:lnTo>
                  <a:pt x="60794" y="103555"/>
                </a:lnTo>
                <a:lnTo>
                  <a:pt x="62331" y="135890"/>
                </a:lnTo>
                <a:lnTo>
                  <a:pt x="65506" y="135890"/>
                </a:lnTo>
                <a:lnTo>
                  <a:pt x="66903" y="132715"/>
                </a:lnTo>
                <a:lnTo>
                  <a:pt x="68668" y="131064"/>
                </a:lnTo>
                <a:lnTo>
                  <a:pt x="71501" y="131064"/>
                </a:lnTo>
                <a:lnTo>
                  <a:pt x="81915" y="134874"/>
                </a:lnTo>
                <a:lnTo>
                  <a:pt x="87655" y="136144"/>
                </a:lnTo>
                <a:lnTo>
                  <a:pt x="97459" y="136144"/>
                </a:lnTo>
                <a:lnTo>
                  <a:pt x="102501" y="134874"/>
                </a:lnTo>
                <a:lnTo>
                  <a:pt x="111607" y="129806"/>
                </a:lnTo>
                <a:lnTo>
                  <a:pt x="115125" y="126123"/>
                </a:lnTo>
                <a:lnTo>
                  <a:pt x="120129" y="116497"/>
                </a:lnTo>
                <a:lnTo>
                  <a:pt x="121373" y="111544"/>
                </a:lnTo>
                <a:lnTo>
                  <a:pt x="121373" y="101028"/>
                </a:lnTo>
                <a:close/>
              </a:path>
              <a:path w="650239" h="136525">
                <a:moveTo>
                  <a:pt x="221805" y="88988"/>
                </a:moveTo>
                <a:lnTo>
                  <a:pt x="207975" y="50952"/>
                </a:lnTo>
                <a:lnTo>
                  <a:pt x="202514" y="47663"/>
                </a:lnTo>
                <a:lnTo>
                  <a:pt x="194513" y="42837"/>
                </a:lnTo>
                <a:lnTo>
                  <a:pt x="193548" y="42595"/>
                </a:lnTo>
                <a:lnTo>
                  <a:pt x="193548" y="70218"/>
                </a:lnTo>
                <a:lnTo>
                  <a:pt x="193433" y="93840"/>
                </a:lnTo>
                <a:lnTo>
                  <a:pt x="182295" y="129552"/>
                </a:lnTo>
                <a:lnTo>
                  <a:pt x="176453" y="129552"/>
                </a:lnTo>
                <a:lnTo>
                  <a:pt x="165722" y="87160"/>
                </a:lnTo>
                <a:lnTo>
                  <a:pt x="165925" y="79044"/>
                </a:lnTo>
                <a:lnTo>
                  <a:pt x="171373" y="51460"/>
                </a:lnTo>
                <a:lnTo>
                  <a:pt x="173723" y="48920"/>
                </a:lnTo>
                <a:lnTo>
                  <a:pt x="176517" y="47663"/>
                </a:lnTo>
                <a:lnTo>
                  <a:pt x="182499" y="47663"/>
                </a:lnTo>
                <a:lnTo>
                  <a:pt x="193548" y="70218"/>
                </a:lnTo>
                <a:lnTo>
                  <a:pt x="193548" y="42595"/>
                </a:lnTo>
                <a:lnTo>
                  <a:pt x="187236" y="40944"/>
                </a:lnTo>
                <a:lnTo>
                  <a:pt x="179412" y="40944"/>
                </a:lnTo>
                <a:lnTo>
                  <a:pt x="143776" y="62776"/>
                </a:lnTo>
                <a:lnTo>
                  <a:pt x="137477" y="88988"/>
                </a:lnTo>
                <a:lnTo>
                  <a:pt x="138163" y="98044"/>
                </a:lnTo>
                <a:lnTo>
                  <a:pt x="161734" y="132600"/>
                </a:lnTo>
                <a:lnTo>
                  <a:pt x="179705" y="136144"/>
                </a:lnTo>
                <a:lnTo>
                  <a:pt x="189484" y="135166"/>
                </a:lnTo>
                <a:lnTo>
                  <a:pt x="219392" y="106146"/>
                </a:lnTo>
                <a:lnTo>
                  <a:pt x="221221" y="97751"/>
                </a:lnTo>
                <a:lnTo>
                  <a:pt x="221805" y="88988"/>
                </a:lnTo>
                <a:close/>
              </a:path>
              <a:path w="650239" h="136525">
                <a:moveTo>
                  <a:pt x="390817" y="130060"/>
                </a:moveTo>
                <a:lnTo>
                  <a:pt x="386753" y="129552"/>
                </a:lnTo>
                <a:lnTo>
                  <a:pt x="384225" y="128409"/>
                </a:lnTo>
                <a:lnTo>
                  <a:pt x="381685" y="125107"/>
                </a:lnTo>
                <a:lnTo>
                  <a:pt x="381050" y="120802"/>
                </a:lnTo>
                <a:lnTo>
                  <a:pt x="381050" y="67437"/>
                </a:lnTo>
                <a:lnTo>
                  <a:pt x="380288" y="60464"/>
                </a:lnTo>
                <a:lnTo>
                  <a:pt x="377507" y="51587"/>
                </a:lnTo>
                <a:lnTo>
                  <a:pt x="374840" y="48044"/>
                </a:lnTo>
                <a:lnTo>
                  <a:pt x="367487" y="42329"/>
                </a:lnTo>
                <a:lnTo>
                  <a:pt x="362534" y="40944"/>
                </a:lnTo>
                <a:lnTo>
                  <a:pt x="351218" y="40944"/>
                </a:lnTo>
                <a:lnTo>
                  <a:pt x="346290" y="42202"/>
                </a:lnTo>
                <a:lnTo>
                  <a:pt x="336867" y="47282"/>
                </a:lnTo>
                <a:lnTo>
                  <a:pt x="331939" y="51460"/>
                </a:lnTo>
                <a:lnTo>
                  <a:pt x="326809" y="57162"/>
                </a:lnTo>
                <a:lnTo>
                  <a:pt x="324700" y="51714"/>
                </a:lnTo>
                <a:lnTo>
                  <a:pt x="321691" y="47663"/>
                </a:lnTo>
                <a:lnTo>
                  <a:pt x="313867" y="42202"/>
                </a:lnTo>
                <a:lnTo>
                  <a:pt x="309016" y="40944"/>
                </a:lnTo>
                <a:lnTo>
                  <a:pt x="298259" y="40944"/>
                </a:lnTo>
                <a:lnTo>
                  <a:pt x="293649" y="41948"/>
                </a:lnTo>
                <a:lnTo>
                  <a:pt x="285242" y="46266"/>
                </a:lnTo>
                <a:lnTo>
                  <a:pt x="280682" y="50063"/>
                </a:lnTo>
                <a:lnTo>
                  <a:pt x="275755" y="55384"/>
                </a:lnTo>
                <a:lnTo>
                  <a:pt x="275755" y="43599"/>
                </a:lnTo>
                <a:lnTo>
                  <a:pt x="239102" y="43599"/>
                </a:lnTo>
                <a:lnTo>
                  <a:pt x="239102" y="47155"/>
                </a:lnTo>
                <a:lnTo>
                  <a:pt x="243078" y="47663"/>
                </a:lnTo>
                <a:lnTo>
                  <a:pt x="245694" y="48666"/>
                </a:lnTo>
                <a:lnTo>
                  <a:pt x="248196" y="52095"/>
                </a:lnTo>
                <a:lnTo>
                  <a:pt x="248818" y="56273"/>
                </a:lnTo>
                <a:lnTo>
                  <a:pt x="248818" y="120802"/>
                </a:lnTo>
                <a:lnTo>
                  <a:pt x="248272" y="124980"/>
                </a:lnTo>
                <a:lnTo>
                  <a:pt x="245579" y="128409"/>
                </a:lnTo>
                <a:lnTo>
                  <a:pt x="242887" y="129679"/>
                </a:lnTo>
                <a:lnTo>
                  <a:pt x="239102" y="130060"/>
                </a:lnTo>
                <a:lnTo>
                  <a:pt x="239102" y="133477"/>
                </a:lnTo>
                <a:lnTo>
                  <a:pt x="285457" y="133477"/>
                </a:lnTo>
                <a:lnTo>
                  <a:pt x="285457" y="130060"/>
                </a:lnTo>
                <a:lnTo>
                  <a:pt x="281482" y="129679"/>
                </a:lnTo>
                <a:lnTo>
                  <a:pt x="278866" y="128409"/>
                </a:lnTo>
                <a:lnTo>
                  <a:pt x="276377" y="124345"/>
                </a:lnTo>
                <a:lnTo>
                  <a:pt x="275755" y="120167"/>
                </a:lnTo>
                <a:lnTo>
                  <a:pt x="275755" y="65532"/>
                </a:lnTo>
                <a:lnTo>
                  <a:pt x="279146" y="60845"/>
                </a:lnTo>
                <a:lnTo>
                  <a:pt x="282359" y="57416"/>
                </a:lnTo>
                <a:lnTo>
                  <a:pt x="287477" y="54000"/>
                </a:lnTo>
                <a:lnTo>
                  <a:pt x="289826" y="53365"/>
                </a:lnTo>
                <a:lnTo>
                  <a:pt x="294119" y="53365"/>
                </a:lnTo>
                <a:lnTo>
                  <a:pt x="301421" y="67056"/>
                </a:lnTo>
                <a:lnTo>
                  <a:pt x="301421" y="119151"/>
                </a:lnTo>
                <a:lnTo>
                  <a:pt x="291909" y="130060"/>
                </a:lnTo>
                <a:lnTo>
                  <a:pt x="291909" y="133477"/>
                </a:lnTo>
                <a:lnTo>
                  <a:pt x="338455" y="133477"/>
                </a:lnTo>
                <a:lnTo>
                  <a:pt x="338455" y="130060"/>
                </a:lnTo>
                <a:lnTo>
                  <a:pt x="334289" y="129806"/>
                </a:lnTo>
                <a:lnTo>
                  <a:pt x="331457" y="128409"/>
                </a:lnTo>
                <a:lnTo>
                  <a:pt x="328904" y="124345"/>
                </a:lnTo>
                <a:lnTo>
                  <a:pt x="328358" y="120294"/>
                </a:lnTo>
                <a:lnTo>
                  <a:pt x="328358" y="65532"/>
                </a:lnTo>
                <a:lnTo>
                  <a:pt x="331228" y="61607"/>
                </a:lnTo>
                <a:lnTo>
                  <a:pt x="334086" y="58559"/>
                </a:lnTo>
                <a:lnTo>
                  <a:pt x="339725" y="54508"/>
                </a:lnTo>
                <a:lnTo>
                  <a:pt x="342519" y="53492"/>
                </a:lnTo>
                <a:lnTo>
                  <a:pt x="347129" y="53492"/>
                </a:lnTo>
                <a:lnTo>
                  <a:pt x="354177" y="67183"/>
                </a:lnTo>
                <a:lnTo>
                  <a:pt x="354177" y="120040"/>
                </a:lnTo>
                <a:lnTo>
                  <a:pt x="353542" y="124091"/>
                </a:lnTo>
                <a:lnTo>
                  <a:pt x="350672" y="128282"/>
                </a:lnTo>
                <a:lnTo>
                  <a:pt x="347967" y="129679"/>
                </a:lnTo>
                <a:lnTo>
                  <a:pt x="344322" y="130060"/>
                </a:lnTo>
                <a:lnTo>
                  <a:pt x="344322" y="133477"/>
                </a:lnTo>
                <a:lnTo>
                  <a:pt x="390817" y="133477"/>
                </a:lnTo>
                <a:lnTo>
                  <a:pt x="390817" y="130060"/>
                </a:lnTo>
                <a:close/>
              </a:path>
              <a:path w="650239" h="136525">
                <a:moveTo>
                  <a:pt x="483247" y="85305"/>
                </a:moveTo>
                <a:lnTo>
                  <a:pt x="482638" y="78841"/>
                </a:lnTo>
                <a:lnTo>
                  <a:pt x="482282" y="74968"/>
                </a:lnTo>
                <a:lnTo>
                  <a:pt x="480136" y="65989"/>
                </a:lnTo>
                <a:lnTo>
                  <a:pt x="476859" y="58369"/>
                </a:lnTo>
                <a:lnTo>
                  <a:pt x="472465" y="52095"/>
                </a:lnTo>
                <a:lnTo>
                  <a:pt x="467194" y="47193"/>
                </a:lnTo>
                <a:lnTo>
                  <a:pt x="461467" y="43713"/>
                </a:lnTo>
                <a:lnTo>
                  <a:pt x="459536" y="43065"/>
                </a:lnTo>
                <a:lnTo>
                  <a:pt x="459536" y="68580"/>
                </a:lnTo>
                <a:lnTo>
                  <a:pt x="459536" y="78841"/>
                </a:lnTo>
                <a:lnTo>
                  <a:pt x="433412" y="78841"/>
                </a:lnTo>
                <a:lnTo>
                  <a:pt x="433412" y="65532"/>
                </a:lnTo>
                <a:lnTo>
                  <a:pt x="435317" y="57797"/>
                </a:lnTo>
                <a:lnTo>
                  <a:pt x="439127" y="51968"/>
                </a:lnTo>
                <a:lnTo>
                  <a:pt x="441147" y="48793"/>
                </a:lnTo>
                <a:lnTo>
                  <a:pt x="443941" y="47155"/>
                </a:lnTo>
                <a:lnTo>
                  <a:pt x="449516" y="47155"/>
                </a:lnTo>
                <a:lnTo>
                  <a:pt x="459536" y="68580"/>
                </a:lnTo>
                <a:lnTo>
                  <a:pt x="459536" y="43065"/>
                </a:lnTo>
                <a:lnTo>
                  <a:pt x="455320" y="41630"/>
                </a:lnTo>
                <a:lnTo>
                  <a:pt x="448754" y="40944"/>
                </a:lnTo>
                <a:lnTo>
                  <a:pt x="440842" y="41770"/>
                </a:lnTo>
                <a:lnTo>
                  <a:pt x="411099" y="69837"/>
                </a:lnTo>
                <a:lnTo>
                  <a:pt x="408063" y="89992"/>
                </a:lnTo>
                <a:lnTo>
                  <a:pt x="408584" y="98844"/>
                </a:lnTo>
                <a:lnTo>
                  <a:pt x="429031" y="132321"/>
                </a:lnTo>
                <a:lnTo>
                  <a:pt x="446608" y="136144"/>
                </a:lnTo>
                <a:lnTo>
                  <a:pt x="454342" y="136144"/>
                </a:lnTo>
                <a:lnTo>
                  <a:pt x="483247" y="108889"/>
                </a:lnTo>
                <a:lnTo>
                  <a:pt x="479945" y="106730"/>
                </a:lnTo>
                <a:lnTo>
                  <a:pt x="476402" y="112306"/>
                </a:lnTo>
                <a:lnTo>
                  <a:pt x="472973" y="116243"/>
                </a:lnTo>
                <a:lnTo>
                  <a:pt x="469811" y="118262"/>
                </a:lnTo>
                <a:lnTo>
                  <a:pt x="466763" y="120421"/>
                </a:lnTo>
                <a:lnTo>
                  <a:pt x="463219" y="121564"/>
                </a:lnTo>
                <a:lnTo>
                  <a:pt x="453199" y="121564"/>
                </a:lnTo>
                <a:lnTo>
                  <a:pt x="447865" y="118897"/>
                </a:lnTo>
                <a:lnTo>
                  <a:pt x="433920" y="85305"/>
                </a:lnTo>
                <a:lnTo>
                  <a:pt x="483247" y="85305"/>
                </a:lnTo>
                <a:close/>
              </a:path>
              <a:path w="650239" h="136525">
                <a:moveTo>
                  <a:pt x="574916" y="49555"/>
                </a:moveTo>
                <a:lnTo>
                  <a:pt x="573773" y="46393"/>
                </a:lnTo>
                <a:lnTo>
                  <a:pt x="569468" y="41948"/>
                </a:lnTo>
                <a:lnTo>
                  <a:pt x="566674" y="40944"/>
                </a:lnTo>
                <a:lnTo>
                  <a:pt x="558939" y="40944"/>
                </a:lnTo>
                <a:lnTo>
                  <a:pt x="554634" y="42456"/>
                </a:lnTo>
                <a:lnTo>
                  <a:pt x="545630" y="48539"/>
                </a:lnTo>
                <a:lnTo>
                  <a:pt x="540435" y="54635"/>
                </a:lnTo>
                <a:lnTo>
                  <a:pt x="534339" y="64008"/>
                </a:lnTo>
                <a:lnTo>
                  <a:pt x="534339" y="43599"/>
                </a:lnTo>
                <a:lnTo>
                  <a:pt x="497700" y="43599"/>
                </a:lnTo>
                <a:lnTo>
                  <a:pt x="497700" y="47155"/>
                </a:lnTo>
                <a:lnTo>
                  <a:pt x="500748" y="47409"/>
                </a:lnTo>
                <a:lnTo>
                  <a:pt x="502894" y="48044"/>
                </a:lnTo>
                <a:lnTo>
                  <a:pt x="505307" y="49682"/>
                </a:lnTo>
                <a:lnTo>
                  <a:pt x="506196" y="50952"/>
                </a:lnTo>
                <a:lnTo>
                  <a:pt x="507466" y="54254"/>
                </a:lnTo>
                <a:lnTo>
                  <a:pt x="507720" y="57416"/>
                </a:lnTo>
                <a:lnTo>
                  <a:pt x="507720" y="120167"/>
                </a:lnTo>
                <a:lnTo>
                  <a:pt x="506958" y="124980"/>
                </a:lnTo>
                <a:lnTo>
                  <a:pt x="504164" y="128663"/>
                </a:lnTo>
                <a:lnTo>
                  <a:pt x="501637" y="129679"/>
                </a:lnTo>
                <a:lnTo>
                  <a:pt x="497700" y="130060"/>
                </a:lnTo>
                <a:lnTo>
                  <a:pt x="497700" y="133477"/>
                </a:lnTo>
                <a:lnTo>
                  <a:pt x="546265" y="133477"/>
                </a:lnTo>
                <a:lnTo>
                  <a:pt x="546265" y="130060"/>
                </a:lnTo>
                <a:lnTo>
                  <a:pt x="542582" y="129806"/>
                </a:lnTo>
                <a:lnTo>
                  <a:pt x="540054" y="129298"/>
                </a:lnTo>
                <a:lnTo>
                  <a:pt x="534339" y="112306"/>
                </a:lnTo>
                <a:lnTo>
                  <a:pt x="534339" y="84162"/>
                </a:lnTo>
                <a:lnTo>
                  <a:pt x="546900" y="59575"/>
                </a:lnTo>
                <a:lnTo>
                  <a:pt x="549554" y="59575"/>
                </a:lnTo>
                <a:lnTo>
                  <a:pt x="550951" y="60210"/>
                </a:lnTo>
                <a:lnTo>
                  <a:pt x="557923" y="66040"/>
                </a:lnTo>
                <a:lnTo>
                  <a:pt x="560844" y="67183"/>
                </a:lnTo>
                <a:lnTo>
                  <a:pt x="567182" y="67183"/>
                </a:lnTo>
                <a:lnTo>
                  <a:pt x="569722" y="65913"/>
                </a:lnTo>
                <a:lnTo>
                  <a:pt x="573900" y="61226"/>
                </a:lnTo>
                <a:lnTo>
                  <a:pt x="574916" y="57924"/>
                </a:lnTo>
                <a:lnTo>
                  <a:pt x="574916" y="49555"/>
                </a:lnTo>
                <a:close/>
              </a:path>
              <a:path w="650239" h="136525">
                <a:moveTo>
                  <a:pt x="650113" y="101028"/>
                </a:moveTo>
                <a:lnTo>
                  <a:pt x="648589" y="96088"/>
                </a:lnTo>
                <a:lnTo>
                  <a:pt x="642620" y="87083"/>
                </a:lnTo>
                <a:lnTo>
                  <a:pt x="636409" y="81762"/>
                </a:lnTo>
                <a:lnTo>
                  <a:pt x="617651" y="68961"/>
                </a:lnTo>
                <a:lnTo>
                  <a:pt x="611809" y="64516"/>
                </a:lnTo>
                <a:lnTo>
                  <a:pt x="608520" y="60210"/>
                </a:lnTo>
                <a:lnTo>
                  <a:pt x="607885" y="58559"/>
                </a:lnTo>
                <a:lnTo>
                  <a:pt x="607885" y="54508"/>
                </a:lnTo>
                <a:lnTo>
                  <a:pt x="608774" y="52476"/>
                </a:lnTo>
                <a:lnTo>
                  <a:pt x="612571" y="48920"/>
                </a:lnTo>
                <a:lnTo>
                  <a:pt x="614730" y="48044"/>
                </a:lnTo>
                <a:lnTo>
                  <a:pt x="621576" y="48044"/>
                </a:lnTo>
                <a:lnTo>
                  <a:pt x="625767" y="49809"/>
                </a:lnTo>
                <a:lnTo>
                  <a:pt x="634136" y="56400"/>
                </a:lnTo>
                <a:lnTo>
                  <a:pt x="638187" y="62611"/>
                </a:lnTo>
                <a:lnTo>
                  <a:pt x="642124" y="71742"/>
                </a:lnTo>
                <a:lnTo>
                  <a:pt x="645414" y="71742"/>
                </a:lnTo>
                <a:lnTo>
                  <a:pt x="643890" y="41071"/>
                </a:lnTo>
                <a:lnTo>
                  <a:pt x="640727" y="41071"/>
                </a:lnTo>
                <a:lnTo>
                  <a:pt x="639203" y="43345"/>
                </a:lnTo>
                <a:lnTo>
                  <a:pt x="638060" y="44615"/>
                </a:lnTo>
                <a:lnTo>
                  <a:pt x="636663" y="45631"/>
                </a:lnTo>
                <a:lnTo>
                  <a:pt x="635647" y="45885"/>
                </a:lnTo>
                <a:lnTo>
                  <a:pt x="633501" y="45885"/>
                </a:lnTo>
                <a:lnTo>
                  <a:pt x="631977" y="45377"/>
                </a:lnTo>
                <a:lnTo>
                  <a:pt x="625767" y="42075"/>
                </a:lnTo>
                <a:lnTo>
                  <a:pt x="621068" y="40944"/>
                </a:lnTo>
                <a:lnTo>
                  <a:pt x="607123" y="40944"/>
                </a:lnTo>
                <a:lnTo>
                  <a:pt x="600151" y="43726"/>
                </a:lnTo>
                <a:lnTo>
                  <a:pt x="590638" y="54889"/>
                </a:lnTo>
                <a:lnTo>
                  <a:pt x="588225" y="61226"/>
                </a:lnTo>
                <a:lnTo>
                  <a:pt x="588225" y="74409"/>
                </a:lnTo>
                <a:lnTo>
                  <a:pt x="590384" y="80238"/>
                </a:lnTo>
                <a:lnTo>
                  <a:pt x="597484" y="89115"/>
                </a:lnTo>
                <a:lnTo>
                  <a:pt x="603821" y="94310"/>
                </a:lnTo>
                <a:lnTo>
                  <a:pt x="620306" y="105587"/>
                </a:lnTo>
                <a:lnTo>
                  <a:pt x="624624" y="109016"/>
                </a:lnTo>
                <a:lnTo>
                  <a:pt x="628421" y="113449"/>
                </a:lnTo>
                <a:lnTo>
                  <a:pt x="629437" y="116116"/>
                </a:lnTo>
                <a:lnTo>
                  <a:pt x="629437" y="121945"/>
                </a:lnTo>
                <a:lnTo>
                  <a:pt x="628421" y="124218"/>
                </a:lnTo>
                <a:lnTo>
                  <a:pt x="624497" y="128028"/>
                </a:lnTo>
                <a:lnTo>
                  <a:pt x="622084" y="128917"/>
                </a:lnTo>
                <a:lnTo>
                  <a:pt x="614476" y="128917"/>
                </a:lnTo>
                <a:lnTo>
                  <a:pt x="609663" y="126885"/>
                </a:lnTo>
                <a:lnTo>
                  <a:pt x="599643" y="118389"/>
                </a:lnTo>
                <a:lnTo>
                  <a:pt x="595718" y="112052"/>
                </a:lnTo>
                <a:lnTo>
                  <a:pt x="592797" y="103555"/>
                </a:lnTo>
                <a:lnTo>
                  <a:pt x="589495" y="103555"/>
                </a:lnTo>
                <a:lnTo>
                  <a:pt x="591019" y="135890"/>
                </a:lnTo>
                <a:lnTo>
                  <a:pt x="594194" y="135890"/>
                </a:lnTo>
                <a:lnTo>
                  <a:pt x="595591" y="132715"/>
                </a:lnTo>
                <a:lnTo>
                  <a:pt x="597357" y="131064"/>
                </a:lnTo>
                <a:lnTo>
                  <a:pt x="600278" y="131064"/>
                </a:lnTo>
                <a:lnTo>
                  <a:pt x="610679" y="134874"/>
                </a:lnTo>
                <a:lnTo>
                  <a:pt x="616381" y="136144"/>
                </a:lnTo>
                <a:lnTo>
                  <a:pt x="626148" y="136144"/>
                </a:lnTo>
                <a:lnTo>
                  <a:pt x="631215" y="134874"/>
                </a:lnTo>
                <a:lnTo>
                  <a:pt x="640346" y="129806"/>
                </a:lnTo>
                <a:lnTo>
                  <a:pt x="643890" y="126123"/>
                </a:lnTo>
                <a:lnTo>
                  <a:pt x="648843" y="116497"/>
                </a:lnTo>
                <a:lnTo>
                  <a:pt x="650113" y="111544"/>
                </a:lnTo>
                <a:lnTo>
                  <a:pt x="650113" y="101028"/>
                </a:lnTo>
                <a:close/>
              </a:path>
            </a:pathLst>
          </a:custGeom>
          <a:solidFill>
            <a:srgbClr val="000000"/>
          </a:solidFill>
        </p:spPr>
        <p:txBody>
          <a:bodyPr wrap="square" lIns="0" tIns="0" rIns="0" bIns="0" rtlCol="0"/>
          <a:lstStyle/>
          <a:p>
            <a:pPr defTabSz="909279"/>
            <a:endParaRPr sz="1790">
              <a:solidFill>
                <a:prstClr val="black"/>
              </a:solidFill>
              <a:latin typeface="Calibri"/>
            </a:endParaRPr>
          </a:p>
        </p:txBody>
      </p:sp>
      <p:pic>
        <p:nvPicPr>
          <p:cNvPr id="52" name="object 52"/>
          <p:cNvPicPr/>
          <p:nvPr/>
        </p:nvPicPr>
        <p:blipFill>
          <a:blip r:embed="rId32" cstate="print"/>
          <a:stretch>
            <a:fillRect/>
          </a:stretch>
        </p:blipFill>
        <p:spPr>
          <a:xfrm>
            <a:off x="3499011" y="4431150"/>
            <a:ext cx="919313" cy="135390"/>
          </a:xfrm>
          <a:prstGeom prst="rect">
            <a:avLst/>
          </a:prstGeom>
        </p:spPr>
      </p:pic>
      <p:sp>
        <p:nvSpPr>
          <p:cNvPr id="53" name="object 53"/>
          <p:cNvSpPr/>
          <p:nvPr/>
        </p:nvSpPr>
        <p:spPr>
          <a:xfrm>
            <a:off x="3632275" y="4663106"/>
            <a:ext cx="646628" cy="135767"/>
          </a:xfrm>
          <a:custGeom>
            <a:avLst/>
            <a:gdLst/>
            <a:ahLst/>
            <a:cxnLst/>
            <a:rect l="l" t="t" r="r" b="b"/>
            <a:pathLst>
              <a:path w="650239" h="136525">
                <a:moveTo>
                  <a:pt x="39179" y="10782"/>
                </a:moveTo>
                <a:lnTo>
                  <a:pt x="37782" y="7353"/>
                </a:lnTo>
                <a:lnTo>
                  <a:pt x="31953" y="1524"/>
                </a:lnTo>
                <a:lnTo>
                  <a:pt x="28409" y="0"/>
                </a:lnTo>
                <a:lnTo>
                  <a:pt x="20167" y="0"/>
                </a:lnTo>
                <a:lnTo>
                  <a:pt x="16611" y="1524"/>
                </a:lnTo>
                <a:lnTo>
                  <a:pt x="13830" y="4445"/>
                </a:lnTo>
                <a:lnTo>
                  <a:pt x="10909" y="7353"/>
                </a:lnTo>
                <a:lnTo>
                  <a:pt x="9512" y="10782"/>
                </a:lnTo>
                <a:lnTo>
                  <a:pt x="9512" y="19011"/>
                </a:lnTo>
                <a:lnTo>
                  <a:pt x="10909" y="22567"/>
                </a:lnTo>
                <a:lnTo>
                  <a:pt x="13830" y="25349"/>
                </a:lnTo>
                <a:lnTo>
                  <a:pt x="16611" y="28270"/>
                </a:lnTo>
                <a:lnTo>
                  <a:pt x="20167" y="29794"/>
                </a:lnTo>
                <a:lnTo>
                  <a:pt x="28409" y="29794"/>
                </a:lnTo>
                <a:lnTo>
                  <a:pt x="31826" y="28270"/>
                </a:lnTo>
                <a:lnTo>
                  <a:pt x="34747" y="25349"/>
                </a:lnTo>
                <a:lnTo>
                  <a:pt x="37655" y="22567"/>
                </a:lnTo>
                <a:lnTo>
                  <a:pt x="39179" y="19011"/>
                </a:lnTo>
                <a:lnTo>
                  <a:pt x="39179" y="10782"/>
                </a:lnTo>
                <a:close/>
              </a:path>
              <a:path w="650239" h="136525">
                <a:moveTo>
                  <a:pt x="48564" y="130060"/>
                </a:moveTo>
                <a:lnTo>
                  <a:pt x="44259" y="129806"/>
                </a:lnTo>
                <a:lnTo>
                  <a:pt x="41465" y="128790"/>
                </a:lnTo>
                <a:lnTo>
                  <a:pt x="38417" y="125247"/>
                </a:lnTo>
                <a:lnTo>
                  <a:pt x="37782" y="121196"/>
                </a:lnTo>
                <a:lnTo>
                  <a:pt x="37782" y="43611"/>
                </a:lnTo>
                <a:lnTo>
                  <a:pt x="0" y="43611"/>
                </a:lnTo>
                <a:lnTo>
                  <a:pt x="0" y="47155"/>
                </a:lnTo>
                <a:lnTo>
                  <a:pt x="4318" y="47409"/>
                </a:lnTo>
                <a:lnTo>
                  <a:pt x="7099" y="48425"/>
                </a:lnTo>
                <a:lnTo>
                  <a:pt x="8623" y="50203"/>
                </a:lnTo>
                <a:lnTo>
                  <a:pt x="10020" y="51981"/>
                </a:lnTo>
                <a:lnTo>
                  <a:pt x="10782" y="56032"/>
                </a:lnTo>
                <a:lnTo>
                  <a:pt x="10782" y="121196"/>
                </a:lnTo>
                <a:lnTo>
                  <a:pt x="10147" y="125120"/>
                </a:lnTo>
                <a:lnTo>
                  <a:pt x="8877" y="126517"/>
                </a:lnTo>
                <a:lnTo>
                  <a:pt x="6972" y="128790"/>
                </a:lnTo>
                <a:lnTo>
                  <a:pt x="4064" y="129933"/>
                </a:lnTo>
                <a:lnTo>
                  <a:pt x="0" y="130060"/>
                </a:lnTo>
                <a:lnTo>
                  <a:pt x="0" y="133489"/>
                </a:lnTo>
                <a:lnTo>
                  <a:pt x="48564" y="133489"/>
                </a:lnTo>
                <a:lnTo>
                  <a:pt x="48564" y="130060"/>
                </a:lnTo>
                <a:close/>
              </a:path>
              <a:path w="650239" h="136525">
                <a:moveTo>
                  <a:pt x="121475" y="101028"/>
                </a:moveTo>
                <a:lnTo>
                  <a:pt x="119951" y="96088"/>
                </a:lnTo>
                <a:lnTo>
                  <a:pt x="113995" y="87083"/>
                </a:lnTo>
                <a:lnTo>
                  <a:pt x="107772" y="81762"/>
                </a:lnTo>
                <a:lnTo>
                  <a:pt x="88887" y="68961"/>
                </a:lnTo>
                <a:lnTo>
                  <a:pt x="83185" y="64528"/>
                </a:lnTo>
                <a:lnTo>
                  <a:pt x="79883" y="60210"/>
                </a:lnTo>
                <a:lnTo>
                  <a:pt x="79248" y="58572"/>
                </a:lnTo>
                <a:lnTo>
                  <a:pt x="79248" y="54508"/>
                </a:lnTo>
                <a:lnTo>
                  <a:pt x="80137" y="52489"/>
                </a:lnTo>
                <a:lnTo>
                  <a:pt x="83820" y="48933"/>
                </a:lnTo>
                <a:lnTo>
                  <a:pt x="86093" y="48044"/>
                </a:lnTo>
                <a:lnTo>
                  <a:pt x="92811" y="48044"/>
                </a:lnTo>
                <a:lnTo>
                  <a:pt x="97002" y="49822"/>
                </a:lnTo>
                <a:lnTo>
                  <a:pt x="105498" y="56413"/>
                </a:lnTo>
                <a:lnTo>
                  <a:pt x="109550" y="62623"/>
                </a:lnTo>
                <a:lnTo>
                  <a:pt x="113487" y="71755"/>
                </a:lnTo>
                <a:lnTo>
                  <a:pt x="116649" y="71755"/>
                </a:lnTo>
                <a:lnTo>
                  <a:pt x="115252" y="41071"/>
                </a:lnTo>
                <a:lnTo>
                  <a:pt x="111963" y="41071"/>
                </a:lnTo>
                <a:lnTo>
                  <a:pt x="110439" y="43357"/>
                </a:lnTo>
                <a:lnTo>
                  <a:pt x="109296" y="44627"/>
                </a:lnTo>
                <a:lnTo>
                  <a:pt x="107899" y="45643"/>
                </a:lnTo>
                <a:lnTo>
                  <a:pt x="107022" y="45885"/>
                </a:lnTo>
                <a:lnTo>
                  <a:pt x="104736" y="45885"/>
                </a:lnTo>
                <a:lnTo>
                  <a:pt x="103339" y="45389"/>
                </a:lnTo>
                <a:lnTo>
                  <a:pt x="97002" y="42087"/>
                </a:lnTo>
                <a:lnTo>
                  <a:pt x="92303" y="40944"/>
                </a:lnTo>
                <a:lnTo>
                  <a:pt x="78359" y="40944"/>
                </a:lnTo>
                <a:lnTo>
                  <a:pt x="71513" y="43738"/>
                </a:lnTo>
                <a:lnTo>
                  <a:pt x="62001" y="54889"/>
                </a:lnTo>
                <a:lnTo>
                  <a:pt x="59601" y="61226"/>
                </a:lnTo>
                <a:lnTo>
                  <a:pt x="59601" y="74409"/>
                </a:lnTo>
                <a:lnTo>
                  <a:pt x="61620" y="80238"/>
                </a:lnTo>
                <a:lnTo>
                  <a:pt x="68846" y="89115"/>
                </a:lnTo>
                <a:lnTo>
                  <a:pt x="75196" y="94310"/>
                </a:lnTo>
                <a:lnTo>
                  <a:pt x="91681" y="105600"/>
                </a:lnTo>
                <a:lnTo>
                  <a:pt x="95859" y="109016"/>
                </a:lnTo>
                <a:lnTo>
                  <a:pt x="99783" y="113461"/>
                </a:lnTo>
                <a:lnTo>
                  <a:pt x="100672" y="116116"/>
                </a:lnTo>
                <a:lnTo>
                  <a:pt x="100672" y="121945"/>
                </a:lnTo>
                <a:lnTo>
                  <a:pt x="99783" y="124231"/>
                </a:lnTo>
                <a:lnTo>
                  <a:pt x="95859" y="128041"/>
                </a:lnTo>
                <a:lnTo>
                  <a:pt x="93319" y="128917"/>
                </a:lnTo>
                <a:lnTo>
                  <a:pt x="85712" y="128917"/>
                </a:lnTo>
                <a:lnTo>
                  <a:pt x="81026" y="126898"/>
                </a:lnTo>
                <a:lnTo>
                  <a:pt x="70878" y="118402"/>
                </a:lnTo>
                <a:lnTo>
                  <a:pt x="66954" y="112064"/>
                </a:lnTo>
                <a:lnTo>
                  <a:pt x="64033" y="103568"/>
                </a:lnTo>
                <a:lnTo>
                  <a:pt x="60858" y="103568"/>
                </a:lnTo>
                <a:lnTo>
                  <a:pt x="62382" y="135890"/>
                </a:lnTo>
                <a:lnTo>
                  <a:pt x="65557" y="135890"/>
                </a:lnTo>
                <a:lnTo>
                  <a:pt x="66954" y="132727"/>
                </a:lnTo>
                <a:lnTo>
                  <a:pt x="68719" y="131076"/>
                </a:lnTo>
                <a:lnTo>
                  <a:pt x="71513" y="131076"/>
                </a:lnTo>
                <a:lnTo>
                  <a:pt x="74815" y="132092"/>
                </a:lnTo>
                <a:lnTo>
                  <a:pt x="81915" y="134886"/>
                </a:lnTo>
                <a:lnTo>
                  <a:pt x="87744" y="136144"/>
                </a:lnTo>
                <a:lnTo>
                  <a:pt x="97510" y="136144"/>
                </a:lnTo>
                <a:lnTo>
                  <a:pt x="102577" y="134886"/>
                </a:lnTo>
                <a:lnTo>
                  <a:pt x="111582" y="129806"/>
                </a:lnTo>
                <a:lnTo>
                  <a:pt x="115138" y="126136"/>
                </a:lnTo>
                <a:lnTo>
                  <a:pt x="120205" y="116497"/>
                </a:lnTo>
                <a:lnTo>
                  <a:pt x="121475" y="111556"/>
                </a:lnTo>
                <a:lnTo>
                  <a:pt x="121475" y="101028"/>
                </a:lnTo>
                <a:close/>
              </a:path>
              <a:path w="650239" h="136525">
                <a:moveTo>
                  <a:pt x="221869" y="88988"/>
                </a:moveTo>
                <a:lnTo>
                  <a:pt x="221742" y="79057"/>
                </a:lnTo>
                <a:lnTo>
                  <a:pt x="220116" y="71628"/>
                </a:lnTo>
                <a:lnTo>
                  <a:pt x="216560" y="64147"/>
                </a:lnTo>
                <a:lnTo>
                  <a:pt x="213144" y="56667"/>
                </a:lnTo>
                <a:lnTo>
                  <a:pt x="207949" y="50965"/>
                </a:lnTo>
                <a:lnTo>
                  <a:pt x="202488" y="47663"/>
                </a:lnTo>
                <a:lnTo>
                  <a:pt x="194500" y="42849"/>
                </a:lnTo>
                <a:lnTo>
                  <a:pt x="193611" y="42621"/>
                </a:lnTo>
                <a:lnTo>
                  <a:pt x="193611" y="70231"/>
                </a:lnTo>
                <a:lnTo>
                  <a:pt x="193497" y="93853"/>
                </a:lnTo>
                <a:lnTo>
                  <a:pt x="182333" y="129552"/>
                </a:lnTo>
                <a:lnTo>
                  <a:pt x="176504" y="129552"/>
                </a:lnTo>
                <a:lnTo>
                  <a:pt x="165785" y="104228"/>
                </a:lnTo>
                <a:lnTo>
                  <a:pt x="165785" y="87172"/>
                </a:lnTo>
                <a:lnTo>
                  <a:pt x="171424" y="51473"/>
                </a:lnTo>
                <a:lnTo>
                  <a:pt x="173710" y="48933"/>
                </a:lnTo>
                <a:lnTo>
                  <a:pt x="176504" y="47663"/>
                </a:lnTo>
                <a:lnTo>
                  <a:pt x="182460" y="47663"/>
                </a:lnTo>
                <a:lnTo>
                  <a:pt x="191757" y="58699"/>
                </a:lnTo>
                <a:lnTo>
                  <a:pt x="192989" y="62750"/>
                </a:lnTo>
                <a:lnTo>
                  <a:pt x="193611" y="70231"/>
                </a:lnTo>
                <a:lnTo>
                  <a:pt x="193611" y="42621"/>
                </a:lnTo>
                <a:lnTo>
                  <a:pt x="187274" y="40944"/>
                </a:lnTo>
                <a:lnTo>
                  <a:pt x="179412" y="40944"/>
                </a:lnTo>
                <a:lnTo>
                  <a:pt x="143814" y="62788"/>
                </a:lnTo>
                <a:lnTo>
                  <a:pt x="137452" y="88988"/>
                </a:lnTo>
                <a:lnTo>
                  <a:pt x="138137" y="98044"/>
                </a:lnTo>
                <a:lnTo>
                  <a:pt x="161798" y="132613"/>
                </a:lnTo>
                <a:lnTo>
                  <a:pt x="179666" y="136144"/>
                </a:lnTo>
                <a:lnTo>
                  <a:pt x="189471" y="135178"/>
                </a:lnTo>
                <a:lnTo>
                  <a:pt x="198132" y="132245"/>
                </a:lnTo>
                <a:lnTo>
                  <a:pt x="202311" y="129552"/>
                </a:lnTo>
                <a:lnTo>
                  <a:pt x="205689" y="127381"/>
                </a:lnTo>
                <a:lnTo>
                  <a:pt x="212128" y="120561"/>
                </a:lnTo>
                <a:lnTo>
                  <a:pt x="216382" y="113766"/>
                </a:lnTo>
                <a:lnTo>
                  <a:pt x="219430" y="106146"/>
                </a:lnTo>
                <a:lnTo>
                  <a:pt x="221272" y="97751"/>
                </a:lnTo>
                <a:lnTo>
                  <a:pt x="221869" y="88988"/>
                </a:lnTo>
                <a:close/>
              </a:path>
              <a:path w="650239" h="136525">
                <a:moveTo>
                  <a:pt x="390779" y="130060"/>
                </a:moveTo>
                <a:lnTo>
                  <a:pt x="386854" y="129552"/>
                </a:lnTo>
                <a:lnTo>
                  <a:pt x="384187" y="128409"/>
                </a:lnTo>
                <a:lnTo>
                  <a:pt x="381647" y="125120"/>
                </a:lnTo>
                <a:lnTo>
                  <a:pt x="381139" y="120815"/>
                </a:lnTo>
                <a:lnTo>
                  <a:pt x="381139" y="67437"/>
                </a:lnTo>
                <a:lnTo>
                  <a:pt x="380377" y="60464"/>
                </a:lnTo>
                <a:lnTo>
                  <a:pt x="377469" y="51600"/>
                </a:lnTo>
                <a:lnTo>
                  <a:pt x="374929" y="48044"/>
                </a:lnTo>
                <a:lnTo>
                  <a:pt x="367576" y="42341"/>
                </a:lnTo>
                <a:lnTo>
                  <a:pt x="362635" y="40944"/>
                </a:lnTo>
                <a:lnTo>
                  <a:pt x="351218" y="40944"/>
                </a:lnTo>
                <a:lnTo>
                  <a:pt x="346278" y="42214"/>
                </a:lnTo>
                <a:lnTo>
                  <a:pt x="336892" y="47282"/>
                </a:lnTo>
                <a:lnTo>
                  <a:pt x="331952" y="51473"/>
                </a:lnTo>
                <a:lnTo>
                  <a:pt x="326872" y="57175"/>
                </a:lnTo>
                <a:lnTo>
                  <a:pt x="324726" y="51727"/>
                </a:lnTo>
                <a:lnTo>
                  <a:pt x="321678" y="47663"/>
                </a:lnTo>
                <a:lnTo>
                  <a:pt x="313944" y="42214"/>
                </a:lnTo>
                <a:lnTo>
                  <a:pt x="309003" y="40944"/>
                </a:lnTo>
                <a:lnTo>
                  <a:pt x="298221" y="40944"/>
                </a:lnTo>
                <a:lnTo>
                  <a:pt x="293662" y="41960"/>
                </a:lnTo>
                <a:lnTo>
                  <a:pt x="285292" y="46266"/>
                </a:lnTo>
                <a:lnTo>
                  <a:pt x="280720" y="50076"/>
                </a:lnTo>
                <a:lnTo>
                  <a:pt x="275780" y="55397"/>
                </a:lnTo>
                <a:lnTo>
                  <a:pt x="275780" y="43611"/>
                </a:lnTo>
                <a:lnTo>
                  <a:pt x="239141" y="43611"/>
                </a:lnTo>
                <a:lnTo>
                  <a:pt x="239141" y="47155"/>
                </a:lnTo>
                <a:lnTo>
                  <a:pt x="243065" y="47663"/>
                </a:lnTo>
                <a:lnTo>
                  <a:pt x="245732" y="48679"/>
                </a:lnTo>
                <a:lnTo>
                  <a:pt x="248259" y="52108"/>
                </a:lnTo>
                <a:lnTo>
                  <a:pt x="248894" y="56286"/>
                </a:lnTo>
                <a:lnTo>
                  <a:pt x="248894" y="120815"/>
                </a:lnTo>
                <a:lnTo>
                  <a:pt x="248259" y="124993"/>
                </a:lnTo>
                <a:lnTo>
                  <a:pt x="245605" y="128409"/>
                </a:lnTo>
                <a:lnTo>
                  <a:pt x="242938" y="129679"/>
                </a:lnTo>
                <a:lnTo>
                  <a:pt x="239141" y="130060"/>
                </a:lnTo>
                <a:lnTo>
                  <a:pt x="239141" y="133489"/>
                </a:lnTo>
                <a:lnTo>
                  <a:pt x="285546" y="133489"/>
                </a:lnTo>
                <a:lnTo>
                  <a:pt x="285546" y="130060"/>
                </a:lnTo>
                <a:lnTo>
                  <a:pt x="281482" y="129679"/>
                </a:lnTo>
                <a:lnTo>
                  <a:pt x="278942" y="128409"/>
                </a:lnTo>
                <a:lnTo>
                  <a:pt x="276415" y="124358"/>
                </a:lnTo>
                <a:lnTo>
                  <a:pt x="275780" y="120180"/>
                </a:lnTo>
                <a:lnTo>
                  <a:pt x="275780" y="65544"/>
                </a:lnTo>
                <a:lnTo>
                  <a:pt x="279196" y="60845"/>
                </a:lnTo>
                <a:lnTo>
                  <a:pt x="282371" y="57429"/>
                </a:lnTo>
                <a:lnTo>
                  <a:pt x="287566" y="54000"/>
                </a:lnTo>
                <a:lnTo>
                  <a:pt x="289852" y="53365"/>
                </a:lnTo>
                <a:lnTo>
                  <a:pt x="294170" y="53365"/>
                </a:lnTo>
                <a:lnTo>
                  <a:pt x="301396" y="67056"/>
                </a:lnTo>
                <a:lnTo>
                  <a:pt x="301269" y="122580"/>
                </a:lnTo>
                <a:lnTo>
                  <a:pt x="291884" y="130060"/>
                </a:lnTo>
                <a:lnTo>
                  <a:pt x="291884" y="133489"/>
                </a:lnTo>
                <a:lnTo>
                  <a:pt x="338543" y="133489"/>
                </a:lnTo>
                <a:lnTo>
                  <a:pt x="338543" y="130060"/>
                </a:lnTo>
                <a:lnTo>
                  <a:pt x="334352" y="129806"/>
                </a:lnTo>
                <a:lnTo>
                  <a:pt x="331444" y="128409"/>
                </a:lnTo>
                <a:lnTo>
                  <a:pt x="328904" y="124358"/>
                </a:lnTo>
                <a:lnTo>
                  <a:pt x="328396" y="120307"/>
                </a:lnTo>
                <a:lnTo>
                  <a:pt x="328396" y="65544"/>
                </a:lnTo>
                <a:lnTo>
                  <a:pt x="331317" y="61607"/>
                </a:lnTo>
                <a:lnTo>
                  <a:pt x="334098" y="58572"/>
                </a:lnTo>
                <a:lnTo>
                  <a:pt x="339813" y="54508"/>
                </a:lnTo>
                <a:lnTo>
                  <a:pt x="342595" y="53492"/>
                </a:lnTo>
                <a:lnTo>
                  <a:pt x="347167" y="53492"/>
                </a:lnTo>
                <a:lnTo>
                  <a:pt x="354139" y="67183"/>
                </a:lnTo>
                <a:lnTo>
                  <a:pt x="354139" y="120053"/>
                </a:lnTo>
                <a:lnTo>
                  <a:pt x="353631" y="124104"/>
                </a:lnTo>
                <a:lnTo>
                  <a:pt x="350710" y="128282"/>
                </a:lnTo>
                <a:lnTo>
                  <a:pt x="348056" y="129679"/>
                </a:lnTo>
                <a:lnTo>
                  <a:pt x="344373" y="130060"/>
                </a:lnTo>
                <a:lnTo>
                  <a:pt x="344373" y="133489"/>
                </a:lnTo>
                <a:lnTo>
                  <a:pt x="390779" y="133489"/>
                </a:lnTo>
                <a:lnTo>
                  <a:pt x="390779" y="130060"/>
                </a:lnTo>
                <a:close/>
              </a:path>
              <a:path w="650239" h="136525">
                <a:moveTo>
                  <a:pt x="483209" y="85318"/>
                </a:moveTo>
                <a:lnTo>
                  <a:pt x="482612" y="78854"/>
                </a:lnTo>
                <a:lnTo>
                  <a:pt x="482257" y="74968"/>
                </a:lnTo>
                <a:lnTo>
                  <a:pt x="480148" y="66001"/>
                </a:lnTo>
                <a:lnTo>
                  <a:pt x="459625" y="43103"/>
                </a:lnTo>
                <a:lnTo>
                  <a:pt x="459625" y="68580"/>
                </a:lnTo>
                <a:lnTo>
                  <a:pt x="459625" y="78854"/>
                </a:lnTo>
                <a:lnTo>
                  <a:pt x="433514" y="78854"/>
                </a:lnTo>
                <a:lnTo>
                  <a:pt x="433514" y="65544"/>
                </a:lnTo>
                <a:lnTo>
                  <a:pt x="435279" y="57810"/>
                </a:lnTo>
                <a:lnTo>
                  <a:pt x="439089" y="51981"/>
                </a:lnTo>
                <a:lnTo>
                  <a:pt x="441248" y="48806"/>
                </a:lnTo>
                <a:lnTo>
                  <a:pt x="443903" y="47155"/>
                </a:lnTo>
                <a:lnTo>
                  <a:pt x="449491" y="47155"/>
                </a:lnTo>
                <a:lnTo>
                  <a:pt x="451383" y="47663"/>
                </a:lnTo>
                <a:lnTo>
                  <a:pt x="452653" y="48806"/>
                </a:lnTo>
                <a:lnTo>
                  <a:pt x="455066" y="50838"/>
                </a:lnTo>
                <a:lnTo>
                  <a:pt x="456844" y="53746"/>
                </a:lnTo>
                <a:lnTo>
                  <a:pt x="458050" y="57810"/>
                </a:lnTo>
                <a:lnTo>
                  <a:pt x="458990" y="61480"/>
                </a:lnTo>
                <a:lnTo>
                  <a:pt x="459625" y="68580"/>
                </a:lnTo>
                <a:lnTo>
                  <a:pt x="459625" y="43103"/>
                </a:lnTo>
                <a:lnTo>
                  <a:pt x="455333" y="41643"/>
                </a:lnTo>
                <a:lnTo>
                  <a:pt x="448729" y="40944"/>
                </a:lnTo>
                <a:lnTo>
                  <a:pt x="440804" y="41783"/>
                </a:lnTo>
                <a:lnTo>
                  <a:pt x="411073" y="69850"/>
                </a:lnTo>
                <a:lnTo>
                  <a:pt x="408025" y="90004"/>
                </a:lnTo>
                <a:lnTo>
                  <a:pt x="408546" y="98844"/>
                </a:lnTo>
                <a:lnTo>
                  <a:pt x="429056" y="132334"/>
                </a:lnTo>
                <a:lnTo>
                  <a:pt x="446570" y="136144"/>
                </a:lnTo>
                <a:lnTo>
                  <a:pt x="454431" y="136144"/>
                </a:lnTo>
                <a:lnTo>
                  <a:pt x="483209" y="108889"/>
                </a:lnTo>
                <a:lnTo>
                  <a:pt x="480047" y="106743"/>
                </a:lnTo>
                <a:lnTo>
                  <a:pt x="476364" y="112318"/>
                </a:lnTo>
                <a:lnTo>
                  <a:pt x="473075" y="116243"/>
                </a:lnTo>
                <a:lnTo>
                  <a:pt x="469900" y="118275"/>
                </a:lnTo>
                <a:lnTo>
                  <a:pt x="466725" y="120434"/>
                </a:lnTo>
                <a:lnTo>
                  <a:pt x="463308" y="121564"/>
                </a:lnTo>
                <a:lnTo>
                  <a:pt x="453161" y="121564"/>
                </a:lnTo>
                <a:lnTo>
                  <a:pt x="447840" y="118910"/>
                </a:lnTo>
                <a:lnTo>
                  <a:pt x="433895" y="85318"/>
                </a:lnTo>
                <a:lnTo>
                  <a:pt x="483209" y="85318"/>
                </a:lnTo>
                <a:close/>
              </a:path>
              <a:path w="650239" h="136525">
                <a:moveTo>
                  <a:pt x="574878" y="49568"/>
                </a:moveTo>
                <a:lnTo>
                  <a:pt x="573874" y="46393"/>
                </a:lnTo>
                <a:lnTo>
                  <a:pt x="569556" y="41960"/>
                </a:lnTo>
                <a:lnTo>
                  <a:pt x="566648" y="40944"/>
                </a:lnTo>
                <a:lnTo>
                  <a:pt x="558914" y="40944"/>
                </a:lnTo>
                <a:lnTo>
                  <a:pt x="554596" y="42468"/>
                </a:lnTo>
                <a:lnTo>
                  <a:pt x="545592" y="48552"/>
                </a:lnTo>
                <a:lnTo>
                  <a:pt x="540397" y="54635"/>
                </a:lnTo>
                <a:lnTo>
                  <a:pt x="534441" y="64020"/>
                </a:lnTo>
                <a:lnTo>
                  <a:pt x="534441" y="43611"/>
                </a:lnTo>
                <a:lnTo>
                  <a:pt x="497662" y="43611"/>
                </a:lnTo>
                <a:lnTo>
                  <a:pt x="497662" y="47155"/>
                </a:lnTo>
                <a:lnTo>
                  <a:pt x="500837" y="47409"/>
                </a:lnTo>
                <a:lnTo>
                  <a:pt x="502869" y="48044"/>
                </a:lnTo>
                <a:lnTo>
                  <a:pt x="505396" y="49695"/>
                </a:lnTo>
                <a:lnTo>
                  <a:pt x="506285" y="50965"/>
                </a:lnTo>
                <a:lnTo>
                  <a:pt x="507428" y="54254"/>
                </a:lnTo>
                <a:lnTo>
                  <a:pt x="507682" y="57429"/>
                </a:lnTo>
                <a:lnTo>
                  <a:pt x="507682" y="120180"/>
                </a:lnTo>
                <a:lnTo>
                  <a:pt x="507047" y="124993"/>
                </a:lnTo>
                <a:lnTo>
                  <a:pt x="504266" y="128663"/>
                </a:lnTo>
                <a:lnTo>
                  <a:pt x="501599" y="129679"/>
                </a:lnTo>
                <a:lnTo>
                  <a:pt x="497662" y="130060"/>
                </a:lnTo>
                <a:lnTo>
                  <a:pt x="497662" y="133489"/>
                </a:lnTo>
                <a:lnTo>
                  <a:pt x="546227" y="133489"/>
                </a:lnTo>
                <a:lnTo>
                  <a:pt x="546227" y="130060"/>
                </a:lnTo>
                <a:lnTo>
                  <a:pt x="542683" y="129806"/>
                </a:lnTo>
                <a:lnTo>
                  <a:pt x="540143" y="129298"/>
                </a:lnTo>
                <a:lnTo>
                  <a:pt x="534441" y="112318"/>
                </a:lnTo>
                <a:lnTo>
                  <a:pt x="534441" y="84175"/>
                </a:lnTo>
                <a:lnTo>
                  <a:pt x="546862" y="59588"/>
                </a:lnTo>
                <a:lnTo>
                  <a:pt x="549656" y="59588"/>
                </a:lnTo>
                <a:lnTo>
                  <a:pt x="551421" y="60464"/>
                </a:lnTo>
                <a:lnTo>
                  <a:pt x="557898" y="66052"/>
                </a:lnTo>
                <a:lnTo>
                  <a:pt x="560806" y="67183"/>
                </a:lnTo>
                <a:lnTo>
                  <a:pt x="567143" y="67183"/>
                </a:lnTo>
                <a:lnTo>
                  <a:pt x="569683" y="65925"/>
                </a:lnTo>
                <a:lnTo>
                  <a:pt x="573874" y="61226"/>
                </a:lnTo>
                <a:lnTo>
                  <a:pt x="574878" y="57937"/>
                </a:lnTo>
                <a:lnTo>
                  <a:pt x="574878" y="49568"/>
                </a:lnTo>
                <a:close/>
              </a:path>
              <a:path w="650239" h="136525">
                <a:moveTo>
                  <a:pt x="650201" y="101028"/>
                </a:moveTo>
                <a:lnTo>
                  <a:pt x="648677" y="96088"/>
                </a:lnTo>
                <a:lnTo>
                  <a:pt x="642721" y="87083"/>
                </a:lnTo>
                <a:lnTo>
                  <a:pt x="636511" y="81762"/>
                </a:lnTo>
                <a:lnTo>
                  <a:pt x="617613" y="68961"/>
                </a:lnTo>
                <a:lnTo>
                  <a:pt x="611911" y="64528"/>
                </a:lnTo>
                <a:lnTo>
                  <a:pt x="608609" y="60210"/>
                </a:lnTo>
                <a:lnTo>
                  <a:pt x="607974" y="58572"/>
                </a:lnTo>
                <a:lnTo>
                  <a:pt x="607974" y="54508"/>
                </a:lnTo>
                <a:lnTo>
                  <a:pt x="608863" y="52489"/>
                </a:lnTo>
                <a:lnTo>
                  <a:pt x="612546" y="48933"/>
                </a:lnTo>
                <a:lnTo>
                  <a:pt x="614819" y="48044"/>
                </a:lnTo>
                <a:lnTo>
                  <a:pt x="621538" y="48044"/>
                </a:lnTo>
                <a:lnTo>
                  <a:pt x="625729" y="49822"/>
                </a:lnTo>
                <a:lnTo>
                  <a:pt x="634225" y="56413"/>
                </a:lnTo>
                <a:lnTo>
                  <a:pt x="638276" y="62623"/>
                </a:lnTo>
                <a:lnTo>
                  <a:pt x="642213" y="71755"/>
                </a:lnTo>
                <a:lnTo>
                  <a:pt x="645375" y="71755"/>
                </a:lnTo>
                <a:lnTo>
                  <a:pt x="643991" y="41071"/>
                </a:lnTo>
                <a:lnTo>
                  <a:pt x="640689" y="41071"/>
                </a:lnTo>
                <a:lnTo>
                  <a:pt x="639165" y="43357"/>
                </a:lnTo>
                <a:lnTo>
                  <a:pt x="638022" y="44627"/>
                </a:lnTo>
                <a:lnTo>
                  <a:pt x="636638" y="45643"/>
                </a:lnTo>
                <a:lnTo>
                  <a:pt x="635749" y="45885"/>
                </a:lnTo>
                <a:lnTo>
                  <a:pt x="633463" y="45885"/>
                </a:lnTo>
                <a:lnTo>
                  <a:pt x="632066" y="45389"/>
                </a:lnTo>
                <a:lnTo>
                  <a:pt x="625729" y="42087"/>
                </a:lnTo>
                <a:lnTo>
                  <a:pt x="621042" y="40944"/>
                </a:lnTo>
                <a:lnTo>
                  <a:pt x="607085" y="40944"/>
                </a:lnTo>
                <a:lnTo>
                  <a:pt x="600240" y="43738"/>
                </a:lnTo>
                <a:lnTo>
                  <a:pt x="590727" y="54889"/>
                </a:lnTo>
                <a:lnTo>
                  <a:pt x="588327" y="61226"/>
                </a:lnTo>
                <a:lnTo>
                  <a:pt x="588327" y="74409"/>
                </a:lnTo>
                <a:lnTo>
                  <a:pt x="590346" y="80238"/>
                </a:lnTo>
                <a:lnTo>
                  <a:pt x="597585" y="89115"/>
                </a:lnTo>
                <a:lnTo>
                  <a:pt x="603923" y="94310"/>
                </a:lnTo>
                <a:lnTo>
                  <a:pt x="620407" y="105600"/>
                </a:lnTo>
                <a:lnTo>
                  <a:pt x="624586" y="109016"/>
                </a:lnTo>
                <a:lnTo>
                  <a:pt x="628523" y="113461"/>
                </a:lnTo>
                <a:lnTo>
                  <a:pt x="629399" y="116116"/>
                </a:lnTo>
                <a:lnTo>
                  <a:pt x="629399" y="121945"/>
                </a:lnTo>
                <a:lnTo>
                  <a:pt x="628523" y="124231"/>
                </a:lnTo>
                <a:lnTo>
                  <a:pt x="624586" y="128041"/>
                </a:lnTo>
                <a:lnTo>
                  <a:pt x="622046" y="128917"/>
                </a:lnTo>
                <a:lnTo>
                  <a:pt x="614438" y="128917"/>
                </a:lnTo>
                <a:lnTo>
                  <a:pt x="609752" y="126898"/>
                </a:lnTo>
                <a:lnTo>
                  <a:pt x="599605" y="118402"/>
                </a:lnTo>
                <a:lnTo>
                  <a:pt x="595680" y="112064"/>
                </a:lnTo>
                <a:lnTo>
                  <a:pt x="592759" y="103568"/>
                </a:lnTo>
                <a:lnTo>
                  <a:pt x="589597" y="103568"/>
                </a:lnTo>
                <a:lnTo>
                  <a:pt x="591108" y="135890"/>
                </a:lnTo>
                <a:lnTo>
                  <a:pt x="594283" y="135890"/>
                </a:lnTo>
                <a:lnTo>
                  <a:pt x="595680" y="132727"/>
                </a:lnTo>
                <a:lnTo>
                  <a:pt x="597458" y="131076"/>
                </a:lnTo>
                <a:lnTo>
                  <a:pt x="600240" y="131076"/>
                </a:lnTo>
                <a:lnTo>
                  <a:pt x="603542" y="132092"/>
                </a:lnTo>
                <a:lnTo>
                  <a:pt x="610641" y="134886"/>
                </a:lnTo>
                <a:lnTo>
                  <a:pt x="616470" y="136144"/>
                </a:lnTo>
                <a:lnTo>
                  <a:pt x="626237" y="136144"/>
                </a:lnTo>
                <a:lnTo>
                  <a:pt x="631304" y="134886"/>
                </a:lnTo>
                <a:lnTo>
                  <a:pt x="640308" y="129806"/>
                </a:lnTo>
                <a:lnTo>
                  <a:pt x="643864" y="126136"/>
                </a:lnTo>
                <a:lnTo>
                  <a:pt x="648931" y="116497"/>
                </a:lnTo>
                <a:lnTo>
                  <a:pt x="650201" y="111556"/>
                </a:lnTo>
                <a:lnTo>
                  <a:pt x="650201" y="101028"/>
                </a:lnTo>
                <a:close/>
              </a:path>
            </a:pathLst>
          </a:custGeom>
          <a:solidFill>
            <a:srgbClr val="000000"/>
          </a:solidFill>
        </p:spPr>
        <p:txBody>
          <a:bodyPr wrap="square" lIns="0" tIns="0" rIns="0" bIns="0" rtlCol="0"/>
          <a:lstStyle/>
          <a:p>
            <a:pPr defTabSz="909279"/>
            <a:endParaRPr sz="1790">
              <a:solidFill>
                <a:prstClr val="black"/>
              </a:solidFill>
              <a:latin typeface="Calibri"/>
            </a:endParaRPr>
          </a:p>
        </p:txBody>
      </p:sp>
      <p:grpSp>
        <p:nvGrpSpPr>
          <p:cNvPr id="59" name="object 59"/>
          <p:cNvGrpSpPr/>
          <p:nvPr/>
        </p:nvGrpSpPr>
        <p:grpSpPr>
          <a:xfrm>
            <a:off x="2839553" y="6361550"/>
            <a:ext cx="1615306" cy="197651"/>
            <a:chOff x="2849829" y="6397203"/>
            <a:chExt cx="1624330" cy="198755"/>
          </a:xfrm>
        </p:grpSpPr>
        <p:pic>
          <p:nvPicPr>
            <p:cNvPr id="60" name="object 60"/>
            <p:cNvPicPr/>
            <p:nvPr/>
          </p:nvPicPr>
          <p:blipFill>
            <a:blip r:embed="rId33" cstate="print"/>
            <a:stretch>
              <a:fillRect/>
            </a:stretch>
          </p:blipFill>
          <p:spPr>
            <a:xfrm>
              <a:off x="2849829" y="6397203"/>
              <a:ext cx="994794" cy="198722"/>
            </a:xfrm>
            <a:prstGeom prst="rect">
              <a:avLst/>
            </a:prstGeom>
          </p:spPr>
        </p:pic>
        <p:sp>
          <p:nvSpPr>
            <p:cNvPr id="61" name="object 61"/>
            <p:cNvSpPr/>
            <p:nvPr/>
          </p:nvSpPr>
          <p:spPr>
            <a:xfrm>
              <a:off x="3854881" y="6400584"/>
              <a:ext cx="184785" cy="150495"/>
            </a:xfrm>
            <a:custGeom>
              <a:avLst/>
              <a:gdLst/>
              <a:ahLst/>
              <a:cxnLst/>
              <a:rect l="l" t="t" r="r" b="b"/>
              <a:pathLst>
                <a:path w="184785" h="150495">
                  <a:moveTo>
                    <a:pt x="63360" y="84950"/>
                  </a:moveTo>
                  <a:lnTo>
                    <a:pt x="0" y="84950"/>
                  </a:lnTo>
                  <a:lnTo>
                    <a:pt x="0" y="107442"/>
                  </a:lnTo>
                  <a:lnTo>
                    <a:pt x="63360" y="107442"/>
                  </a:lnTo>
                  <a:lnTo>
                    <a:pt x="63360" y="84950"/>
                  </a:lnTo>
                  <a:close/>
                </a:path>
                <a:path w="184785" h="150495">
                  <a:moveTo>
                    <a:pt x="184238" y="92341"/>
                  </a:moveTo>
                  <a:lnTo>
                    <a:pt x="172580" y="55079"/>
                  </a:lnTo>
                  <a:lnTo>
                    <a:pt x="170802" y="52920"/>
                  </a:lnTo>
                  <a:lnTo>
                    <a:pt x="158369" y="44729"/>
                  </a:lnTo>
                  <a:lnTo>
                    <a:pt x="151993" y="42735"/>
                  </a:lnTo>
                  <a:lnTo>
                    <a:pt x="151993" y="92341"/>
                  </a:lnTo>
                  <a:lnTo>
                    <a:pt x="151930" y="100469"/>
                  </a:lnTo>
                  <a:lnTo>
                    <a:pt x="140119" y="141706"/>
                  </a:lnTo>
                  <a:lnTo>
                    <a:pt x="136944" y="142760"/>
                  </a:lnTo>
                  <a:lnTo>
                    <a:pt x="128955" y="142760"/>
                  </a:lnTo>
                  <a:lnTo>
                    <a:pt x="125526" y="141439"/>
                  </a:lnTo>
                  <a:lnTo>
                    <a:pt x="123253" y="139280"/>
                  </a:lnTo>
                  <a:lnTo>
                    <a:pt x="119951" y="136156"/>
                  </a:lnTo>
                  <a:lnTo>
                    <a:pt x="118300" y="132689"/>
                  </a:lnTo>
                  <a:lnTo>
                    <a:pt x="117538" y="128422"/>
                  </a:lnTo>
                  <a:lnTo>
                    <a:pt x="117030" y="125882"/>
                  </a:lnTo>
                  <a:lnTo>
                    <a:pt x="116903" y="65620"/>
                  </a:lnTo>
                  <a:lnTo>
                    <a:pt x="122618" y="58585"/>
                  </a:lnTo>
                  <a:lnTo>
                    <a:pt x="127088" y="55956"/>
                  </a:lnTo>
                  <a:lnTo>
                    <a:pt x="128574" y="55079"/>
                  </a:lnTo>
                  <a:lnTo>
                    <a:pt x="139611" y="55079"/>
                  </a:lnTo>
                  <a:lnTo>
                    <a:pt x="143408" y="57188"/>
                  </a:lnTo>
                  <a:lnTo>
                    <a:pt x="151993" y="92341"/>
                  </a:lnTo>
                  <a:lnTo>
                    <a:pt x="151993" y="42735"/>
                  </a:lnTo>
                  <a:lnTo>
                    <a:pt x="144932" y="42697"/>
                  </a:lnTo>
                  <a:lnTo>
                    <a:pt x="137464" y="43522"/>
                  </a:lnTo>
                  <a:lnTo>
                    <a:pt x="130302" y="46012"/>
                  </a:lnTo>
                  <a:lnTo>
                    <a:pt x="123444" y="50152"/>
                  </a:lnTo>
                  <a:lnTo>
                    <a:pt x="116903" y="55956"/>
                  </a:lnTo>
                  <a:lnTo>
                    <a:pt x="116903" y="0"/>
                  </a:lnTo>
                  <a:lnTo>
                    <a:pt x="74688" y="0"/>
                  </a:lnTo>
                  <a:lnTo>
                    <a:pt x="74688" y="4013"/>
                  </a:lnTo>
                  <a:lnTo>
                    <a:pt x="78359" y="4152"/>
                  </a:lnTo>
                  <a:lnTo>
                    <a:pt x="81026" y="4724"/>
                  </a:lnTo>
                  <a:lnTo>
                    <a:pt x="82550" y="5702"/>
                  </a:lnTo>
                  <a:lnTo>
                    <a:pt x="84201" y="6680"/>
                  </a:lnTo>
                  <a:lnTo>
                    <a:pt x="85344" y="8178"/>
                  </a:lnTo>
                  <a:lnTo>
                    <a:pt x="85966" y="10198"/>
                  </a:lnTo>
                  <a:lnTo>
                    <a:pt x="86474" y="11582"/>
                  </a:lnTo>
                  <a:lnTo>
                    <a:pt x="86728" y="15214"/>
                  </a:lnTo>
                  <a:lnTo>
                    <a:pt x="86728" y="150253"/>
                  </a:lnTo>
                  <a:lnTo>
                    <a:pt x="90411" y="150253"/>
                  </a:lnTo>
                  <a:lnTo>
                    <a:pt x="107276" y="139280"/>
                  </a:lnTo>
                  <a:lnTo>
                    <a:pt x="111455" y="143192"/>
                  </a:lnTo>
                  <a:lnTo>
                    <a:pt x="115646" y="146024"/>
                  </a:lnTo>
                  <a:lnTo>
                    <a:pt x="119951" y="147764"/>
                  </a:lnTo>
                  <a:lnTo>
                    <a:pt x="124142" y="149491"/>
                  </a:lnTo>
                  <a:lnTo>
                    <a:pt x="129082" y="150368"/>
                  </a:lnTo>
                  <a:lnTo>
                    <a:pt x="134531" y="150368"/>
                  </a:lnTo>
                  <a:lnTo>
                    <a:pt x="169862" y="134518"/>
                  </a:lnTo>
                  <a:lnTo>
                    <a:pt x="183832" y="100469"/>
                  </a:lnTo>
                  <a:lnTo>
                    <a:pt x="184238" y="92341"/>
                  </a:lnTo>
                  <a:close/>
                </a:path>
              </a:pathLst>
            </a:custGeom>
            <a:solidFill>
              <a:srgbClr val="FF0000"/>
            </a:solidFill>
          </p:spPr>
          <p:txBody>
            <a:bodyPr wrap="square" lIns="0" tIns="0" rIns="0" bIns="0" rtlCol="0"/>
            <a:lstStyle/>
            <a:p>
              <a:pPr defTabSz="909279"/>
              <a:endParaRPr sz="1790">
                <a:solidFill>
                  <a:prstClr val="black"/>
                </a:solidFill>
                <a:latin typeface="Calibri"/>
              </a:endParaRPr>
            </a:p>
          </p:txBody>
        </p:sp>
        <p:pic>
          <p:nvPicPr>
            <p:cNvPr id="62" name="object 62"/>
            <p:cNvPicPr/>
            <p:nvPr/>
          </p:nvPicPr>
          <p:blipFill>
            <a:blip r:embed="rId34" cstate="print"/>
            <a:stretch>
              <a:fillRect/>
            </a:stretch>
          </p:blipFill>
          <p:spPr>
            <a:xfrm>
              <a:off x="4061694" y="6400575"/>
              <a:ext cx="412458" cy="150367"/>
            </a:xfrm>
            <a:prstGeom prst="rect">
              <a:avLst/>
            </a:prstGeom>
          </p:spPr>
        </p:pic>
      </p:grpSp>
      <p:pic>
        <p:nvPicPr>
          <p:cNvPr id="63" name="object 63"/>
          <p:cNvPicPr/>
          <p:nvPr/>
        </p:nvPicPr>
        <p:blipFill>
          <a:blip r:embed="rId35" cstate="print"/>
          <a:stretch>
            <a:fillRect/>
          </a:stretch>
        </p:blipFill>
        <p:spPr>
          <a:xfrm>
            <a:off x="4528777" y="6361550"/>
            <a:ext cx="1245505" cy="152998"/>
          </a:xfrm>
          <a:prstGeom prst="rect">
            <a:avLst/>
          </a:prstGeom>
        </p:spPr>
      </p:pic>
      <p:pic>
        <p:nvPicPr>
          <p:cNvPr id="64" name="object 64"/>
          <p:cNvPicPr/>
          <p:nvPr/>
        </p:nvPicPr>
        <p:blipFill>
          <a:blip r:embed="rId36" cstate="print"/>
          <a:stretch>
            <a:fillRect/>
          </a:stretch>
        </p:blipFill>
        <p:spPr>
          <a:xfrm>
            <a:off x="5848549" y="6361663"/>
            <a:ext cx="195563" cy="152885"/>
          </a:xfrm>
          <a:prstGeom prst="rect">
            <a:avLst/>
          </a:prstGeom>
        </p:spPr>
      </p:pic>
      <p:sp>
        <p:nvSpPr>
          <p:cNvPr id="65" name="object 65"/>
          <p:cNvSpPr/>
          <p:nvPr/>
        </p:nvSpPr>
        <p:spPr>
          <a:xfrm>
            <a:off x="6107913" y="6361552"/>
            <a:ext cx="728087" cy="153448"/>
          </a:xfrm>
          <a:custGeom>
            <a:avLst/>
            <a:gdLst/>
            <a:ahLst/>
            <a:cxnLst/>
            <a:rect l="l" t="t" r="r" b="b"/>
            <a:pathLst>
              <a:path w="732154" h="154304">
                <a:moveTo>
                  <a:pt x="44246" y="12217"/>
                </a:moveTo>
                <a:lnTo>
                  <a:pt x="42595" y="8242"/>
                </a:lnTo>
                <a:lnTo>
                  <a:pt x="39433" y="4953"/>
                </a:lnTo>
                <a:lnTo>
                  <a:pt x="36131" y="1651"/>
                </a:lnTo>
                <a:lnTo>
                  <a:pt x="32080" y="0"/>
                </a:lnTo>
                <a:lnTo>
                  <a:pt x="22821" y="0"/>
                </a:lnTo>
                <a:lnTo>
                  <a:pt x="18884" y="1651"/>
                </a:lnTo>
                <a:lnTo>
                  <a:pt x="12293" y="8242"/>
                </a:lnTo>
                <a:lnTo>
                  <a:pt x="10642" y="12217"/>
                </a:lnTo>
                <a:lnTo>
                  <a:pt x="10642" y="21488"/>
                </a:lnTo>
                <a:lnTo>
                  <a:pt x="12293" y="25438"/>
                </a:lnTo>
                <a:lnTo>
                  <a:pt x="18884" y="31953"/>
                </a:lnTo>
                <a:lnTo>
                  <a:pt x="22821" y="33578"/>
                </a:lnTo>
                <a:lnTo>
                  <a:pt x="32080" y="33578"/>
                </a:lnTo>
                <a:lnTo>
                  <a:pt x="36004" y="31953"/>
                </a:lnTo>
                <a:lnTo>
                  <a:pt x="42595" y="25438"/>
                </a:lnTo>
                <a:lnTo>
                  <a:pt x="44246" y="21488"/>
                </a:lnTo>
                <a:lnTo>
                  <a:pt x="44246" y="12217"/>
                </a:lnTo>
                <a:close/>
              </a:path>
              <a:path w="732154" h="154304">
                <a:moveTo>
                  <a:pt x="54902" y="146900"/>
                </a:moveTo>
                <a:lnTo>
                  <a:pt x="50076" y="146608"/>
                </a:lnTo>
                <a:lnTo>
                  <a:pt x="46761" y="145453"/>
                </a:lnTo>
                <a:lnTo>
                  <a:pt x="43484" y="141490"/>
                </a:lnTo>
                <a:lnTo>
                  <a:pt x="42595" y="136906"/>
                </a:lnTo>
                <a:lnTo>
                  <a:pt x="42595" y="49225"/>
                </a:lnTo>
                <a:lnTo>
                  <a:pt x="0" y="49225"/>
                </a:lnTo>
                <a:lnTo>
                  <a:pt x="0" y="53251"/>
                </a:lnTo>
                <a:lnTo>
                  <a:pt x="4813" y="53543"/>
                </a:lnTo>
                <a:lnTo>
                  <a:pt x="7988" y="54673"/>
                </a:lnTo>
                <a:lnTo>
                  <a:pt x="9753" y="56667"/>
                </a:lnTo>
                <a:lnTo>
                  <a:pt x="11404" y="58661"/>
                </a:lnTo>
                <a:lnTo>
                  <a:pt x="12166" y="63246"/>
                </a:lnTo>
                <a:lnTo>
                  <a:pt x="12166" y="136906"/>
                </a:lnTo>
                <a:lnTo>
                  <a:pt x="11531" y="141325"/>
                </a:lnTo>
                <a:lnTo>
                  <a:pt x="10007" y="142989"/>
                </a:lnTo>
                <a:lnTo>
                  <a:pt x="7861" y="145453"/>
                </a:lnTo>
                <a:lnTo>
                  <a:pt x="4559" y="146761"/>
                </a:lnTo>
                <a:lnTo>
                  <a:pt x="0" y="146900"/>
                </a:lnTo>
                <a:lnTo>
                  <a:pt x="0" y="150812"/>
                </a:lnTo>
                <a:lnTo>
                  <a:pt x="54902" y="150812"/>
                </a:lnTo>
                <a:lnTo>
                  <a:pt x="54902" y="146900"/>
                </a:lnTo>
                <a:close/>
              </a:path>
              <a:path w="732154" h="154304">
                <a:moveTo>
                  <a:pt x="137566" y="114173"/>
                </a:moveTo>
                <a:lnTo>
                  <a:pt x="111442" y="85140"/>
                </a:lnTo>
                <a:lnTo>
                  <a:pt x="100799" y="77927"/>
                </a:lnTo>
                <a:lnTo>
                  <a:pt x="94335" y="72847"/>
                </a:lnTo>
                <a:lnTo>
                  <a:pt x="90525" y="68059"/>
                </a:lnTo>
                <a:lnTo>
                  <a:pt x="89890" y="66179"/>
                </a:lnTo>
                <a:lnTo>
                  <a:pt x="89890" y="61607"/>
                </a:lnTo>
                <a:lnTo>
                  <a:pt x="90906" y="59321"/>
                </a:lnTo>
                <a:lnTo>
                  <a:pt x="95084" y="55321"/>
                </a:lnTo>
                <a:lnTo>
                  <a:pt x="97624" y="54330"/>
                </a:lnTo>
                <a:lnTo>
                  <a:pt x="105359" y="54330"/>
                </a:lnTo>
                <a:lnTo>
                  <a:pt x="110058" y="56210"/>
                </a:lnTo>
                <a:lnTo>
                  <a:pt x="119557" y="63754"/>
                </a:lnTo>
                <a:lnTo>
                  <a:pt x="124129" y="70777"/>
                </a:lnTo>
                <a:lnTo>
                  <a:pt x="128562" y="81064"/>
                </a:lnTo>
                <a:lnTo>
                  <a:pt x="132245" y="81064"/>
                </a:lnTo>
                <a:lnTo>
                  <a:pt x="130594" y="46405"/>
                </a:lnTo>
                <a:lnTo>
                  <a:pt x="126911" y="46405"/>
                </a:lnTo>
                <a:lnTo>
                  <a:pt x="123875" y="50482"/>
                </a:lnTo>
                <a:lnTo>
                  <a:pt x="122351" y="51562"/>
                </a:lnTo>
                <a:lnTo>
                  <a:pt x="121208" y="51841"/>
                </a:lnTo>
                <a:lnTo>
                  <a:pt x="118668" y="51841"/>
                </a:lnTo>
                <a:lnTo>
                  <a:pt x="117157" y="51295"/>
                </a:lnTo>
                <a:lnTo>
                  <a:pt x="110058" y="47523"/>
                </a:lnTo>
                <a:lnTo>
                  <a:pt x="104724" y="46189"/>
                </a:lnTo>
                <a:lnTo>
                  <a:pt x="89001" y="46189"/>
                </a:lnTo>
                <a:lnTo>
                  <a:pt x="81140" y="49352"/>
                </a:lnTo>
                <a:lnTo>
                  <a:pt x="70370" y="62026"/>
                </a:lnTo>
                <a:lnTo>
                  <a:pt x="67703" y="69113"/>
                </a:lnTo>
                <a:lnTo>
                  <a:pt x="67703" y="84099"/>
                </a:lnTo>
                <a:lnTo>
                  <a:pt x="103835" y="119341"/>
                </a:lnTo>
                <a:lnTo>
                  <a:pt x="108788" y="123177"/>
                </a:lnTo>
                <a:lnTo>
                  <a:pt x="113093" y="128257"/>
                </a:lnTo>
                <a:lnTo>
                  <a:pt x="114236" y="131254"/>
                </a:lnTo>
                <a:lnTo>
                  <a:pt x="114236" y="137782"/>
                </a:lnTo>
                <a:lnTo>
                  <a:pt x="113093" y="140373"/>
                </a:lnTo>
                <a:lnTo>
                  <a:pt x="108661" y="144640"/>
                </a:lnTo>
                <a:lnTo>
                  <a:pt x="105867" y="145707"/>
                </a:lnTo>
                <a:lnTo>
                  <a:pt x="97243" y="145707"/>
                </a:lnTo>
                <a:lnTo>
                  <a:pt x="91922" y="143319"/>
                </a:lnTo>
                <a:lnTo>
                  <a:pt x="80505" y="133756"/>
                </a:lnTo>
                <a:lnTo>
                  <a:pt x="76073" y="126593"/>
                </a:lnTo>
                <a:lnTo>
                  <a:pt x="72771" y="117017"/>
                </a:lnTo>
                <a:lnTo>
                  <a:pt x="69100" y="117017"/>
                </a:lnTo>
                <a:lnTo>
                  <a:pt x="70878" y="153530"/>
                </a:lnTo>
                <a:lnTo>
                  <a:pt x="74422" y="153530"/>
                </a:lnTo>
                <a:lnTo>
                  <a:pt x="75946" y="149910"/>
                </a:lnTo>
                <a:lnTo>
                  <a:pt x="77978" y="148094"/>
                </a:lnTo>
                <a:lnTo>
                  <a:pt x="81140" y="148094"/>
                </a:lnTo>
                <a:lnTo>
                  <a:pt x="82664" y="148501"/>
                </a:lnTo>
                <a:lnTo>
                  <a:pt x="92938" y="152336"/>
                </a:lnTo>
                <a:lnTo>
                  <a:pt x="99402" y="153860"/>
                </a:lnTo>
                <a:lnTo>
                  <a:pt x="110553" y="153860"/>
                </a:lnTo>
                <a:lnTo>
                  <a:pt x="116268" y="152412"/>
                </a:lnTo>
                <a:lnTo>
                  <a:pt x="126530" y="146608"/>
                </a:lnTo>
                <a:lnTo>
                  <a:pt x="130467" y="142455"/>
                </a:lnTo>
                <a:lnTo>
                  <a:pt x="136169" y="131584"/>
                </a:lnTo>
                <a:lnTo>
                  <a:pt x="137566" y="126047"/>
                </a:lnTo>
                <a:lnTo>
                  <a:pt x="137566" y="114173"/>
                </a:lnTo>
                <a:close/>
              </a:path>
              <a:path w="732154" h="154304">
                <a:moveTo>
                  <a:pt x="250888" y="100520"/>
                </a:moveTo>
                <a:lnTo>
                  <a:pt x="237782" y="61315"/>
                </a:lnTo>
                <a:lnTo>
                  <a:pt x="218846" y="48971"/>
                </a:lnTo>
                <a:lnTo>
                  <a:pt x="218846" y="105981"/>
                </a:lnTo>
                <a:lnTo>
                  <a:pt x="218465" y="117729"/>
                </a:lnTo>
                <a:lnTo>
                  <a:pt x="206286" y="146367"/>
                </a:lnTo>
                <a:lnTo>
                  <a:pt x="199694" y="146367"/>
                </a:lnTo>
                <a:lnTo>
                  <a:pt x="187591" y="98501"/>
                </a:lnTo>
                <a:lnTo>
                  <a:pt x="187820" y="89331"/>
                </a:lnTo>
                <a:lnTo>
                  <a:pt x="199821" y="53898"/>
                </a:lnTo>
                <a:lnTo>
                  <a:pt x="206540" y="53898"/>
                </a:lnTo>
                <a:lnTo>
                  <a:pt x="218846" y="105981"/>
                </a:lnTo>
                <a:lnTo>
                  <a:pt x="218846" y="48971"/>
                </a:lnTo>
                <a:lnTo>
                  <a:pt x="215823" y="47891"/>
                </a:lnTo>
                <a:lnTo>
                  <a:pt x="209524" y="46609"/>
                </a:lnTo>
                <a:lnTo>
                  <a:pt x="202996" y="46189"/>
                </a:lnTo>
                <a:lnTo>
                  <a:pt x="192557" y="47205"/>
                </a:lnTo>
                <a:lnTo>
                  <a:pt x="158851" y="80073"/>
                </a:lnTo>
                <a:lnTo>
                  <a:pt x="155702" y="100520"/>
                </a:lnTo>
                <a:lnTo>
                  <a:pt x="156464" y="110794"/>
                </a:lnTo>
                <a:lnTo>
                  <a:pt x="174891" y="144818"/>
                </a:lnTo>
                <a:lnTo>
                  <a:pt x="203377" y="153860"/>
                </a:lnTo>
                <a:lnTo>
                  <a:pt x="214426" y="152755"/>
                </a:lnTo>
                <a:lnTo>
                  <a:pt x="244817" y="128536"/>
                </a:lnTo>
                <a:lnTo>
                  <a:pt x="250253" y="110439"/>
                </a:lnTo>
                <a:lnTo>
                  <a:pt x="250888" y="100520"/>
                </a:lnTo>
                <a:close/>
              </a:path>
              <a:path w="732154" h="154304">
                <a:moveTo>
                  <a:pt x="441363" y="146900"/>
                </a:moveTo>
                <a:lnTo>
                  <a:pt x="436930" y="146329"/>
                </a:lnTo>
                <a:lnTo>
                  <a:pt x="433882" y="145097"/>
                </a:lnTo>
                <a:lnTo>
                  <a:pt x="431088" y="141325"/>
                </a:lnTo>
                <a:lnTo>
                  <a:pt x="430453" y="136474"/>
                </a:lnTo>
                <a:lnTo>
                  <a:pt x="430453" y="76174"/>
                </a:lnTo>
                <a:lnTo>
                  <a:pt x="429564" y="68249"/>
                </a:lnTo>
                <a:lnTo>
                  <a:pt x="426275" y="58343"/>
                </a:lnTo>
                <a:lnTo>
                  <a:pt x="423481" y="54241"/>
                </a:lnTo>
                <a:lnTo>
                  <a:pt x="415112" y="47790"/>
                </a:lnTo>
                <a:lnTo>
                  <a:pt x="409536" y="46189"/>
                </a:lnTo>
                <a:lnTo>
                  <a:pt x="396735" y="46189"/>
                </a:lnTo>
                <a:lnTo>
                  <a:pt x="391147" y="47625"/>
                </a:lnTo>
                <a:lnTo>
                  <a:pt x="380504" y="53428"/>
                </a:lnTo>
                <a:lnTo>
                  <a:pt x="374916" y="58140"/>
                </a:lnTo>
                <a:lnTo>
                  <a:pt x="369087" y="64655"/>
                </a:lnTo>
                <a:lnTo>
                  <a:pt x="366687" y="58432"/>
                </a:lnTo>
                <a:lnTo>
                  <a:pt x="363258" y="53797"/>
                </a:lnTo>
                <a:lnTo>
                  <a:pt x="354507" y="47701"/>
                </a:lnTo>
                <a:lnTo>
                  <a:pt x="349059" y="46189"/>
                </a:lnTo>
                <a:lnTo>
                  <a:pt x="336880" y="46189"/>
                </a:lnTo>
                <a:lnTo>
                  <a:pt x="331685" y="47396"/>
                </a:lnTo>
                <a:lnTo>
                  <a:pt x="322173" y="52260"/>
                </a:lnTo>
                <a:lnTo>
                  <a:pt x="316979" y="56502"/>
                </a:lnTo>
                <a:lnTo>
                  <a:pt x="311404" y="62585"/>
                </a:lnTo>
                <a:lnTo>
                  <a:pt x="311404" y="49225"/>
                </a:lnTo>
                <a:lnTo>
                  <a:pt x="269938" y="49225"/>
                </a:lnTo>
                <a:lnTo>
                  <a:pt x="269938" y="53251"/>
                </a:lnTo>
                <a:lnTo>
                  <a:pt x="274497" y="53835"/>
                </a:lnTo>
                <a:lnTo>
                  <a:pt x="277418" y="55054"/>
                </a:lnTo>
                <a:lnTo>
                  <a:pt x="280212" y="58826"/>
                </a:lnTo>
                <a:lnTo>
                  <a:pt x="280974" y="63601"/>
                </a:lnTo>
                <a:lnTo>
                  <a:pt x="280974" y="136474"/>
                </a:lnTo>
                <a:lnTo>
                  <a:pt x="280339" y="141185"/>
                </a:lnTo>
                <a:lnTo>
                  <a:pt x="277291" y="145097"/>
                </a:lnTo>
                <a:lnTo>
                  <a:pt x="274243" y="146469"/>
                </a:lnTo>
                <a:lnTo>
                  <a:pt x="269938" y="146900"/>
                </a:lnTo>
                <a:lnTo>
                  <a:pt x="269938" y="150812"/>
                </a:lnTo>
                <a:lnTo>
                  <a:pt x="322427" y="150812"/>
                </a:lnTo>
                <a:lnTo>
                  <a:pt x="322427" y="146900"/>
                </a:lnTo>
                <a:lnTo>
                  <a:pt x="317868" y="146469"/>
                </a:lnTo>
                <a:lnTo>
                  <a:pt x="314947" y="145110"/>
                </a:lnTo>
                <a:lnTo>
                  <a:pt x="312166" y="140550"/>
                </a:lnTo>
                <a:lnTo>
                  <a:pt x="311404" y="135826"/>
                </a:lnTo>
                <a:lnTo>
                  <a:pt x="311404" y="74117"/>
                </a:lnTo>
                <a:lnTo>
                  <a:pt x="315201" y="68668"/>
                </a:lnTo>
                <a:lnTo>
                  <a:pt x="318884" y="64833"/>
                </a:lnTo>
                <a:lnTo>
                  <a:pt x="324713" y="61061"/>
                </a:lnTo>
                <a:lnTo>
                  <a:pt x="327253" y="60312"/>
                </a:lnTo>
                <a:lnTo>
                  <a:pt x="332193" y="60312"/>
                </a:lnTo>
                <a:lnTo>
                  <a:pt x="340436" y="75768"/>
                </a:lnTo>
                <a:lnTo>
                  <a:pt x="340436" y="134594"/>
                </a:lnTo>
                <a:lnTo>
                  <a:pt x="329653" y="146900"/>
                </a:lnTo>
                <a:lnTo>
                  <a:pt x="329653" y="150812"/>
                </a:lnTo>
                <a:lnTo>
                  <a:pt x="382282" y="150812"/>
                </a:lnTo>
                <a:lnTo>
                  <a:pt x="382282" y="146900"/>
                </a:lnTo>
                <a:lnTo>
                  <a:pt x="377583" y="146608"/>
                </a:lnTo>
                <a:lnTo>
                  <a:pt x="374421" y="145135"/>
                </a:lnTo>
                <a:lnTo>
                  <a:pt x="371500" y="140563"/>
                </a:lnTo>
                <a:lnTo>
                  <a:pt x="370865" y="135966"/>
                </a:lnTo>
                <a:lnTo>
                  <a:pt x="370865" y="74117"/>
                </a:lnTo>
                <a:lnTo>
                  <a:pt x="374167" y="69545"/>
                </a:lnTo>
                <a:lnTo>
                  <a:pt x="377329" y="66128"/>
                </a:lnTo>
                <a:lnTo>
                  <a:pt x="383667" y="61556"/>
                </a:lnTo>
                <a:lnTo>
                  <a:pt x="386842" y="60426"/>
                </a:lnTo>
                <a:lnTo>
                  <a:pt x="392036" y="60426"/>
                </a:lnTo>
                <a:lnTo>
                  <a:pt x="400024" y="75920"/>
                </a:lnTo>
                <a:lnTo>
                  <a:pt x="400024" y="135674"/>
                </a:lnTo>
                <a:lnTo>
                  <a:pt x="399262" y="140169"/>
                </a:lnTo>
                <a:lnTo>
                  <a:pt x="396100" y="144945"/>
                </a:lnTo>
                <a:lnTo>
                  <a:pt x="393052" y="146545"/>
                </a:lnTo>
                <a:lnTo>
                  <a:pt x="388874" y="146900"/>
                </a:lnTo>
                <a:lnTo>
                  <a:pt x="388874" y="150812"/>
                </a:lnTo>
                <a:lnTo>
                  <a:pt x="441363" y="150812"/>
                </a:lnTo>
                <a:lnTo>
                  <a:pt x="441363" y="146900"/>
                </a:lnTo>
                <a:close/>
              </a:path>
              <a:path w="732154" h="154304">
                <a:moveTo>
                  <a:pt x="544830" y="96380"/>
                </a:moveTo>
                <a:lnTo>
                  <a:pt x="544169" y="89103"/>
                </a:lnTo>
                <a:lnTo>
                  <a:pt x="543775" y="84709"/>
                </a:lnTo>
                <a:lnTo>
                  <a:pt x="541401" y="74549"/>
                </a:lnTo>
                <a:lnTo>
                  <a:pt x="518071" y="48602"/>
                </a:lnTo>
                <a:lnTo>
                  <a:pt x="518071" y="89103"/>
                </a:lnTo>
                <a:lnTo>
                  <a:pt x="488530" y="89103"/>
                </a:lnTo>
                <a:lnTo>
                  <a:pt x="500443" y="53251"/>
                </a:lnTo>
                <a:lnTo>
                  <a:pt x="506793" y="53251"/>
                </a:lnTo>
                <a:lnTo>
                  <a:pt x="518071" y="89103"/>
                </a:lnTo>
                <a:lnTo>
                  <a:pt x="518071" y="48602"/>
                </a:lnTo>
                <a:lnTo>
                  <a:pt x="513346" y="46977"/>
                </a:lnTo>
                <a:lnTo>
                  <a:pt x="505904" y="46189"/>
                </a:lnTo>
                <a:lnTo>
                  <a:pt x="496912" y="47129"/>
                </a:lnTo>
                <a:lnTo>
                  <a:pt x="463296" y="78879"/>
                </a:lnTo>
                <a:lnTo>
                  <a:pt x="459879" y="101714"/>
                </a:lnTo>
                <a:lnTo>
                  <a:pt x="460463" y="111658"/>
                </a:lnTo>
                <a:lnTo>
                  <a:pt x="483616" y="149517"/>
                </a:lnTo>
                <a:lnTo>
                  <a:pt x="503491" y="153860"/>
                </a:lnTo>
                <a:lnTo>
                  <a:pt x="512241" y="153860"/>
                </a:lnTo>
                <a:lnTo>
                  <a:pt x="544830" y="122999"/>
                </a:lnTo>
                <a:lnTo>
                  <a:pt x="541147" y="120611"/>
                </a:lnTo>
                <a:lnTo>
                  <a:pt x="537095" y="126911"/>
                </a:lnTo>
                <a:lnTo>
                  <a:pt x="533285" y="131279"/>
                </a:lnTo>
                <a:lnTo>
                  <a:pt x="526186" y="136131"/>
                </a:lnTo>
                <a:lnTo>
                  <a:pt x="522262" y="137337"/>
                </a:lnTo>
                <a:lnTo>
                  <a:pt x="510844" y="137337"/>
                </a:lnTo>
                <a:lnTo>
                  <a:pt x="489165" y="96380"/>
                </a:lnTo>
                <a:lnTo>
                  <a:pt x="544830" y="96380"/>
                </a:lnTo>
                <a:close/>
              </a:path>
              <a:path w="732154" h="154304">
                <a:moveTo>
                  <a:pt x="647522" y="55968"/>
                </a:moveTo>
                <a:lnTo>
                  <a:pt x="646264" y="52438"/>
                </a:lnTo>
                <a:lnTo>
                  <a:pt x="641438" y="47434"/>
                </a:lnTo>
                <a:lnTo>
                  <a:pt x="638149" y="46189"/>
                </a:lnTo>
                <a:lnTo>
                  <a:pt x="629399" y="46189"/>
                </a:lnTo>
                <a:lnTo>
                  <a:pt x="601751" y="72263"/>
                </a:lnTo>
                <a:lnTo>
                  <a:pt x="601751" y="49225"/>
                </a:lnTo>
                <a:lnTo>
                  <a:pt x="560298" y="49225"/>
                </a:lnTo>
                <a:lnTo>
                  <a:pt x="560298" y="53251"/>
                </a:lnTo>
                <a:lnTo>
                  <a:pt x="563714" y="53619"/>
                </a:lnTo>
                <a:lnTo>
                  <a:pt x="566127" y="54254"/>
                </a:lnTo>
                <a:lnTo>
                  <a:pt x="568921" y="56146"/>
                </a:lnTo>
                <a:lnTo>
                  <a:pt x="569925" y="57632"/>
                </a:lnTo>
                <a:lnTo>
                  <a:pt x="571195" y="61252"/>
                </a:lnTo>
                <a:lnTo>
                  <a:pt x="571576" y="64947"/>
                </a:lnTo>
                <a:lnTo>
                  <a:pt x="571576" y="135750"/>
                </a:lnTo>
                <a:lnTo>
                  <a:pt x="570814" y="141198"/>
                </a:lnTo>
                <a:lnTo>
                  <a:pt x="567651" y="145326"/>
                </a:lnTo>
                <a:lnTo>
                  <a:pt x="564603" y="146545"/>
                </a:lnTo>
                <a:lnTo>
                  <a:pt x="560298" y="146900"/>
                </a:lnTo>
                <a:lnTo>
                  <a:pt x="560298" y="150812"/>
                </a:lnTo>
                <a:lnTo>
                  <a:pt x="615073" y="150812"/>
                </a:lnTo>
                <a:lnTo>
                  <a:pt x="615073" y="146900"/>
                </a:lnTo>
                <a:lnTo>
                  <a:pt x="611009" y="146685"/>
                </a:lnTo>
                <a:lnTo>
                  <a:pt x="608228" y="146126"/>
                </a:lnTo>
                <a:lnTo>
                  <a:pt x="601751" y="126911"/>
                </a:lnTo>
                <a:lnTo>
                  <a:pt x="601751" y="95072"/>
                </a:lnTo>
                <a:lnTo>
                  <a:pt x="615835" y="67373"/>
                </a:lnTo>
                <a:lnTo>
                  <a:pt x="618871" y="67373"/>
                </a:lnTo>
                <a:lnTo>
                  <a:pt x="619760" y="67589"/>
                </a:lnTo>
                <a:lnTo>
                  <a:pt x="622681" y="69684"/>
                </a:lnTo>
                <a:lnTo>
                  <a:pt x="628256" y="74612"/>
                </a:lnTo>
                <a:lnTo>
                  <a:pt x="631558" y="75844"/>
                </a:lnTo>
                <a:lnTo>
                  <a:pt x="638784" y="75844"/>
                </a:lnTo>
                <a:lnTo>
                  <a:pt x="641565" y="74498"/>
                </a:lnTo>
                <a:lnTo>
                  <a:pt x="646391" y="69138"/>
                </a:lnTo>
                <a:lnTo>
                  <a:pt x="647522" y="65379"/>
                </a:lnTo>
                <a:lnTo>
                  <a:pt x="647522" y="55968"/>
                </a:lnTo>
                <a:close/>
              </a:path>
              <a:path w="732154" h="154304">
                <a:moveTo>
                  <a:pt x="731596" y="114173"/>
                </a:moveTo>
                <a:lnTo>
                  <a:pt x="705472" y="85140"/>
                </a:lnTo>
                <a:lnTo>
                  <a:pt x="694817" y="77927"/>
                </a:lnTo>
                <a:lnTo>
                  <a:pt x="688352" y="72847"/>
                </a:lnTo>
                <a:lnTo>
                  <a:pt x="684555" y="68059"/>
                </a:lnTo>
                <a:lnTo>
                  <a:pt x="683920" y="66179"/>
                </a:lnTo>
                <a:lnTo>
                  <a:pt x="683920" y="61607"/>
                </a:lnTo>
                <a:lnTo>
                  <a:pt x="684936" y="59321"/>
                </a:lnTo>
                <a:lnTo>
                  <a:pt x="689114" y="55321"/>
                </a:lnTo>
                <a:lnTo>
                  <a:pt x="691654" y="54330"/>
                </a:lnTo>
                <a:lnTo>
                  <a:pt x="699389" y="54330"/>
                </a:lnTo>
                <a:lnTo>
                  <a:pt x="704075" y="56210"/>
                </a:lnTo>
                <a:lnTo>
                  <a:pt x="713587" y="63754"/>
                </a:lnTo>
                <a:lnTo>
                  <a:pt x="718146" y="70777"/>
                </a:lnTo>
                <a:lnTo>
                  <a:pt x="722591" y="81064"/>
                </a:lnTo>
                <a:lnTo>
                  <a:pt x="726262" y="81064"/>
                </a:lnTo>
                <a:lnTo>
                  <a:pt x="724623" y="46405"/>
                </a:lnTo>
                <a:lnTo>
                  <a:pt x="720940" y="46405"/>
                </a:lnTo>
                <a:lnTo>
                  <a:pt x="717892" y="50482"/>
                </a:lnTo>
                <a:lnTo>
                  <a:pt x="716381" y="51562"/>
                </a:lnTo>
                <a:lnTo>
                  <a:pt x="715238" y="51841"/>
                </a:lnTo>
                <a:lnTo>
                  <a:pt x="712698" y="51841"/>
                </a:lnTo>
                <a:lnTo>
                  <a:pt x="711174" y="51295"/>
                </a:lnTo>
                <a:lnTo>
                  <a:pt x="704075" y="47523"/>
                </a:lnTo>
                <a:lnTo>
                  <a:pt x="698754" y="46189"/>
                </a:lnTo>
                <a:lnTo>
                  <a:pt x="683031" y="46189"/>
                </a:lnTo>
                <a:lnTo>
                  <a:pt x="675170" y="49352"/>
                </a:lnTo>
                <a:lnTo>
                  <a:pt x="664387" y="62026"/>
                </a:lnTo>
                <a:lnTo>
                  <a:pt x="661733" y="69113"/>
                </a:lnTo>
                <a:lnTo>
                  <a:pt x="661733" y="84099"/>
                </a:lnTo>
                <a:lnTo>
                  <a:pt x="697865" y="119341"/>
                </a:lnTo>
                <a:lnTo>
                  <a:pt x="702805" y="123177"/>
                </a:lnTo>
                <a:lnTo>
                  <a:pt x="707123" y="128257"/>
                </a:lnTo>
                <a:lnTo>
                  <a:pt x="708266" y="131254"/>
                </a:lnTo>
                <a:lnTo>
                  <a:pt x="708266" y="137782"/>
                </a:lnTo>
                <a:lnTo>
                  <a:pt x="707123" y="140373"/>
                </a:lnTo>
                <a:lnTo>
                  <a:pt x="702678" y="144640"/>
                </a:lnTo>
                <a:lnTo>
                  <a:pt x="699897" y="145707"/>
                </a:lnTo>
                <a:lnTo>
                  <a:pt x="691273" y="145707"/>
                </a:lnTo>
                <a:lnTo>
                  <a:pt x="685952" y="143319"/>
                </a:lnTo>
                <a:lnTo>
                  <a:pt x="674535" y="133756"/>
                </a:lnTo>
                <a:lnTo>
                  <a:pt x="670102" y="126593"/>
                </a:lnTo>
                <a:lnTo>
                  <a:pt x="666800" y="117017"/>
                </a:lnTo>
                <a:lnTo>
                  <a:pt x="663117" y="117017"/>
                </a:lnTo>
                <a:lnTo>
                  <a:pt x="664895" y="153530"/>
                </a:lnTo>
                <a:lnTo>
                  <a:pt x="668451" y="153530"/>
                </a:lnTo>
                <a:lnTo>
                  <a:pt x="669975" y="149910"/>
                </a:lnTo>
                <a:lnTo>
                  <a:pt x="671995" y="148094"/>
                </a:lnTo>
                <a:lnTo>
                  <a:pt x="675170" y="148094"/>
                </a:lnTo>
                <a:lnTo>
                  <a:pt x="676694" y="148501"/>
                </a:lnTo>
                <a:lnTo>
                  <a:pt x="686955" y="152336"/>
                </a:lnTo>
                <a:lnTo>
                  <a:pt x="693432" y="153860"/>
                </a:lnTo>
                <a:lnTo>
                  <a:pt x="704583" y="153860"/>
                </a:lnTo>
                <a:lnTo>
                  <a:pt x="710285" y="152412"/>
                </a:lnTo>
                <a:lnTo>
                  <a:pt x="720559" y="146608"/>
                </a:lnTo>
                <a:lnTo>
                  <a:pt x="724496" y="142455"/>
                </a:lnTo>
                <a:lnTo>
                  <a:pt x="730199" y="131584"/>
                </a:lnTo>
                <a:lnTo>
                  <a:pt x="731596" y="126047"/>
                </a:lnTo>
                <a:lnTo>
                  <a:pt x="731596" y="114173"/>
                </a:lnTo>
                <a:close/>
              </a:path>
            </a:pathLst>
          </a:custGeom>
          <a:solidFill>
            <a:srgbClr val="FF0000"/>
          </a:solidFill>
        </p:spPr>
        <p:txBody>
          <a:bodyPr wrap="square" lIns="0" tIns="0" rIns="0" bIns="0" rtlCol="0"/>
          <a:lstStyle/>
          <a:p>
            <a:pPr defTabSz="909279"/>
            <a:endParaRPr sz="1790">
              <a:solidFill>
                <a:prstClr val="black"/>
              </a:solidFill>
              <a:latin typeface="Calibri"/>
            </a:endParaRPr>
          </a:p>
        </p:txBody>
      </p:sp>
      <p:pic>
        <p:nvPicPr>
          <p:cNvPr id="66" name="object 66"/>
          <p:cNvPicPr/>
          <p:nvPr/>
        </p:nvPicPr>
        <p:blipFill>
          <a:blip r:embed="rId37" cstate="print"/>
          <a:stretch>
            <a:fillRect/>
          </a:stretch>
        </p:blipFill>
        <p:spPr>
          <a:xfrm>
            <a:off x="6992804" y="3401734"/>
            <a:ext cx="154181" cy="124800"/>
          </a:xfrm>
          <a:prstGeom prst="rect">
            <a:avLst/>
          </a:prstGeom>
        </p:spPr>
      </p:pic>
      <p:pic>
        <p:nvPicPr>
          <p:cNvPr id="67" name="object 67"/>
          <p:cNvPicPr/>
          <p:nvPr/>
        </p:nvPicPr>
        <p:blipFill>
          <a:blip r:embed="rId38" cstate="print"/>
          <a:stretch>
            <a:fillRect/>
          </a:stretch>
        </p:blipFill>
        <p:spPr>
          <a:xfrm>
            <a:off x="4792934" y="4440604"/>
            <a:ext cx="646583" cy="367342"/>
          </a:xfrm>
          <a:prstGeom prst="rect">
            <a:avLst/>
          </a:prstGeom>
        </p:spPr>
      </p:pic>
      <p:pic>
        <p:nvPicPr>
          <p:cNvPr id="68" name="object 68"/>
          <p:cNvPicPr/>
          <p:nvPr/>
        </p:nvPicPr>
        <p:blipFill>
          <a:blip r:embed="rId39" cstate="print"/>
          <a:stretch>
            <a:fillRect/>
          </a:stretch>
        </p:blipFill>
        <p:spPr>
          <a:xfrm>
            <a:off x="6320626" y="4435562"/>
            <a:ext cx="1050698" cy="135768"/>
          </a:xfrm>
          <a:prstGeom prst="rect">
            <a:avLst/>
          </a:prstGeom>
        </p:spPr>
      </p:pic>
      <p:sp>
        <p:nvSpPr>
          <p:cNvPr id="69" name="object 69"/>
          <p:cNvSpPr/>
          <p:nvPr/>
        </p:nvSpPr>
        <p:spPr>
          <a:xfrm>
            <a:off x="6517826" y="4667527"/>
            <a:ext cx="646628" cy="135767"/>
          </a:xfrm>
          <a:custGeom>
            <a:avLst/>
            <a:gdLst/>
            <a:ahLst/>
            <a:cxnLst/>
            <a:rect l="l" t="t" r="r" b="b"/>
            <a:pathLst>
              <a:path w="650240" h="136525">
                <a:moveTo>
                  <a:pt x="39179" y="10769"/>
                </a:moveTo>
                <a:lnTo>
                  <a:pt x="37782" y="7340"/>
                </a:lnTo>
                <a:lnTo>
                  <a:pt x="31953" y="1511"/>
                </a:lnTo>
                <a:lnTo>
                  <a:pt x="28397" y="0"/>
                </a:lnTo>
                <a:lnTo>
                  <a:pt x="20154" y="0"/>
                </a:lnTo>
                <a:lnTo>
                  <a:pt x="16611" y="1511"/>
                </a:lnTo>
                <a:lnTo>
                  <a:pt x="13817" y="4432"/>
                </a:lnTo>
                <a:lnTo>
                  <a:pt x="10896" y="7340"/>
                </a:lnTo>
                <a:lnTo>
                  <a:pt x="9499" y="10769"/>
                </a:lnTo>
                <a:lnTo>
                  <a:pt x="9499" y="19011"/>
                </a:lnTo>
                <a:lnTo>
                  <a:pt x="10896" y="22555"/>
                </a:lnTo>
                <a:lnTo>
                  <a:pt x="13817" y="25349"/>
                </a:lnTo>
                <a:lnTo>
                  <a:pt x="16611" y="28257"/>
                </a:lnTo>
                <a:lnTo>
                  <a:pt x="20154" y="29781"/>
                </a:lnTo>
                <a:lnTo>
                  <a:pt x="28397" y="29781"/>
                </a:lnTo>
                <a:lnTo>
                  <a:pt x="31826" y="28257"/>
                </a:lnTo>
                <a:lnTo>
                  <a:pt x="34734" y="25349"/>
                </a:lnTo>
                <a:lnTo>
                  <a:pt x="37655" y="22555"/>
                </a:lnTo>
                <a:lnTo>
                  <a:pt x="39179" y="19011"/>
                </a:lnTo>
                <a:lnTo>
                  <a:pt x="39179" y="10769"/>
                </a:lnTo>
                <a:close/>
              </a:path>
              <a:path w="650240" h="136525">
                <a:moveTo>
                  <a:pt x="48552" y="130060"/>
                </a:moveTo>
                <a:lnTo>
                  <a:pt x="44246" y="129806"/>
                </a:lnTo>
                <a:lnTo>
                  <a:pt x="41452" y="128790"/>
                </a:lnTo>
                <a:lnTo>
                  <a:pt x="38417" y="125234"/>
                </a:lnTo>
                <a:lnTo>
                  <a:pt x="37782" y="121183"/>
                </a:lnTo>
                <a:lnTo>
                  <a:pt x="37782" y="43599"/>
                </a:lnTo>
                <a:lnTo>
                  <a:pt x="0" y="43599"/>
                </a:lnTo>
                <a:lnTo>
                  <a:pt x="0" y="47155"/>
                </a:lnTo>
                <a:lnTo>
                  <a:pt x="4305" y="47409"/>
                </a:lnTo>
                <a:lnTo>
                  <a:pt x="7099" y="48412"/>
                </a:lnTo>
                <a:lnTo>
                  <a:pt x="8623" y="50190"/>
                </a:lnTo>
                <a:lnTo>
                  <a:pt x="10007" y="51968"/>
                </a:lnTo>
                <a:lnTo>
                  <a:pt x="10769" y="56019"/>
                </a:lnTo>
                <a:lnTo>
                  <a:pt x="10769" y="121183"/>
                </a:lnTo>
                <a:lnTo>
                  <a:pt x="10134" y="125107"/>
                </a:lnTo>
                <a:lnTo>
                  <a:pt x="8877" y="126504"/>
                </a:lnTo>
                <a:lnTo>
                  <a:pt x="6972" y="128790"/>
                </a:lnTo>
                <a:lnTo>
                  <a:pt x="4051" y="129933"/>
                </a:lnTo>
                <a:lnTo>
                  <a:pt x="0" y="130060"/>
                </a:lnTo>
                <a:lnTo>
                  <a:pt x="0" y="133477"/>
                </a:lnTo>
                <a:lnTo>
                  <a:pt x="48552" y="133477"/>
                </a:lnTo>
                <a:lnTo>
                  <a:pt x="48552" y="130060"/>
                </a:lnTo>
                <a:close/>
              </a:path>
              <a:path w="650240" h="136525">
                <a:moveTo>
                  <a:pt x="121462" y="101028"/>
                </a:moveTo>
                <a:lnTo>
                  <a:pt x="119938" y="96088"/>
                </a:lnTo>
                <a:lnTo>
                  <a:pt x="113982" y="87083"/>
                </a:lnTo>
                <a:lnTo>
                  <a:pt x="107772" y="81762"/>
                </a:lnTo>
                <a:lnTo>
                  <a:pt x="88874" y="68948"/>
                </a:lnTo>
                <a:lnTo>
                  <a:pt x="83172" y="64516"/>
                </a:lnTo>
                <a:lnTo>
                  <a:pt x="79870" y="60210"/>
                </a:lnTo>
                <a:lnTo>
                  <a:pt x="79248" y="58559"/>
                </a:lnTo>
                <a:lnTo>
                  <a:pt x="79248" y="54508"/>
                </a:lnTo>
                <a:lnTo>
                  <a:pt x="80124" y="52476"/>
                </a:lnTo>
                <a:lnTo>
                  <a:pt x="83807" y="48920"/>
                </a:lnTo>
                <a:lnTo>
                  <a:pt x="86093" y="48044"/>
                </a:lnTo>
                <a:lnTo>
                  <a:pt x="92811" y="48044"/>
                </a:lnTo>
                <a:lnTo>
                  <a:pt x="96989" y="49809"/>
                </a:lnTo>
                <a:lnTo>
                  <a:pt x="105486" y="56400"/>
                </a:lnTo>
                <a:lnTo>
                  <a:pt x="109550" y="62611"/>
                </a:lnTo>
                <a:lnTo>
                  <a:pt x="113474" y="71742"/>
                </a:lnTo>
                <a:lnTo>
                  <a:pt x="116649" y="71742"/>
                </a:lnTo>
                <a:lnTo>
                  <a:pt x="115252" y="41071"/>
                </a:lnTo>
                <a:lnTo>
                  <a:pt x="111950" y="41071"/>
                </a:lnTo>
                <a:lnTo>
                  <a:pt x="110439" y="43345"/>
                </a:lnTo>
                <a:lnTo>
                  <a:pt x="109296" y="44615"/>
                </a:lnTo>
                <a:lnTo>
                  <a:pt x="107899" y="45631"/>
                </a:lnTo>
                <a:lnTo>
                  <a:pt x="107010" y="45885"/>
                </a:lnTo>
                <a:lnTo>
                  <a:pt x="104724" y="45885"/>
                </a:lnTo>
                <a:lnTo>
                  <a:pt x="103327" y="45377"/>
                </a:lnTo>
                <a:lnTo>
                  <a:pt x="96989" y="42075"/>
                </a:lnTo>
                <a:lnTo>
                  <a:pt x="92303" y="40944"/>
                </a:lnTo>
                <a:lnTo>
                  <a:pt x="78359" y="40944"/>
                </a:lnTo>
                <a:lnTo>
                  <a:pt x="71513" y="43726"/>
                </a:lnTo>
                <a:lnTo>
                  <a:pt x="62001" y="54889"/>
                </a:lnTo>
                <a:lnTo>
                  <a:pt x="59588" y="61226"/>
                </a:lnTo>
                <a:lnTo>
                  <a:pt x="59588" y="74409"/>
                </a:lnTo>
                <a:lnTo>
                  <a:pt x="61620" y="80238"/>
                </a:lnTo>
                <a:lnTo>
                  <a:pt x="68846" y="89115"/>
                </a:lnTo>
                <a:lnTo>
                  <a:pt x="75184" y="94310"/>
                </a:lnTo>
                <a:lnTo>
                  <a:pt x="91668" y="105587"/>
                </a:lnTo>
                <a:lnTo>
                  <a:pt x="95846" y="109016"/>
                </a:lnTo>
                <a:lnTo>
                  <a:pt x="99783" y="113449"/>
                </a:lnTo>
                <a:lnTo>
                  <a:pt x="100672" y="116116"/>
                </a:lnTo>
                <a:lnTo>
                  <a:pt x="100672" y="121945"/>
                </a:lnTo>
                <a:lnTo>
                  <a:pt x="99783" y="124218"/>
                </a:lnTo>
                <a:lnTo>
                  <a:pt x="95846" y="128028"/>
                </a:lnTo>
                <a:lnTo>
                  <a:pt x="93319" y="128917"/>
                </a:lnTo>
                <a:lnTo>
                  <a:pt x="85712" y="128917"/>
                </a:lnTo>
                <a:lnTo>
                  <a:pt x="81013" y="126885"/>
                </a:lnTo>
                <a:lnTo>
                  <a:pt x="70878" y="118389"/>
                </a:lnTo>
                <a:lnTo>
                  <a:pt x="66941" y="112052"/>
                </a:lnTo>
                <a:lnTo>
                  <a:pt x="64020" y="103555"/>
                </a:lnTo>
                <a:lnTo>
                  <a:pt x="60858" y="103555"/>
                </a:lnTo>
                <a:lnTo>
                  <a:pt x="62382" y="135890"/>
                </a:lnTo>
                <a:lnTo>
                  <a:pt x="65544" y="135890"/>
                </a:lnTo>
                <a:lnTo>
                  <a:pt x="66941" y="132715"/>
                </a:lnTo>
                <a:lnTo>
                  <a:pt x="68719" y="131064"/>
                </a:lnTo>
                <a:lnTo>
                  <a:pt x="71513" y="131064"/>
                </a:lnTo>
                <a:lnTo>
                  <a:pt x="74803" y="132080"/>
                </a:lnTo>
                <a:lnTo>
                  <a:pt x="81902" y="134874"/>
                </a:lnTo>
                <a:lnTo>
                  <a:pt x="87731" y="136144"/>
                </a:lnTo>
                <a:lnTo>
                  <a:pt x="97497" y="136144"/>
                </a:lnTo>
                <a:lnTo>
                  <a:pt x="102577" y="134874"/>
                </a:lnTo>
                <a:lnTo>
                  <a:pt x="111569" y="129806"/>
                </a:lnTo>
                <a:lnTo>
                  <a:pt x="115125" y="126123"/>
                </a:lnTo>
                <a:lnTo>
                  <a:pt x="120192" y="116497"/>
                </a:lnTo>
                <a:lnTo>
                  <a:pt x="121462" y="111544"/>
                </a:lnTo>
                <a:lnTo>
                  <a:pt x="121462" y="101028"/>
                </a:lnTo>
                <a:close/>
              </a:path>
              <a:path w="650240" h="136525">
                <a:moveTo>
                  <a:pt x="221856" y="88988"/>
                </a:moveTo>
                <a:lnTo>
                  <a:pt x="221729" y="79044"/>
                </a:lnTo>
                <a:lnTo>
                  <a:pt x="220103" y="71615"/>
                </a:lnTo>
                <a:lnTo>
                  <a:pt x="216560" y="64135"/>
                </a:lnTo>
                <a:lnTo>
                  <a:pt x="213131" y="56654"/>
                </a:lnTo>
                <a:lnTo>
                  <a:pt x="207937" y="50952"/>
                </a:lnTo>
                <a:lnTo>
                  <a:pt x="202476" y="47663"/>
                </a:lnTo>
                <a:lnTo>
                  <a:pt x="194500" y="42837"/>
                </a:lnTo>
                <a:lnTo>
                  <a:pt x="193611" y="42608"/>
                </a:lnTo>
                <a:lnTo>
                  <a:pt x="193611" y="70218"/>
                </a:lnTo>
                <a:lnTo>
                  <a:pt x="193484" y="93840"/>
                </a:lnTo>
                <a:lnTo>
                  <a:pt x="182321" y="129552"/>
                </a:lnTo>
                <a:lnTo>
                  <a:pt x="176491" y="129552"/>
                </a:lnTo>
                <a:lnTo>
                  <a:pt x="165773" y="104228"/>
                </a:lnTo>
                <a:lnTo>
                  <a:pt x="165785" y="87160"/>
                </a:lnTo>
                <a:lnTo>
                  <a:pt x="171424" y="51460"/>
                </a:lnTo>
                <a:lnTo>
                  <a:pt x="173697" y="48920"/>
                </a:lnTo>
                <a:lnTo>
                  <a:pt x="176491" y="47663"/>
                </a:lnTo>
                <a:lnTo>
                  <a:pt x="182448" y="47663"/>
                </a:lnTo>
                <a:lnTo>
                  <a:pt x="191744" y="58686"/>
                </a:lnTo>
                <a:lnTo>
                  <a:pt x="192976" y="62738"/>
                </a:lnTo>
                <a:lnTo>
                  <a:pt x="193611" y="70218"/>
                </a:lnTo>
                <a:lnTo>
                  <a:pt x="193611" y="42608"/>
                </a:lnTo>
                <a:lnTo>
                  <a:pt x="187274" y="40944"/>
                </a:lnTo>
                <a:lnTo>
                  <a:pt x="179412" y="40944"/>
                </a:lnTo>
                <a:lnTo>
                  <a:pt x="143802" y="62776"/>
                </a:lnTo>
                <a:lnTo>
                  <a:pt x="137439" y="88988"/>
                </a:lnTo>
                <a:lnTo>
                  <a:pt x="138125" y="98031"/>
                </a:lnTo>
                <a:lnTo>
                  <a:pt x="161785" y="132600"/>
                </a:lnTo>
                <a:lnTo>
                  <a:pt x="179666" y="136144"/>
                </a:lnTo>
                <a:lnTo>
                  <a:pt x="189458" y="135166"/>
                </a:lnTo>
                <a:lnTo>
                  <a:pt x="219430" y="106146"/>
                </a:lnTo>
                <a:lnTo>
                  <a:pt x="221272" y="97751"/>
                </a:lnTo>
                <a:lnTo>
                  <a:pt x="221856" y="88988"/>
                </a:lnTo>
                <a:close/>
              </a:path>
              <a:path w="650240" h="136525">
                <a:moveTo>
                  <a:pt x="390779" y="130060"/>
                </a:moveTo>
                <a:lnTo>
                  <a:pt x="386842" y="129552"/>
                </a:lnTo>
                <a:lnTo>
                  <a:pt x="384175" y="128409"/>
                </a:lnTo>
                <a:lnTo>
                  <a:pt x="381647" y="125107"/>
                </a:lnTo>
                <a:lnTo>
                  <a:pt x="381139" y="120802"/>
                </a:lnTo>
                <a:lnTo>
                  <a:pt x="381139" y="67437"/>
                </a:lnTo>
                <a:lnTo>
                  <a:pt x="380377" y="60464"/>
                </a:lnTo>
                <a:lnTo>
                  <a:pt x="377456" y="51587"/>
                </a:lnTo>
                <a:lnTo>
                  <a:pt x="374929" y="48044"/>
                </a:lnTo>
                <a:lnTo>
                  <a:pt x="367576" y="42329"/>
                </a:lnTo>
                <a:lnTo>
                  <a:pt x="362623" y="40944"/>
                </a:lnTo>
                <a:lnTo>
                  <a:pt x="351218" y="40944"/>
                </a:lnTo>
                <a:lnTo>
                  <a:pt x="346265" y="42202"/>
                </a:lnTo>
                <a:lnTo>
                  <a:pt x="336880" y="47282"/>
                </a:lnTo>
                <a:lnTo>
                  <a:pt x="331939" y="51460"/>
                </a:lnTo>
                <a:lnTo>
                  <a:pt x="326872" y="57162"/>
                </a:lnTo>
                <a:lnTo>
                  <a:pt x="324713" y="51714"/>
                </a:lnTo>
                <a:lnTo>
                  <a:pt x="321665" y="47663"/>
                </a:lnTo>
                <a:lnTo>
                  <a:pt x="313931" y="42202"/>
                </a:lnTo>
                <a:lnTo>
                  <a:pt x="308991" y="40944"/>
                </a:lnTo>
                <a:lnTo>
                  <a:pt x="298208" y="40944"/>
                </a:lnTo>
                <a:lnTo>
                  <a:pt x="293649" y="41948"/>
                </a:lnTo>
                <a:lnTo>
                  <a:pt x="285280" y="46266"/>
                </a:lnTo>
                <a:lnTo>
                  <a:pt x="280720" y="50063"/>
                </a:lnTo>
                <a:lnTo>
                  <a:pt x="275767" y="55384"/>
                </a:lnTo>
                <a:lnTo>
                  <a:pt x="275767" y="43599"/>
                </a:lnTo>
                <a:lnTo>
                  <a:pt x="239128" y="43599"/>
                </a:lnTo>
                <a:lnTo>
                  <a:pt x="239128" y="47155"/>
                </a:lnTo>
                <a:lnTo>
                  <a:pt x="243065" y="47663"/>
                </a:lnTo>
                <a:lnTo>
                  <a:pt x="245719" y="48666"/>
                </a:lnTo>
                <a:lnTo>
                  <a:pt x="248259" y="52095"/>
                </a:lnTo>
                <a:lnTo>
                  <a:pt x="248894" y="56273"/>
                </a:lnTo>
                <a:lnTo>
                  <a:pt x="248894" y="120802"/>
                </a:lnTo>
                <a:lnTo>
                  <a:pt x="248259" y="124980"/>
                </a:lnTo>
                <a:lnTo>
                  <a:pt x="245592" y="128409"/>
                </a:lnTo>
                <a:lnTo>
                  <a:pt x="242938" y="129679"/>
                </a:lnTo>
                <a:lnTo>
                  <a:pt x="239128" y="130060"/>
                </a:lnTo>
                <a:lnTo>
                  <a:pt x="239128" y="133477"/>
                </a:lnTo>
                <a:lnTo>
                  <a:pt x="285534" y="133477"/>
                </a:lnTo>
                <a:lnTo>
                  <a:pt x="285534" y="130060"/>
                </a:lnTo>
                <a:lnTo>
                  <a:pt x="281482" y="129679"/>
                </a:lnTo>
                <a:lnTo>
                  <a:pt x="278942" y="128409"/>
                </a:lnTo>
                <a:lnTo>
                  <a:pt x="276402" y="124345"/>
                </a:lnTo>
                <a:lnTo>
                  <a:pt x="275767" y="120167"/>
                </a:lnTo>
                <a:lnTo>
                  <a:pt x="275767" y="65532"/>
                </a:lnTo>
                <a:lnTo>
                  <a:pt x="279196" y="60845"/>
                </a:lnTo>
                <a:lnTo>
                  <a:pt x="282359" y="57416"/>
                </a:lnTo>
                <a:lnTo>
                  <a:pt x="287566" y="54000"/>
                </a:lnTo>
                <a:lnTo>
                  <a:pt x="289839" y="53365"/>
                </a:lnTo>
                <a:lnTo>
                  <a:pt x="294157" y="53365"/>
                </a:lnTo>
                <a:lnTo>
                  <a:pt x="301383" y="67056"/>
                </a:lnTo>
                <a:lnTo>
                  <a:pt x="301256" y="122580"/>
                </a:lnTo>
                <a:lnTo>
                  <a:pt x="291871" y="130060"/>
                </a:lnTo>
                <a:lnTo>
                  <a:pt x="291871" y="133477"/>
                </a:lnTo>
                <a:lnTo>
                  <a:pt x="338531" y="133477"/>
                </a:lnTo>
                <a:lnTo>
                  <a:pt x="338531" y="130060"/>
                </a:lnTo>
                <a:lnTo>
                  <a:pt x="334352" y="129806"/>
                </a:lnTo>
                <a:lnTo>
                  <a:pt x="331431" y="128409"/>
                </a:lnTo>
                <a:lnTo>
                  <a:pt x="328891" y="124345"/>
                </a:lnTo>
                <a:lnTo>
                  <a:pt x="328396" y="120294"/>
                </a:lnTo>
                <a:lnTo>
                  <a:pt x="328396" y="65532"/>
                </a:lnTo>
                <a:lnTo>
                  <a:pt x="331304" y="61607"/>
                </a:lnTo>
                <a:lnTo>
                  <a:pt x="334098" y="58559"/>
                </a:lnTo>
                <a:lnTo>
                  <a:pt x="339801" y="54508"/>
                </a:lnTo>
                <a:lnTo>
                  <a:pt x="342595" y="53492"/>
                </a:lnTo>
                <a:lnTo>
                  <a:pt x="347154" y="53492"/>
                </a:lnTo>
                <a:lnTo>
                  <a:pt x="354126" y="67183"/>
                </a:lnTo>
                <a:lnTo>
                  <a:pt x="354126" y="120040"/>
                </a:lnTo>
                <a:lnTo>
                  <a:pt x="353618" y="124091"/>
                </a:lnTo>
                <a:lnTo>
                  <a:pt x="350710" y="128282"/>
                </a:lnTo>
                <a:lnTo>
                  <a:pt x="348043" y="129679"/>
                </a:lnTo>
                <a:lnTo>
                  <a:pt x="344360" y="130060"/>
                </a:lnTo>
                <a:lnTo>
                  <a:pt x="344360" y="133477"/>
                </a:lnTo>
                <a:lnTo>
                  <a:pt x="390779" y="133477"/>
                </a:lnTo>
                <a:lnTo>
                  <a:pt x="390779" y="130060"/>
                </a:lnTo>
                <a:close/>
              </a:path>
              <a:path w="650240" h="136525">
                <a:moveTo>
                  <a:pt x="483209" y="85305"/>
                </a:moveTo>
                <a:lnTo>
                  <a:pt x="482612" y="78841"/>
                </a:lnTo>
                <a:lnTo>
                  <a:pt x="482257" y="74968"/>
                </a:lnTo>
                <a:lnTo>
                  <a:pt x="480148" y="65989"/>
                </a:lnTo>
                <a:lnTo>
                  <a:pt x="476872" y="58369"/>
                </a:lnTo>
                <a:lnTo>
                  <a:pt x="472427" y="52095"/>
                </a:lnTo>
                <a:lnTo>
                  <a:pt x="467169" y="47193"/>
                </a:lnTo>
                <a:lnTo>
                  <a:pt x="461479" y="43713"/>
                </a:lnTo>
                <a:lnTo>
                  <a:pt x="459625" y="43091"/>
                </a:lnTo>
                <a:lnTo>
                  <a:pt x="459625" y="68580"/>
                </a:lnTo>
                <a:lnTo>
                  <a:pt x="459625" y="78841"/>
                </a:lnTo>
                <a:lnTo>
                  <a:pt x="433501" y="78841"/>
                </a:lnTo>
                <a:lnTo>
                  <a:pt x="433501" y="65532"/>
                </a:lnTo>
                <a:lnTo>
                  <a:pt x="435279" y="57797"/>
                </a:lnTo>
                <a:lnTo>
                  <a:pt x="439077" y="51968"/>
                </a:lnTo>
                <a:lnTo>
                  <a:pt x="441236" y="48793"/>
                </a:lnTo>
                <a:lnTo>
                  <a:pt x="443903" y="47155"/>
                </a:lnTo>
                <a:lnTo>
                  <a:pt x="449478" y="47155"/>
                </a:lnTo>
                <a:lnTo>
                  <a:pt x="451383" y="47663"/>
                </a:lnTo>
                <a:lnTo>
                  <a:pt x="452653" y="48793"/>
                </a:lnTo>
                <a:lnTo>
                  <a:pt x="455053" y="50825"/>
                </a:lnTo>
                <a:lnTo>
                  <a:pt x="456831" y="53746"/>
                </a:lnTo>
                <a:lnTo>
                  <a:pt x="458038" y="57797"/>
                </a:lnTo>
                <a:lnTo>
                  <a:pt x="458990" y="61480"/>
                </a:lnTo>
                <a:lnTo>
                  <a:pt x="459625" y="68580"/>
                </a:lnTo>
                <a:lnTo>
                  <a:pt x="459625" y="43091"/>
                </a:lnTo>
                <a:lnTo>
                  <a:pt x="455333" y="41630"/>
                </a:lnTo>
                <a:lnTo>
                  <a:pt x="448716" y="40944"/>
                </a:lnTo>
                <a:lnTo>
                  <a:pt x="440804" y="41770"/>
                </a:lnTo>
                <a:lnTo>
                  <a:pt x="411060" y="69837"/>
                </a:lnTo>
                <a:lnTo>
                  <a:pt x="408012" y="89992"/>
                </a:lnTo>
                <a:lnTo>
                  <a:pt x="408546" y="98844"/>
                </a:lnTo>
                <a:lnTo>
                  <a:pt x="429044" y="132321"/>
                </a:lnTo>
                <a:lnTo>
                  <a:pt x="446557" y="136144"/>
                </a:lnTo>
                <a:lnTo>
                  <a:pt x="454418" y="136144"/>
                </a:lnTo>
                <a:lnTo>
                  <a:pt x="483209" y="108889"/>
                </a:lnTo>
                <a:lnTo>
                  <a:pt x="480034" y="106730"/>
                </a:lnTo>
                <a:lnTo>
                  <a:pt x="476364" y="112306"/>
                </a:lnTo>
                <a:lnTo>
                  <a:pt x="473062" y="116243"/>
                </a:lnTo>
                <a:lnTo>
                  <a:pt x="469887" y="118262"/>
                </a:lnTo>
                <a:lnTo>
                  <a:pt x="466725" y="120421"/>
                </a:lnTo>
                <a:lnTo>
                  <a:pt x="463296" y="121564"/>
                </a:lnTo>
                <a:lnTo>
                  <a:pt x="453161" y="121564"/>
                </a:lnTo>
                <a:lnTo>
                  <a:pt x="447827" y="118897"/>
                </a:lnTo>
                <a:lnTo>
                  <a:pt x="433882" y="85305"/>
                </a:lnTo>
                <a:lnTo>
                  <a:pt x="483209" y="85305"/>
                </a:lnTo>
                <a:close/>
              </a:path>
              <a:path w="650240" h="136525">
                <a:moveTo>
                  <a:pt x="574878" y="49555"/>
                </a:moveTo>
                <a:lnTo>
                  <a:pt x="573862" y="46393"/>
                </a:lnTo>
                <a:lnTo>
                  <a:pt x="569556" y="41948"/>
                </a:lnTo>
                <a:lnTo>
                  <a:pt x="566635" y="40944"/>
                </a:lnTo>
                <a:lnTo>
                  <a:pt x="558901" y="40944"/>
                </a:lnTo>
                <a:lnTo>
                  <a:pt x="554596" y="42456"/>
                </a:lnTo>
                <a:lnTo>
                  <a:pt x="545592" y="48539"/>
                </a:lnTo>
                <a:lnTo>
                  <a:pt x="540385" y="54635"/>
                </a:lnTo>
                <a:lnTo>
                  <a:pt x="534428" y="64008"/>
                </a:lnTo>
                <a:lnTo>
                  <a:pt x="534428" y="43599"/>
                </a:lnTo>
                <a:lnTo>
                  <a:pt x="497662" y="43599"/>
                </a:lnTo>
                <a:lnTo>
                  <a:pt x="497662" y="47155"/>
                </a:lnTo>
                <a:lnTo>
                  <a:pt x="500824" y="47409"/>
                </a:lnTo>
                <a:lnTo>
                  <a:pt x="502856" y="48044"/>
                </a:lnTo>
                <a:lnTo>
                  <a:pt x="505396" y="49682"/>
                </a:lnTo>
                <a:lnTo>
                  <a:pt x="506285" y="50952"/>
                </a:lnTo>
                <a:lnTo>
                  <a:pt x="507428" y="54254"/>
                </a:lnTo>
                <a:lnTo>
                  <a:pt x="507682" y="57416"/>
                </a:lnTo>
                <a:lnTo>
                  <a:pt x="507682" y="120167"/>
                </a:lnTo>
                <a:lnTo>
                  <a:pt x="507047" y="124980"/>
                </a:lnTo>
                <a:lnTo>
                  <a:pt x="504253" y="128663"/>
                </a:lnTo>
                <a:lnTo>
                  <a:pt x="501586" y="129679"/>
                </a:lnTo>
                <a:lnTo>
                  <a:pt x="497662" y="130060"/>
                </a:lnTo>
                <a:lnTo>
                  <a:pt x="497662" y="133477"/>
                </a:lnTo>
                <a:lnTo>
                  <a:pt x="546227" y="133477"/>
                </a:lnTo>
                <a:lnTo>
                  <a:pt x="546227" y="130060"/>
                </a:lnTo>
                <a:lnTo>
                  <a:pt x="542671" y="129806"/>
                </a:lnTo>
                <a:lnTo>
                  <a:pt x="540131" y="129298"/>
                </a:lnTo>
                <a:lnTo>
                  <a:pt x="534428" y="112306"/>
                </a:lnTo>
                <a:lnTo>
                  <a:pt x="534428" y="84162"/>
                </a:lnTo>
                <a:lnTo>
                  <a:pt x="546849" y="59575"/>
                </a:lnTo>
                <a:lnTo>
                  <a:pt x="549643" y="59575"/>
                </a:lnTo>
                <a:lnTo>
                  <a:pt x="551421" y="60464"/>
                </a:lnTo>
                <a:lnTo>
                  <a:pt x="557885" y="66040"/>
                </a:lnTo>
                <a:lnTo>
                  <a:pt x="560806" y="67183"/>
                </a:lnTo>
                <a:lnTo>
                  <a:pt x="567143" y="67183"/>
                </a:lnTo>
                <a:lnTo>
                  <a:pt x="569683" y="65913"/>
                </a:lnTo>
                <a:lnTo>
                  <a:pt x="573862" y="61226"/>
                </a:lnTo>
                <a:lnTo>
                  <a:pt x="574878" y="57924"/>
                </a:lnTo>
                <a:lnTo>
                  <a:pt x="574878" y="49555"/>
                </a:lnTo>
                <a:close/>
              </a:path>
              <a:path w="650240" h="136525">
                <a:moveTo>
                  <a:pt x="650062" y="101028"/>
                </a:moveTo>
                <a:lnTo>
                  <a:pt x="648665" y="96088"/>
                </a:lnTo>
                <a:lnTo>
                  <a:pt x="642708" y="87083"/>
                </a:lnTo>
                <a:lnTo>
                  <a:pt x="636498" y="81762"/>
                </a:lnTo>
                <a:lnTo>
                  <a:pt x="617601" y="68948"/>
                </a:lnTo>
                <a:lnTo>
                  <a:pt x="611898" y="64516"/>
                </a:lnTo>
                <a:lnTo>
                  <a:pt x="608609" y="60210"/>
                </a:lnTo>
                <a:lnTo>
                  <a:pt x="607974" y="58559"/>
                </a:lnTo>
                <a:lnTo>
                  <a:pt x="607974" y="54508"/>
                </a:lnTo>
                <a:lnTo>
                  <a:pt x="608863" y="52476"/>
                </a:lnTo>
                <a:lnTo>
                  <a:pt x="612533" y="48920"/>
                </a:lnTo>
                <a:lnTo>
                  <a:pt x="614819" y="48044"/>
                </a:lnTo>
                <a:lnTo>
                  <a:pt x="621538" y="48044"/>
                </a:lnTo>
                <a:lnTo>
                  <a:pt x="625716" y="49809"/>
                </a:lnTo>
                <a:lnTo>
                  <a:pt x="634212" y="56400"/>
                </a:lnTo>
                <a:lnTo>
                  <a:pt x="638276" y="62611"/>
                </a:lnTo>
                <a:lnTo>
                  <a:pt x="642200" y="71742"/>
                </a:lnTo>
                <a:lnTo>
                  <a:pt x="645375" y="71742"/>
                </a:lnTo>
                <a:lnTo>
                  <a:pt x="643978" y="41071"/>
                </a:lnTo>
                <a:lnTo>
                  <a:pt x="640676" y="41071"/>
                </a:lnTo>
                <a:lnTo>
                  <a:pt x="639165" y="43345"/>
                </a:lnTo>
                <a:lnTo>
                  <a:pt x="638022" y="44615"/>
                </a:lnTo>
                <a:lnTo>
                  <a:pt x="636625" y="45631"/>
                </a:lnTo>
                <a:lnTo>
                  <a:pt x="635736" y="45885"/>
                </a:lnTo>
                <a:lnTo>
                  <a:pt x="633450" y="45885"/>
                </a:lnTo>
                <a:lnTo>
                  <a:pt x="632066" y="45377"/>
                </a:lnTo>
                <a:lnTo>
                  <a:pt x="625716" y="42075"/>
                </a:lnTo>
                <a:lnTo>
                  <a:pt x="621030" y="40944"/>
                </a:lnTo>
                <a:lnTo>
                  <a:pt x="607085" y="40944"/>
                </a:lnTo>
                <a:lnTo>
                  <a:pt x="600240" y="43726"/>
                </a:lnTo>
                <a:lnTo>
                  <a:pt x="590727" y="54889"/>
                </a:lnTo>
                <a:lnTo>
                  <a:pt x="588314" y="61226"/>
                </a:lnTo>
                <a:lnTo>
                  <a:pt x="588314" y="74409"/>
                </a:lnTo>
                <a:lnTo>
                  <a:pt x="590346" y="80238"/>
                </a:lnTo>
                <a:lnTo>
                  <a:pt x="597573" y="89115"/>
                </a:lnTo>
                <a:lnTo>
                  <a:pt x="603910" y="94310"/>
                </a:lnTo>
                <a:lnTo>
                  <a:pt x="620395" y="105587"/>
                </a:lnTo>
                <a:lnTo>
                  <a:pt x="624586" y="109016"/>
                </a:lnTo>
                <a:lnTo>
                  <a:pt x="628510" y="113449"/>
                </a:lnTo>
                <a:lnTo>
                  <a:pt x="629399" y="116116"/>
                </a:lnTo>
                <a:lnTo>
                  <a:pt x="629399" y="121945"/>
                </a:lnTo>
                <a:lnTo>
                  <a:pt x="628510" y="124218"/>
                </a:lnTo>
                <a:lnTo>
                  <a:pt x="624586" y="128028"/>
                </a:lnTo>
                <a:lnTo>
                  <a:pt x="622046" y="128917"/>
                </a:lnTo>
                <a:lnTo>
                  <a:pt x="614438" y="128917"/>
                </a:lnTo>
                <a:lnTo>
                  <a:pt x="609739" y="126885"/>
                </a:lnTo>
                <a:lnTo>
                  <a:pt x="599605" y="118389"/>
                </a:lnTo>
                <a:lnTo>
                  <a:pt x="595668" y="112052"/>
                </a:lnTo>
                <a:lnTo>
                  <a:pt x="592759" y="103555"/>
                </a:lnTo>
                <a:lnTo>
                  <a:pt x="589584" y="103555"/>
                </a:lnTo>
                <a:lnTo>
                  <a:pt x="591108" y="135890"/>
                </a:lnTo>
                <a:lnTo>
                  <a:pt x="594271" y="135890"/>
                </a:lnTo>
                <a:lnTo>
                  <a:pt x="595668" y="132715"/>
                </a:lnTo>
                <a:lnTo>
                  <a:pt x="597446" y="131064"/>
                </a:lnTo>
                <a:lnTo>
                  <a:pt x="600240" y="131064"/>
                </a:lnTo>
                <a:lnTo>
                  <a:pt x="603529" y="132080"/>
                </a:lnTo>
                <a:lnTo>
                  <a:pt x="610628" y="134874"/>
                </a:lnTo>
                <a:lnTo>
                  <a:pt x="616470" y="136144"/>
                </a:lnTo>
                <a:lnTo>
                  <a:pt x="626224" y="136144"/>
                </a:lnTo>
                <a:lnTo>
                  <a:pt x="631304" y="134874"/>
                </a:lnTo>
                <a:lnTo>
                  <a:pt x="640295" y="129806"/>
                </a:lnTo>
                <a:lnTo>
                  <a:pt x="643851" y="126123"/>
                </a:lnTo>
                <a:lnTo>
                  <a:pt x="648919" y="116497"/>
                </a:lnTo>
                <a:lnTo>
                  <a:pt x="650062" y="111544"/>
                </a:lnTo>
                <a:lnTo>
                  <a:pt x="650062" y="101028"/>
                </a:lnTo>
                <a:close/>
              </a:path>
            </a:pathLst>
          </a:custGeom>
          <a:solidFill>
            <a:srgbClr val="000000"/>
          </a:solidFill>
        </p:spPr>
        <p:txBody>
          <a:bodyPr wrap="square" lIns="0" tIns="0" rIns="0" bIns="0" rtlCol="0"/>
          <a:lstStyle/>
          <a:p>
            <a:pPr defTabSz="909279"/>
            <a:endParaRPr sz="1790">
              <a:solidFill>
                <a:prstClr val="black"/>
              </a:solidFill>
              <a:latin typeface="Calibri"/>
            </a:endParaRPr>
          </a:p>
        </p:txBody>
      </p:sp>
      <p:pic>
        <p:nvPicPr>
          <p:cNvPr id="70" name="object 70"/>
          <p:cNvPicPr/>
          <p:nvPr/>
        </p:nvPicPr>
        <p:blipFill>
          <a:blip r:embed="rId40" cstate="print"/>
          <a:stretch>
            <a:fillRect/>
          </a:stretch>
        </p:blipFill>
        <p:spPr>
          <a:xfrm>
            <a:off x="2071597" y="2199993"/>
            <a:ext cx="76132" cy="73998"/>
          </a:xfrm>
          <a:prstGeom prst="rect">
            <a:avLst/>
          </a:prstGeom>
        </p:spPr>
      </p:pic>
      <p:pic>
        <p:nvPicPr>
          <p:cNvPr id="71" name="object 71"/>
          <p:cNvPicPr/>
          <p:nvPr/>
        </p:nvPicPr>
        <p:blipFill>
          <a:blip r:embed="rId41" cstate="print"/>
          <a:stretch>
            <a:fillRect/>
          </a:stretch>
        </p:blipFill>
        <p:spPr>
          <a:xfrm>
            <a:off x="2216119" y="2202893"/>
            <a:ext cx="1027183" cy="132364"/>
          </a:xfrm>
          <a:prstGeom prst="rect">
            <a:avLst/>
          </a:prstGeom>
        </p:spPr>
      </p:pic>
      <p:pic>
        <p:nvPicPr>
          <p:cNvPr id="72" name="object 72"/>
          <p:cNvPicPr/>
          <p:nvPr/>
        </p:nvPicPr>
        <p:blipFill>
          <a:blip r:embed="rId42" cstate="print"/>
          <a:stretch>
            <a:fillRect/>
          </a:stretch>
        </p:blipFill>
        <p:spPr>
          <a:xfrm>
            <a:off x="3311515" y="2240585"/>
            <a:ext cx="263904" cy="94671"/>
          </a:xfrm>
          <a:prstGeom prst="rect">
            <a:avLst/>
          </a:prstGeom>
        </p:spPr>
      </p:pic>
      <p:pic>
        <p:nvPicPr>
          <p:cNvPr id="73" name="object 73"/>
          <p:cNvPicPr/>
          <p:nvPr/>
        </p:nvPicPr>
        <p:blipFill>
          <a:blip r:embed="rId43" cstate="print"/>
          <a:stretch>
            <a:fillRect/>
          </a:stretch>
        </p:blipFill>
        <p:spPr>
          <a:xfrm>
            <a:off x="2030037" y="2431820"/>
            <a:ext cx="154660" cy="132742"/>
          </a:xfrm>
          <a:prstGeom prst="rect">
            <a:avLst/>
          </a:prstGeom>
        </p:spPr>
      </p:pic>
      <p:pic>
        <p:nvPicPr>
          <p:cNvPr id="74" name="object 74"/>
          <p:cNvPicPr/>
          <p:nvPr/>
        </p:nvPicPr>
        <p:blipFill>
          <a:blip r:embed="rId44" cstate="print"/>
          <a:stretch>
            <a:fillRect/>
          </a:stretch>
        </p:blipFill>
        <p:spPr>
          <a:xfrm>
            <a:off x="2251083" y="2431819"/>
            <a:ext cx="1413607" cy="13539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7486"/>
    </mc:Choice>
    <mc:Fallback xmlns="">
      <p:transition spd="slow" advTm="7486"/>
    </mc:Fallback>
  </mc:AlternateContent>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961767" y="157741"/>
            <a:ext cx="5181230" cy="510861"/>
          </a:xfrm>
          <a:prstGeom prst="rect">
            <a:avLst/>
          </a:prstGeom>
        </p:spPr>
        <p:txBody>
          <a:bodyPr vert="horz" wrap="square" lIns="0" tIns="12629" rIns="0" bIns="0" rtlCol="0">
            <a:spAutoFit/>
          </a:bodyPr>
          <a:lstStyle/>
          <a:p>
            <a:pPr marL="12629">
              <a:spcBef>
                <a:spcPts val="99"/>
              </a:spcBef>
            </a:pPr>
            <a:r>
              <a:rPr dirty="0">
                <a:solidFill>
                  <a:srgbClr val="00AF50"/>
                </a:solidFill>
              </a:rPr>
              <a:t>The</a:t>
            </a:r>
            <a:r>
              <a:rPr spc="-25" dirty="0">
                <a:solidFill>
                  <a:srgbClr val="00AF50"/>
                </a:solidFill>
              </a:rPr>
              <a:t> </a:t>
            </a:r>
            <a:r>
              <a:rPr dirty="0">
                <a:solidFill>
                  <a:srgbClr val="00AF50"/>
                </a:solidFill>
              </a:rPr>
              <a:t>Importance</a:t>
            </a:r>
            <a:r>
              <a:rPr spc="-45" dirty="0">
                <a:solidFill>
                  <a:srgbClr val="00AF50"/>
                </a:solidFill>
              </a:rPr>
              <a:t> </a:t>
            </a:r>
            <a:r>
              <a:rPr dirty="0">
                <a:solidFill>
                  <a:srgbClr val="00AF50"/>
                </a:solidFill>
              </a:rPr>
              <a:t>of</a:t>
            </a:r>
            <a:r>
              <a:rPr spc="-15" dirty="0">
                <a:solidFill>
                  <a:srgbClr val="00AF50"/>
                </a:solidFill>
              </a:rPr>
              <a:t> </a:t>
            </a:r>
            <a:r>
              <a:rPr dirty="0">
                <a:solidFill>
                  <a:srgbClr val="00AF50"/>
                </a:solidFill>
              </a:rPr>
              <a:t>Isomerism</a:t>
            </a:r>
          </a:p>
        </p:txBody>
      </p:sp>
      <p:sp>
        <p:nvSpPr>
          <p:cNvPr id="3" name="object 3"/>
          <p:cNvSpPr txBox="1"/>
          <p:nvPr/>
        </p:nvSpPr>
        <p:spPr>
          <a:xfrm>
            <a:off x="226810" y="734275"/>
            <a:ext cx="8654958" cy="3481938"/>
          </a:xfrm>
          <a:prstGeom prst="rect">
            <a:avLst/>
          </a:prstGeom>
        </p:spPr>
        <p:txBody>
          <a:bodyPr vert="horz" wrap="square" lIns="0" tIns="13261" rIns="0" bIns="0" rtlCol="0">
            <a:spAutoFit/>
          </a:bodyPr>
          <a:lstStyle/>
          <a:p>
            <a:pPr marL="353609" marR="5052" indent="-340980" algn="just" defTabSz="909279">
              <a:spcBef>
                <a:spcPts val="104"/>
              </a:spcBef>
              <a:buFont typeface="Arial MT"/>
              <a:buChar char="•"/>
              <a:tabLst>
                <a:tab pos="353609" algn="l"/>
              </a:tabLst>
            </a:pPr>
            <a:r>
              <a:rPr sz="1989" spc="-5" dirty="0">
                <a:solidFill>
                  <a:prstClr val="black"/>
                </a:solidFill>
                <a:latin typeface="Times New Roman"/>
                <a:cs typeface="Times New Roman"/>
              </a:rPr>
              <a:t>Isomers of the same molecule have the potential </a:t>
            </a:r>
            <a:r>
              <a:rPr sz="1989" spc="-10" dirty="0">
                <a:solidFill>
                  <a:prstClr val="black"/>
                </a:solidFill>
                <a:latin typeface="Times New Roman"/>
                <a:cs typeface="Times New Roman"/>
              </a:rPr>
              <a:t>to </a:t>
            </a:r>
            <a:r>
              <a:rPr sz="1989" spc="-5" dirty="0">
                <a:solidFill>
                  <a:prstClr val="black"/>
                </a:solidFill>
                <a:latin typeface="Times New Roman"/>
                <a:cs typeface="Times New Roman"/>
              </a:rPr>
              <a:t>have </a:t>
            </a:r>
            <a:r>
              <a:rPr sz="1989" spc="-10" dirty="0">
                <a:solidFill>
                  <a:prstClr val="black"/>
                </a:solidFill>
                <a:latin typeface="Times New Roman"/>
                <a:cs typeface="Times New Roman"/>
              </a:rPr>
              <a:t>different </a:t>
            </a:r>
            <a:r>
              <a:rPr sz="1989" spc="-5" dirty="0">
                <a:solidFill>
                  <a:prstClr val="black"/>
                </a:solidFill>
                <a:latin typeface="Times New Roman"/>
                <a:cs typeface="Times New Roman"/>
              </a:rPr>
              <a:t>physical </a:t>
            </a:r>
            <a:r>
              <a:rPr sz="1989" spc="5" dirty="0">
                <a:solidFill>
                  <a:prstClr val="black"/>
                </a:solidFill>
                <a:latin typeface="Times New Roman"/>
                <a:cs typeface="Times New Roman"/>
              </a:rPr>
              <a:t>or </a:t>
            </a:r>
            <a:r>
              <a:rPr sz="1989" spc="10" dirty="0">
                <a:solidFill>
                  <a:prstClr val="black"/>
                </a:solidFill>
                <a:latin typeface="Times New Roman"/>
                <a:cs typeface="Times New Roman"/>
              </a:rPr>
              <a:t> </a:t>
            </a:r>
            <a:r>
              <a:rPr sz="1989" spc="-5" dirty="0">
                <a:solidFill>
                  <a:prstClr val="black"/>
                </a:solidFill>
                <a:latin typeface="Times New Roman"/>
                <a:cs typeface="Times New Roman"/>
              </a:rPr>
              <a:t>chemical</a:t>
            </a:r>
            <a:r>
              <a:rPr sz="1989" dirty="0">
                <a:solidFill>
                  <a:prstClr val="black"/>
                </a:solidFill>
                <a:latin typeface="Times New Roman"/>
                <a:cs typeface="Times New Roman"/>
              </a:rPr>
              <a:t> properties.</a:t>
            </a:r>
            <a:r>
              <a:rPr sz="1989" spc="-60" dirty="0">
                <a:solidFill>
                  <a:prstClr val="black"/>
                </a:solidFill>
                <a:latin typeface="Times New Roman"/>
                <a:cs typeface="Times New Roman"/>
              </a:rPr>
              <a:t> </a:t>
            </a:r>
            <a:r>
              <a:rPr sz="1989" dirty="0">
                <a:solidFill>
                  <a:prstClr val="black"/>
                </a:solidFill>
                <a:latin typeface="Times New Roman"/>
                <a:cs typeface="Times New Roman"/>
              </a:rPr>
              <a:t>These</a:t>
            </a:r>
            <a:r>
              <a:rPr sz="1989" spc="-15" dirty="0">
                <a:solidFill>
                  <a:prstClr val="black"/>
                </a:solidFill>
                <a:latin typeface="Times New Roman"/>
                <a:cs typeface="Times New Roman"/>
              </a:rPr>
              <a:t> </a:t>
            </a:r>
            <a:r>
              <a:rPr sz="1989" spc="-5" dirty="0">
                <a:solidFill>
                  <a:prstClr val="black"/>
                </a:solidFill>
                <a:latin typeface="Times New Roman"/>
                <a:cs typeface="Times New Roman"/>
              </a:rPr>
              <a:t>differences</a:t>
            </a:r>
            <a:r>
              <a:rPr sz="1989" spc="-40" dirty="0">
                <a:solidFill>
                  <a:prstClr val="black"/>
                </a:solidFill>
                <a:latin typeface="Times New Roman"/>
                <a:cs typeface="Times New Roman"/>
              </a:rPr>
              <a:t> </a:t>
            </a:r>
            <a:r>
              <a:rPr sz="1989" spc="-5" dirty="0">
                <a:solidFill>
                  <a:prstClr val="black"/>
                </a:solidFill>
                <a:latin typeface="Times New Roman"/>
                <a:cs typeface="Times New Roman"/>
              </a:rPr>
              <a:t>can</a:t>
            </a:r>
            <a:r>
              <a:rPr sz="1989" dirty="0">
                <a:solidFill>
                  <a:prstClr val="black"/>
                </a:solidFill>
                <a:latin typeface="Times New Roman"/>
                <a:cs typeface="Times New Roman"/>
              </a:rPr>
              <a:t> have</a:t>
            </a:r>
            <a:r>
              <a:rPr sz="1989" spc="-5" dirty="0">
                <a:solidFill>
                  <a:prstClr val="black"/>
                </a:solidFill>
                <a:latin typeface="Times New Roman"/>
                <a:cs typeface="Times New Roman"/>
              </a:rPr>
              <a:t> some</a:t>
            </a:r>
            <a:r>
              <a:rPr sz="1989" dirty="0">
                <a:solidFill>
                  <a:prstClr val="black"/>
                </a:solidFill>
                <a:latin typeface="Times New Roman"/>
                <a:cs typeface="Times New Roman"/>
              </a:rPr>
              <a:t> </a:t>
            </a:r>
            <a:r>
              <a:rPr sz="1989" spc="-5" dirty="0">
                <a:solidFill>
                  <a:prstClr val="black"/>
                </a:solidFill>
                <a:latin typeface="Times New Roman"/>
                <a:cs typeface="Times New Roman"/>
              </a:rPr>
              <a:t>important</a:t>
            </a:r>
            <a:r>
              <a:rPr sz="1989" spc="-15" dirty="0">
                <a:solidFill>
                  <a:prstClr val="black"/>
                </a:solidFill>
                <a:latin typeface="Times New Roman"/>
                <a:cs typeface="Times New Roman"/>
              </a:rPr>
              <a:t> </a:t>
            </a:r>
            <a:r>
              <a:rPr sz="1989" spc="-5" dirty="0">
                <a:solidFill>
                  <a:prstClr val="black"/>
                </a:solidFill>
                <a:latin typeface="Times New Roman"/>
                <a:cs typeface="Times New Roman"/>
              </a:rPr>
              <a:t>implications.</a:t>
            </a:r>
            <a:endParaRPr sz="1989" dirty="0">
              <a:solidFill>
                <a:prstClr val="black"/>
              </a:solidFill>
              <a:latin typeface="Times New Roman"/>
              <a:cs typeface="Times New Roman"/>
            </a:endParaRPr>
          </a:p>
          <a:p>
            <a:pPr marL="353609" marR="6314" indent="-340980" algn="just" defTabSz="909279">
              <a:spcBef>
                <a:spcPts val="477"/>
              </a:spcBef>
              <a:buFont typeface="Arial MT"/>
              <a:buChar char="•"/>
              <a:tabLst>
                <a:tab pos="353609" algn="l"/>
              </a:tabLst>
            </a:pPr>
            <a:r>
              <a:rPr sz="1989" spc="-5" dirty="0">
                <a:solidFill>
                  <a:prstClr val="black"/>
                </a:solidFill>
                <a:latin typeface="Times New Roman"/>
                <a:cs typeface="Times New Roman"/>
              </a:rPr>
              <a:t>Thalidomide </a:t>
            </a:r>
            <a:r>
              <a:rPr sz="1989" b="1" spc="-10" dirty="0">
                <a:solidFill>
                  <a:srgbClr val="FF0000"/>
                </a:solidFill>
                <a:latin typeface="Times New Roman"/>
                <a:cs typeface="Times New Roman"/>
              </a:rPr>
              <a:t>(Figure </a:t>
            </a:r>
            <a:r>
              <a:rPr lang="en-US" sz="1989" b="1" spc="-5" dirty="0">
                <a:solidFill>
                  <a:srgbClr val="FF0000"/>
                </a:solidFill>
                <a:latin typeface="Times New Roman"/>
                <a:cs typeface="Times New Roman"/>
              </a:rPr>
              <a:t>below</a:t>
            </a:r>
            <a:r>
              <a:rPr sz="1989" b="1" spc="-5" dirty="0">
                <a:solidFill>
                  <a:srgbClr val="FF0000"/>
                </a:solidFill>
                <a:latin typeface="Times New Roman"/>
                <a:cs typeface="Times New Roman"/>
              </a:rPr>
              <a:t>)</a:t>
            </a:r>
            <a:r>
              <a:rPr sz="1989" spc="-5" dirty="0">
                <a:solidFill>
                  <a:prstClr val="black"/>
                </a:solidFill>
                <a:latin typeface="Times New Roman"/>
                <a:cs typeface="Times New Roman"/>
              </a:rPr>
              <a:t>, </a:t>
            </a:r>
            <a:r>
              <a:rPr sz="1989" dirty="0">
                <a:solidFill>
                  <a:prstClr val="black"/>
                </a:solidFill>
                <a:latin typeface="Times New Roman"/>
                <a:cs typeface="Times New Roman"/>
              </a:rPr>
              <a:t>a </a:t>
            </a:r>
            <a:r>
              <a:rPr sz="1989" spc="-5" dirty="0">
                <a:solidFill>
                  <a:prstClr val="black"/>
                </a:solidFill>
                <a:latin typeface="Times New Roman"/>
                <a:cs typeface="Times New Roman"/>
              </a:rPr>
              <a:t>drug </a:t>
            </a:r>
            <a:r>
              <a:rPr sz="1989" dirty="0">
                <a:solidFill>
                  <a:prstClr val="black"/>
                </a:solidFill>
                <a:latin typeface="Times New Roman"/>
                <a:cs typeface="Times New Roman"/>
              </a:rPr>
              <a:t>was </a:t>
            </a:r>
            <a:r>
              <a:rPr sz="1989" spc="-5" dirty="0">
                <a:solidFill>
                  <a:prstClr val="black"/>
                </a:solidFill>
                <a:latin typeface="Times New Roman"/>
                <a:cs typeface="Times New Roman"/>
              </a:rPr>
              <a:t>prescribed in the </a:t>
            </a:r>
            <a:r>
              <a:rPr sz="1989" dirty="0">
                <a:solidFill>
                  <a:prstClr val="black"/>
                </a:solidFill>
                <a:latin typeface="Times New Roman"/>
                <a:cs typeface="Times New Roman"/>
              </a:rPr>
              <a:t>1950s </a:t>
            </a:r>
            <a:r>
              <a:rPr sz="1989" spc="-5" dirty="0">
                <a:solidFill>
                  <a:prstClr val="black"/>
                </a:solidFill>
                <a:latin typeface="Times New Roman"/>
                <a:cs typeface="Times New Roman"/>
              </a:rPr>
              <a:t>and </a:t>
            </a:r>
            <a:r>
              <a:rPr sz="1989" dirty="0">
                <a:solidFill>
                  <a:prstClr val="black"/>
                </a:solidFill>
                <a:latin typeface="Times New Roman"/>
                <a:cs typeface="Times New Roman"/>
              </a:rPr>
              <a:t>60s </a:t>
            </a:r>
            <a:r>
              <a:rPr sz="1989" spc="-5" dirty="0">
                <a:solidFill>
                  <a:prstClr val="black"/>
                </a:solidFill>
                <a:latin typeface="Times New Roman"/>
                <a:cs typeface="Times New Roman"/>
              </a:rPr>
              <a:t>to treat </a:t>
            </a:r>
            <a:r>
              <a:rPr sz="1989" dirty="0">
                <a:solidFill>
                  <a:prstClr val="black"/>
                </a:solidFill>
                <a:latin typeface="Times New Roman"/>
                <a:cs typeface="Times New Roman"/>
              </a:rPr>
              <a:t> </a:t>
            </a:r>
            <a:r>
              <a:rPr sz="1989" spc="-5" dirty="0">
                <a:solidFill>
                  <a:prstClr val="black"/>
                </a:solidFill>
                <a:latin typeface="Times New Roman"/>
                <a:cs typeface="Times New Roman"/>
              </a:rPr>
              <a:t>morning</a:t>
            </a:r>
            <a:r>
              <a:rPr sz="1989" dirty="0">
                <a:solidFill>
                  <a:prstClr val="black"/>
                </a:solidFill>
                <a:latin typeface="Times New Roman"/>
                <a:cs typeface="Times New Roman"/>
              </a:rPr>
              <a:t> </a:t>
            </a:r>
            <a:r>
              <a:rPr sz="1989" spc="-5" dirty="0">
                <a:solidFill>
                  <a:prstClr val="black"/>
                </a:solidFill>
                <a:latin typeface="Times New Roman"/>
                <a:cs typeface="Times New Roman"/>
              </a:rPr>
              <a:t>sickness</a:t>
            </a:r>
            <a:r>
              <a:rPr sz="1989" dirty="0">
                <a:solidFill>
                  <a:prstClr val="black"/>
                </a:solidFill>
                <a:latin typeface="Times New Roman"/>
                <a:cs typeface="Times New Roman"/>
              </a:rPr>
              <a:t> </a:t>
            </a:r>
            <a:r>
              <a:rPr sz="1989" spc="-5" dirty="0">
                <a:solidFill>
                  <a:prstClr val="black"/>
                </a:solidFill>
                <a:latin typeface="Times New Roman"/>
                <a:cs typeface="Times New Roman"/>
              </a:rPr>
              <a:t>in</a:t>
            </a:r>
            <a:r>
              <a:rPr sz="1989" dirty="0">
                <a:solidFill>
                  <a:prstClr val="black"/>
                </a:solidFill>
                <a:latin typeface="Times New Roman"/>
                <a:cs typeface="Times New Roman"/>
              </a:rPr>
              <a:t> </a:t>
            </a:r>
            <a:r>
              <a:rPr sz="1989" spc="-5" dirty="0">
                <a:solidFill>
                  <a:prstClr val="black"/>
                </a:solidFill>
                <a:latin typeface="Times New Roman"/>
                <a:cs typeface="Times New Roman"/>
              </a:rPr>
              <a:t>pregnant</a:t>
            </a:r>
            <a:r>
              <a:rPr sz="1989" dirty="0">
                <a:solidFill>
                  <a:prstClr val="black"/>
                </a:solidFill>
                <a:latin typeface="Times New Roman"/>
                <a:cs typeface="Times New Roman"/>
              </a:rPr>
              <a:t> women;</a:t>
            </a:r>
            <a:r>
              <a:rPr sz="1989" spc="5" dirty="0">
                <a:solidFill>
                  <a:prstClr val="black"/>
                </a:solidFill>
                <a:latin typeface="Times New Roman"/>
                <a:cs typeface="Times New Roman"/>
              </a:rPr>
              <a:t> </a:t>
            </a:r>
            <a:r>
              <a:rPr sz="1989" spc="-15" dirty="0">
                <a:solidFill>
                  <a:prstClr val="black"/>
                </a:solidFill>
                <a:latin typeface="Times New Roman"/>
                <a:cs typeface="Times New Roman"/>
              </a:rPr>
              <a:t>however,</a:t>
            </a:r>
            <a:r>
              <a:rPr sz="1989" spc="-10" dirty="0">
                <a:solidFill>
                  <a:prstClr val="black"/>
                </a:solidFill>
                <a:latin typeface="Times New Roman"/>
                <a:cs typeface="Times New Roman"/>
              </a:rPr>
              <a:t> </a:t>
            </a:r>
            <a:r>
              <a:rPr sz="1989" dirty="0">
                <a:solidFill>
                  <a:prstClr val="black"/>
                </a:solidFill>
                <a:latin typeface="Times New Roman"/>
                <a:cs typeface="Times New Roman"/>
              </a:rPr>
              <a:t>unknown</a:t>
            </a:r>
            <a:r>
              <a:rPr sz="1989" spc="5" dirty="0">
                <a:solidFill>
                  <a:prstClr val="black"/>
                </a:solidFill>
                <a:latin typeface="Times New Roman"/>
                <a:cs typeface="Times New Roman"/>
              </a:rPr>
              <a:t> </a:t>
            </a:r>
            <a:r>
              <a:rPr sz="1989" spc="-5" dirty="0">
                <a:solidFill>
                  <a:prstClr val="black"/>
                </a:solidFill>
                <a:latin typeface="Times New Roman"/>
                <a:cs typeface="Times New Roman"/>
              </a:rPr>
              <a:t>then</a:t>
            </a:r>
            <a:r>
              <a:rPr sz="1989" dirty="0">
                <a:solidFill>
                  <a:prstClr val="black"/>
                </a:solidFill>
                <a:latin typeface="Times New Roman"/>
                <a:cs typeface="Times New Roman"/>
              </a:rPr>
              <a:t> was</a:t>
            </a:r>
            <a:r>
              <a:rPr sz="1989" spc="5" dirty="0">
                <a:solidFill>
                  <a:prstClr val="black"/>
                </a:solidFill>
                <a:latin typeface="Times New Roman"/>
                <a:cs typeface="Times New Roman"/>
              </a:rPr>
              <a:t> </a:t>
            </a:r>
            <a:r>
              <a:rPr sz="1989" dirty="0">
                <a:solidFill>
                  <a:prstClr val="black"/>
                </a:solidFill>
                <a:latin typeface="Times New Roman"/>
                <a:cs typeface="Times New Roman"/>
              </a:rPr>
              <a:t>that</a:t>
            </a:r>
            <a:r>
              <a:rPr sz="1989" spc="5" dirty="0">
                <a:solidFill>
                  <a:prstClr val="black"/>
                </a:solidFill>
                <a:latin typeface="Times New Roman"/>
                <a:cs typeface="Times New Roman"/>
              </a:rPr>
              <a:t> </a:t>
            </a:r>
            <a:r>
              <a:rPr sz="1989" spc="-5" dirty="0">
                <a:solidFill>
                  <a:prstClr val="black"/>
                </a:solidFill>
                <a:latin typeface="Times New Roman"/>
                <a:cs typeface="Times New Roman"/>
              </a:rPr>
              <a:t>the </a:t>
            </a:r>
            <a:r>
              <a:rPr sz="1989" dirty="0">
                <a:solidFill>
                  <a:prstClr val="black"/>
                </a:solidFill>
                <a:latin typeface="Times New Roman"/>
                <a:cs typeface="Times New Roman"/>
              </a:rPr>
              <a:t> </a:t>
            </a:r>
            <a:r>
              <a:rPr sz="1989" b="1" spc="-5" dirty="0">
                <a:solidFill>
                  <a:prstClr val="black"/>
                </a:solidFill>
                <a:latin typeface="Times New Roman"/>
                <a:cs typeface="Times New Roman"/>
              </a:rPr>
              <a:t>(</a:t>
            </a:r>
            <a:r>
              <a:rPr sz="1989" b="1" i="1" spc="-5" dirty="0">
                <a:solidFill>
                  <a:prstClr val="black"/>
                </a:solidFill>
                <a:latin typeface="Times New Roman"/>
                <a:cs typeface="Times New Roman"/>
              </a:rPr>
              <a:t>S</a:t>
            </a:r>
            <a:r>
              <a:rPr sz="1989" b="1" spc="-5" dirty="0">
                <a:solidFill>
                  <a:prstClr val="black"/>
                </a:solidFill>
                <a:latin typeface="Times New Roman"/>
                <a:cs typeface="Times New Roman"/>
              </a:rPr>
              <a:t>)-</a:t>
            </a:r>
            <a:r>
              <a:rPr sz="1989" spc="-5" dirty="0">
                <a:solidFill>
                  <a:prstClr val="black"/>
                </a:solidFill>
                <a:latin typeface="Times New Roman"/>
                <a:cs typeface="Times New Roman"/>
              </a:rPr>
              <a:t>enantiomer could </a:t>
            </a:r>
            <a:r>
              <a:rPr sz="1989" dirty="0">
                <a:solidFill>
                  <a:prstClr val="black"/>
                </a:solidFill>
                <a:latin typeface="Times New Roman"/>
                <a:cs typeface="Times New Roman"/>
              </a:rPr>
              <a:t>be </a:t>
            </a:r>
            <a:r>
              <a:rPr sz="1989" spc="-5" dirty="0">
                <a:solidFill>
                  <a:prstClr val="black"/>
                </a:solidFill>
                <a:latin typeface="Times New Roman"/>
                <a:cs typeface="Times New Roman"/>
              </a:rPr>
              <a:t>transformed in the </a:t>
            </a:r>
            <a:r>
              <a:rPr sz="1989" dirty="0">
                <a:solidFill>
                  <a:prstClr val="black"/>
                </a:solidFill>
                <a:latin typeface="Times New Roman"/>
                <a:cs typeface="Times New Roman"/>
              </a:rPr>
              <a:t>body </a:t>
            </a:r>
            <a:r>
              <a:rPr sz="1989" spc="-5" dirty="0">
                <a:solidFill>
                  <a:prstClr val="black"/>
                </a:solidFill>
                <a:latin typeface="Times New Roman"/>
                <a:cs typeface="Times New Roman"/>
              </a:rPr>
              <a:t>into compounds that </a:t>
            </a:r>
            <a:r>
              <a:rPr sz="1989" dirty="0">
                <a:solidFill>
                  <a:prstClr val="black"/>
                </a:solidFill>
                <a:latin typeface="Times New Roman"/>
                <a:cs typeface="Times New Roman"/>
              </a:rPr>
              <a:t>caused </a:t>
            </a:r>
            <a:r>
              <a:rPr sz="1989" spc="5" dirty="0">
                <a:solidFill>
                  <a:prstClr val="black"/>
                </a:solidFill>
                <a:latin typeface="Times New Roman"/>
                <a:cs typeface="Times New Roman"/>
              </a:rPr>
              <a:t> </a:t>
            </a:r>
            <a:r>
              <a:rPr sz="1989" spc="-5" dirty="0">
                <a:solidFill>
                  <a:prstClr val="black"/>
                </a:solidFill>
                <a:latin typeface="Times New Roman"/>
                <a:cs typeface="Times New Roman"/>
              </a:rPr>
              <a:t>deformities</a:t>
            </a:r>
            <a:r>
              <a:rPr sz="1989" dirty="0">
                <a:solidFill>
                  <a:prstClr val="black"/>
                </a:solidFill>
                <a:latin typeface="Times New Roman"/>
                <a:cs typeface="Times New Roman"/>
              </a:rPr>
              <a:t> </a:t>
            </a:r>
            <a:r>
              <a:rPr sz="1989" spc="-10" dirty="0">
                <a:solidFill>
                  <a:prstClr val="black"/>
                </a:solidFill>
                <a:latin typeface="Times New Roman"/>
                <a:cs typeface="Times New Roman"/>
              </a:rPr>
              <a:t>in</a:t>
            </a:r>
            <a:r>
              <a:rPr sz="1989" spc="-5" dirty="0">
                <a:solidFill>
                  <a:prstClr val="black"/>
                </a:solidFill>
                <a:latin typeface="Times New Roman"/>
                <a:cs typeface="Times New Roman"/>
              </a:rPr>
              <a:t> embryos.</a:t>
            </a:r>
            <a:r>
              <a:rPr sz="1989" dirty="0">
                <a:solidFill>
                  <a:prstClr val="black"/>
                </a:solidFill>
                <a:latin typeface="Times New Roman"/>
                <a:cs typeface="Times New Roman"/>
              </a:rPr>
              <a:t> </a:t>
            </a:r>
            <a:r>
              <a:rPr sz="1989" spc="-5" dirty="0">
                <a:solidFill>
                  <a:prstClr val="black"/>
                </a:solidFill>
                <a:latin typeface="Times New Roman"/>
                <a:cs typeface="Times New Roman"/>
              </a:rPr>
              <a:t>The</a:t>
            </a:r>
            <a:r>
              <a:rPr sz="1989" dirty="0">
                <a:solidFill>
                  <a:prstClr val="black"/>
                </a:solidFill>
                <a:latin typeface="Times New Roman"/>
                <a:cs typeface="Times New Roman"/>
              </a:rPr>
              <a:t> two</a:t>
            </a:r>
            <a:r>
              <a:rPr sz="1989" spc="5" dirty="0">
                <a:solidFill>
                  <a:prstClr val="black"/>
                </a:solidFill>
                <a:latin typeface="Times New Roman"/>
                <a:cs typeface="Times New Roman"/>
              </a:rPr>
              <a:t> </a:t>
            </a:r>
            <a:r>
              <a:rPr sz="1989" spc="-5" dirty="0">
                <a:solidFill>
                  <a:prstClr val="black"/>
                </a:solidFill>
                <a:latin typeface="Times New Roman"/>
                <a:cs typeface="Times New Roman"/>
              </a:rPr>
              <a:t>enantiomers</a:t>
            </a:r>
            <a:r>
              <a:rPr sz="1989" dirty="0">
                <a:solidFill>
                  <a:prstClr val="black"/>
                </a:solidFill>
                <a:latin typeface="Times New Roman"/>
                <a:cs typeface="Times New Roman"/>
              </a:rPr>
              <a:t> </a:t>
            </a:r>
            <a:r>
              <a:rPr sz="1989" spc="-5" dirty="0">
                <a:solidFill>
                  <a:prstClr val="black"/>
                </a:solidFill>
                <a:latin typeface="Times New Roman"/>
                <a:cs typeface="Times New Roman"/>
              </a:rPr>
              <a:t>also</a:t>
            </a:r>
            <a:r>
              <a:rPr sz="1989" dirty="0">
                <a:solidFill>
                  <a:prstClr val="black"/>
                </a:solidFill>
                <a:latin typeface="Times New Roman"/>
                <a:cs typeface="Times New Roman"/>
              </a:rPr>
              <a:t> </a:t>
            </a:r>
            <a:r>
              <a:rPr sz="1989" spc="-5" dirty="0">
                <a:solidFill>
                  <a:prstClr val="black"/>
                </a:solidFill>
                <a:latin typeface="Times New Roman"/>
                <a:cs typeface="Times New Roman"/>
              </a:rPr>
              <a:t>interconvert</a:t>
            </a:r>
            <a:r>
              <a:rPr sz="1989" dirty="0">
                <a:solidFill>
                  <a:prstClr val="black"/>
                </a:solidFill>
                <a:latin typeface="Times New Roman"/>
                <a:cs typeface="Times New Roman"/>
              </a:rPr>
              <a:t> </a:t>
            </a:r>
            <a:r>
              <a:rPr sz="1989" spc="-10" dirty="0">
                <a:solidFill>
                  <a:prstClr val="black"/>
                </a:solidFill>
                <a:latin typeface="Times New Roman"/>
                <a:cs typeface="Times New Roman"/>
              </a:rPr>
              <a:t>in</a:t>
            </a:r>
            <a:r>
              <a:rPr sz="1989" spc="-5" dirty="0">
                <a:solidFill>
                  <a:prstClr val="black"/>
                </a:solidFill>
                <a:latin typeface="Times New Roman"/>
                <a:cs typeface="Times New Roman"/>
              </a:rPr>
              <a:t> </a:t>
            </a:r>
            <a:r>
              <a:rPr sz="1989" spc="-10" dirty="0">
                <a:solidFill>
                  <a:prstClr val="black"/>
                </a:solidFill>
                <a:latin typeface="Times New Roman"/>
                <a:cs typeface="Times New Roman"/>
              </a:rPr>
              <a:t>the</a:t>
            </a:r>
            <a:r>
              <a:rPr sz="1989" spc="-5" dirty="0">
                <a:solidFill>
                  <a:prstClr val="black"/>
                </a:solidFill>
                <a:latin typeface="Times New Roman"/>
                <a:cs typeface="Times New Roman"/>
              </a:rPr>
              <a:t> </a:t>
            </a:r>
            <a:r>
              <a:rPr sz="1989" spc="-30" dirty="0">
                <a:solidFill>
                  <a:prstClr val="black"/>
                </a:solidFill>
                <a:latin typeface="Times New Roman"/>
                <a:cs typeface="Times New Roman"/>
              </a:rPr>
              <a:t>body, </a:t>
            </a:r>
            <a:r>
              <a:rPr sz="1989" spc="-25" dirty="0">
                <a:solidFill>
                  <a:prstClr val="black"/>
                </a:solidFill>
                <a:latin typeface="Times New Roman"/>
                <a:cs typeface="Times New Roman"/>
              </a:rPr>
              <a:t> </a:t>
            </a:r>
            <a:r>
              <a:rPr sz="1989" spc="-5" dirty="0">
                <a:solidFill>
                  <a:prstClr val="black"/>
                </a:solidFill>
                <a:latin typeface="Times New Roman"/>
                <a:cs typeface="Times New Roman"/>
              </a:rPr>
              <a:t>meaning that </a:t>
            </a:r>
            <a:r>
              <a:rPr sz="1989" dirty="0">
                <a:solidFill>
                  <a:prstClr val="black"/>
                </a:solidFill>
                <a:latin typeface="Times New Roman"/>
                <a:cs typeface="Times New Roman"/>
              </a:rPr>
              <a:t>even </a:t>
            </a:r>
            <a:r>
              <a:rPr sz="1989" spc="-10" dirty="0">
                <a:solidFill>
                  <a:prstClr val="black"/>
                </a:solidFill>
                <a:latin typeface="Times New Roman"/>
                <a:cs typeface="Times New Roman"/>
              </a:rPr>
              <a:t>if </a:t>
            </a:r>
            <a:r>
              <a:rPr sz="1989" spc="-5" dirty="0">
                <a:solidFill>
                  <a:prstClr val="black"/>
                </a:solidFill>
                <a:latin typeface="Times New Roman"/>
                <a:cs typeface="Times New Roman"/>
              </a:rPr>
              <a:t>just the </a:t>
            </a:r>
            <a:r>
              <a:rPr sz="1989" b="1" spc="-10" dirty="0">
                <a:solidFill>
                  <a:prstClr val="black"/>
                </a:solidFill>
                <a:latin typeface="Times New Roman"/>
                <a:cs typeface="Times New Roman"/>
              </a:rPr>
              <a:t>(</a:t>
            </a:r>
            <a:r>
              <a:rPr sz="1989" b="1" i="1" spc="-10" dirty="0">
                <a:solidFill>
                  <a:prstClr val="black"/>
                </a:solidFill>
                <a:latin typeface="Times New Roman"/>
                <a:cs typeface="Times New Roman"/>
              </a:rPr>
              <a:t>R</a:t>
            </a:r>
            <a:r>
              <a:rPr sz="1989" b="1" spc="-10" dirty="0">
                <a:solidFill>
                  <a:prstClr val="black"/>
                </a:solidFill>
                <a:latin typeface="Times New Roman"/>
                <a:cs typeface="Times New Roman"/>
              </a:rPr>
              <a:t>)-</a:t>
            </a:r>
            <a:r>
              <a:rPr sz="1989" spc="-10" dirty="0">
                <a:solidFill>
                  <a:prstClr val="black"/>
                </a:solidFill>
                <a:latin typeface="Times New Roman"/>
                <a:cs typeface="Times New Roman"/>
              </a:rPr>
              <a:t>enantiomer </a:t>
            </a:r>
            <a:r>
              <a:rPr sz="1989" spc="-5" dirty="0">
                <a:solidFill>
                  <a:prstClr val="black"/>
                </a:solidFill>
                <a:latin typeface="Times New Roman"/>
                <a:cs typeface="Times New Roman"/>
              </a:rPr>
              <a:t>could </a:t>
            </a:r>
            <a:r>
              <a:rPr sz="1989" dirty="0">
                <a:solidFill>
                  <a:prstClr val="black"/>
                </a:solidFill>
                <a:latin typeface="Times New Roman"/>
                <a:cs typeface="Times New Roman"/>
              </a:rPr>
              <a:t>be </a:t>
            </a:r>
            <a:r>
              <a:rPr sz="1989" spc="-5" dirty="0">
                <a:solidFill>
                  <a:prstClr val="black"/>
                </a:solidFill>
                <a:latin typeface="Times New Roman"/>
                <a:cs typeface="Times New Roman"/>
              </a:rPr>
              <a:t>isolated, it would still </a:t>
            </a:r>
            <a:r>
              <a:rPr sz="1989" dirty="0">
                <a:solidFill>
                  <a:prstClr val="black"/>
                </a:solidFill>
                <a:latin typeface="Times New Roman"/>
                <a:cs typeface="Times New Roman"/>
              </a:rPr>
              <a:t> produce</a:t>
            </a:r>
            <a:r>
              <a:rPr sz="1989" spc="-35" dirty="0">
                <a:solidFill>
                  <a:prstClr val="black"/>
                </a:solidFill>
                <a:latin typeface="Times New Roman"/>
                <a:cs typeface="Times New Roman"/>
              </a:rPr>
              <a:t> </a:t>
            </a:r>
            <a:r>
              <a:rPr sz="1989" dirty="0">
                <a:solidFill>
                  <a:prstClr val="black"/>
                </a:solidFill>
                <a:latin typeface="Times New Roman"/>
                <a:cs typeface="Times New Roman"/>
              </a:rPr>
              <a:t>the</a:t>
            </a:r>
            <a:r>
              <a:rPr sz="1989" spc="-10" dirty="0">
                <a:solidFill>
                  <a:prstClr val="black"/>
                </a:solidFill>
                <a:latin typeface="Times New Roman"/>
                <a:cs typeface="Times New Roman"/>
              </a:rPr>
              <a:t> </a:t>
            </a:r>
            <a:r>
              <a:rPr sz="1989" spc="-5" dirty="0">
                <a:solidFill>
                  <a:prstClr val="black"/>
                </a:solidFill>
                <a:latin typeface="Times New Roman"/>
                <a:cs typeface="Times New Roman"/>
              </a:rPr>
              <a:t>same</a:t>
            </a:r>
            <a:r>
              <a:rPr sz="1989" dirty="0">
                <a:solidFill>
                  <a:prstClr val="black"/>
                </a:solidFill>
                <a:latin typeface="Times New Roman"/>
                <a:cs typeface="Times New Roman"/>
              </a:rPr>
              <a:t> </a:t>
            </a:r>
            <a:r>
              <a:rPr sz="1989" spc="-5" dirty="0">
                <a:solidFill>
                  <a:prstClr val="black"/>
                </a:solidFill>
                <a:latin typeface="Times New Roman"/>
                <a:cs typeface="Times New Roman"/>
              </a:rPr>
              <a:t>effects.</a:t>
            </a:r>
            <a:endParaRPr sz="1989" dirty="0">
              <a:solidFill>
                <a:prstClr val="black"/>
              </a:solidFill>
              <a:latin typeface="Times New Roman"/>
              <a:cs typeface="Times New Roman"/>
            </a:endParaRPr>
          </a:p>
          <a:p>
            <a:pPr marL="353609" marR="6314" indent="-340980" algn="just" defTabSz="909279">
              <a:spcBef>
                <a:spcPts val="477"/>
              </a:spcBef>
              <a:buFont typeface="Arial MT"/>
              <a:buChar char="•"/>
              <a:tabLst>
                <a:tab pos="353609" algn="l"/>
              </a:tabLst>
            </a:pPr>
            <a:r>
              <a:rPr sz="1989" dirty="0">
                <a:solidFill>
                  <a:srgbClr val="00AFEF"/>
                </a:solidFill>
                <a:latin typeface="Times New Roman"/>
                <a:cs typeface="Times New Roman"/>
              </a:rPr>
              <a:t>This </a:t>
            </a:r>
            <a:r>
              <a:rPr sz="1989" spc="-5" dirty="0">
                <a:solidFill>
                  <a:srgbClr val="00AFEF"/>
                </a:solidFill>
                <a:latin typeface="Times New Roman"/>
                <a:cs typeface="Times New Roman"/>
              </a:rPr>
              <a:t>emphasised the importance of testing all of </a:t>
            </a:r>
            <a:r>
              <a:rPr sz="1989" dirty="0">
                <a:solidFill>
                  <a:srgbClr val="00AFEF"/>
                </a:solidFill>
                <a:latin typeface="Times New Roman"/>
                <a:cs typeface="Times New Roman"/>
              </a:rPr>
              <a:t>the </a:t>
            </a:r>
            <a:r>
              <a:rPr sz="1989" spc="-5" dirty="0">
                <a:solidFill>
                  <a:srgbClr val="00AFEF"/>
                </a:solidFill>
                <a:latin typeface="Times New Roman"/>
                <a:cs typeface="Times New Roman"/>
              </a:rPr>
              <a:t>optical isomers of drugs </a:t>
            </a:r>
            <a:r>
              <a:rPr sz="1989" dirty="0">
                <a:solidFill>
                  <a:srgbClr val="00AFEF"/>
                </a:solidFill>
                <a:latin typeface="Times New Roman"/>
                <a:cs typeface="Times New Roman"/>
              </a:rPr>
              <a:t>for </a:t>
            </a:r>
            <a:r>
              <a:rPr sz="1989" spc="5" dirty="0">
                <a:solidFill>
                  <a:srgbClr val="00AFEF"/>
                </a:solidFill>
                <a:latin typeface="Times New Roman"/>
                <a:cs typeface="Times New Roman"/>
              </a:rPr>
              <a:t> </a:t>
            </a:r>
            <a:r>
              <a:rPr sz="1989" spc="-10" dirty="0">
                <a:solidFill>
                  <a:srgbClr val="00AFEF"/>
                </a:solidFill>
                <a:latin typeface="Times New Roman"/>
                <a:cs typeface="Times New Roman"/>
              </a:rPr>
              <a:t>effects, </a:t>
            </a:r>
            <a:r>
              <a:rPr sz="1989" spc="-5" dirty="0">
                <a:solidFill>
                  <a:srgbClr val="00AFEF"/>
                </a:solidFill>
                <a:latin typeface="Times New Roman"/>
                <a:cs typeface="Times New Roman"/>
              </a:rPr>
              <a:t>and </a:t>
            </a:r>
            <a:r>
              <a:rPr sz="1989" spc="-10" dirty="0">
                <a:solidFill>
                  <a:srgbClr val="00AFEF"/>
                </a:solidFill>
                <a:latin typeface="Times New Roman"/>
                <a:cs typeface="Times New Roman"/>
              </a:rPr>
              <a:t>is </a:t>
            </a:r>
            <a:r>
              <a:rPr sz="1989" spc="-5" dirty="0">
                <a:solidFill>
                  <a:srgbClr val="00AFEF"/>
                </a:solidFill>
                <a:latin typeface="Times New Roman"/>
                <a:cs typeface="Times New Roman"/>
              </a:rPr>
              <a:t>part of the reason </a:t>
            </a:r>
            <a:r>
              <a:rPr sz="1989" spc="5" dirty="0">
                <a:solidFill>
                  <a:srgbClr val="00AFEF"/>
                </a:solidFill>
                <a:latin typeface="Times New Roman"/>
                <a:cs typeface="Times New Roman"/>
              </a:rPr>
              <a:t>why </a:t>
            </a:r>
            <a:r>
              <a:rPr sz="1989" spc="-5" dirty="0">
                <a:solidFill>
                  <a:srgbClr val="00AFEF"/>
                </a:solidFill>
                <a:latin typeface="Times New Roman"/>
                <a:cs typeface="Times New Roman"/>
              </a:rPr>
              <a:t>present-day pharmaceuticals have to </a:t>
            </a:r>
            <a:r>
              <a:rPr sz="1989" spc="5" dirty="0">
                <a:solidFill>
                  <a:srgbClr val="00AFEF"/>
                </a:solidFill>
                <a:latin typeface="Times New Roman"/>
                <a:cs typeface="Times New Roman"/>
              </a:rPr>
              <a:t>go </a:t>
            </a:r>
            <a:r>
              <a:rPr sz="1989" spc="10" dirty="0">
                <a:solidFill>
                  <a:srgbClr val="00AFEF"/>
                </a:solidFill>
                <a:latin typeface="Times New Roman"/>
                <a:cs typeface="Times New Roman"/>
              </a:rPr>
              <a:t> </a:t>
            </a:r>
            <a:r>
              <a:rPr sz="1989" dirty="0">
                <a:solidFill>
                  <a:srgbClr val="00AFEF"/>
                </a:solidFill>
                <a:latin typeface="Times New Roman"/>
                <a:cs typeface="Times New Roman"/>
              </a:rPr>
              <a:t>through</a:t>
            </a:r>
            <a:r>
              <a:rPr sz="1989" spc="-40" dirty="0">
                <a:solidFill>
                  <a:srgbClr val="00AFEF"/>
                </a:solidFill>
                <a:latin typeface="Times New Roman"/>
                <a:cs typeface="Times New Roman"/>
              </a:rPr>
              <a:t> </a:t>
            </a:r>
            <a:r>
              <a:rPr sz="1989" dirty="0">
                <a:solidFill>
                  <a:srgbClr val="00AFEF"/>
                </a:solidFill>
                <a:latin typeface="Times New Roman"/>
                <a:cs typeface="Times New Roman"/>
              </a:rPr>
              <a:t>years</a:t>
            </a:r>
            <a:r>
              <a:rPr sz="1989" spc="-10" dirty="0">
                <a:solidFill>
                  <a:srgbClr val="00AFEF"/>
                </a:solidFill>
                <a:latin typeface="Times New Roman"/>
                <a:cs typeface="Times New Roman"/>
              </a:rPr>
              <a:t> </a:t>
            </a:r>
            <a:r>
              <a:rPr sz="1989" dirty="0">
                <a:solidFill>
                  <a:srgbClr val="00AFEF"/>
                </a:solidFill>
                <a:latin typeface="Times New Roman"/>
                <a:cs typeface="Times New Roman"/>
              </a:rPr>
              <a:t>of</a:t>
            </a:r>
            <a:r>
              <a:rPr sz="1989" spc="-20" dirty="0">
                <a:solidFill>
                  <a:srgbClr val="00AFEF"/>
                </a:solidFill>
                <a:latin typeface="Times New Roman"/>
                <a:cs typeface="Times New Roman"/>
              </a:rPr>
              <a:t> </a:t>
            </a:r>
            <a:r>
              <a:rPr sz="1989" dirty="0">
                <a:solidFill>
                  <a:srgbClr val="00AFEF"/>
                </a:solidFill>
                <a:latin typeface="Times New Roman"/>
                <a:cs typeface="Times New Roman"/>
              </a:rPr>
              <a:t>rigorous</a:t>
            </a:r>
            <a:r>
              <a:rPr sz="1989" spc="-40" dirty="0">
                <a:solidFill>
                  <a:srgbClr val="00AFEF"/>
                </a:solidFill>
                <a:latin typeface="Times New Roman"/>
                <a:cs typeface="Times New Roman"/>
              </a:rPr>
              <a:t> </a:t>
            </a:r>
            <a:r>
              <a:rPr sz="1989" spc="-5" dirty="0">
                <a:solidFill>
                  <a:srgbClr val="00AFEF"/>
                </a:solidFill>
                <a:latin typeface="Times New Roman"/>
                <a:cs typeface="Times New Roman"/>
              </a:rPr>
              <a:t>tests,</a:t>
            </a:r>
            <a:r>
              <a:rPr sz="1989" spc="-20" dirty="0">
                <a:solidFill>
                  <a:srgbClr val="00AFEF"/>
                </a:solidFill>
                <a:latin typeface="Times New Roman"/>
                <a:cs typeface="Times New Roman"/>
              </a:rPr>
              <a:t> </a:t>
            </a:r>
            <a:r>
              <a:rPr sz="1989" spc="-5" dirty="0">
                <a:solidFill>
                  <a:srgbClr val="00AFEF"/>
                </a:solidFill>
                <a:latin typeface="Times New Roman"/>
                <a:cs typeface="Times New Roman"/>
              </a:rPr>
              <a:t>to </a:t>
            </a:r>
            <a:r>
              <a:rPr sz="1989" dirty="0">
                <a:solidFill>
                  <a:srgbClr val="00AFEF"/>
                </a:solidFill>
                <a:latin typeface="Times New Roman"/>
                <a:cs typeface="Times New Roman"/>
              </a:rPr>
              <a:t>ensure</a:t>
            </a:r>
            <a:r>
              <a:rPr sz="1989" spc="-30" dirty="0">
                <a:solidFill>
                  <a:srgbClr val="00AFEF"/>
                </a:solidFill>
                <a:latin typeface="Times New Roman"/>
                <a:cs typeface="Times New Roman"/>
              </a:rPr>
              <a:t> </a:t>
            </a:r>
            <a:r>
              <a:rPr sz="1989" dirty="0">
                <a:solidFill>
                  <a:srgbClr val="00AFEF"/>
                </a:solidFill>
                <a:latin typeface="Times New Roman"/>
                <a:cs typeface="Times New Roman"/>
              </a:rPr>
              <a:t>that</a:t>
            </a:r>
            <a:r>
              <a:rPr sz="1989" spc="-15" dirty="0">
                <a:solidFill>
                  <a:srgbClr val="00AFEF"/>
                </a:solidFill>
                <a:latin typeface="Times New Roman"/>
                <a:cs typeface="Times New Roman"/>
              </a:rPr>
              <a:t> </a:t>
            </a:r>
            <a:r>
              <a:rPr sz="1989" dirty="0">
                <a:solidFill>
                  <a:srgbClr val="00AFEF"/>
                </a:solidFill>
                <a:latin typeface="Times New Roman"/>
                <a:cs typeface="Times New Roman"/>
              </a:rPr>
              <a:t>they</a:t>
            </a:r>
            <a:r>
              <a:rPr sz="1989" spc="-20" dirty="0">
                <a:solidFill>
                  <a:srgbClr val="00AFEF"/>
                </a:solidFill>
                <a:latin typeface="Times New Roman"/>
                <a:cs typeface="Times New Roman"/>
              </a:rPr>
              <a:t> </a:t>
            </a:r>
            <a:r>
              <a:rPr sz="1989" dirty="0">
                <a:solidFill>
                  <a:srgbClr val="00AFEF"/>
                </a:solidFill>
                <a:latin typeface="Times New Roman"/>
                <a:cs typeface="Times New Roman"/>
              </a:rPr>
              <a:t>are</a:t>
            </a:r>
            <a:r>
              <a:rPr sz="1989" spc="-10" dirty="0">
                <a:solidFill>
                  <a:srgbClr val="00AFEF"/>
                </a:solidFill>
                <a:latin typeface="Times New Roman"/>
                <a:cs typeface="Times New Roman"/>
              </a:rPr>
              <a:t> </a:t>
            </a:r>
            <a:r>
              <a:rPr sz="1989" dirty="0">
                <a:solidFill>
                  <a:srgbClr val="00AFEF"/>
                </a:solidFill>
                <a:latin typeface="Times New Roman"/>
                <a:cs typeface="Times New Roman"/>
              </a:rPr>
              <a:t>safe.</a:t>
            </a:r>
            <a:endParaRPr sz="1989" dirty="0">
              <a:solidFill>
                <a:prstClr val="black"/>
              </a:solidFill>
              <a:latin typeface="Times New Roman"/>
              <a:cs typeface="Times New Roman"/>
            </a:endParaRPr>
          </a:p>
        </p:txBody>
      </p:sp>
      <p:pic>
        <p:nvPicPr>
          <p:cNvPr id="4" name="object 4"/>
          <p:cNvPicPr/>
          <p:nvPr/>
        </p:nvPicPr>
        <p:blipFill rotWithShape="1">
          <a:blip r:embed="rId2" cstate="print"/>
          <a:srcRect b="14515"/>
          <a:stretch/>
        </p:blipFill>
        <p:spPr>
          <a:xfrm>
            <a:off x="2266950" y="4400550"/>
            <a:ext cx="5195976" cy="1795086"/>
          </a:xfrm>
          <a:prstGeom prst="rect">
            <a:avLst/>
          </a:prstGeom>
        </p:spPr>
      </p:pic>
      <p:sp>
        <p:nvSpPr>
          <p:cNvPr id="5" name="TextBox 4">
            <a:extLst>
              <a:ext uri="{FF2B5EF4-FFF2-40B4-BE49-F238E27FC236}">
                <a16:creationId xmlns:a16="http://schemas.microsoft.com/office/drawing/2014/main" id="{DFE3110B-0A43-43BC-889F-C032750208DC}"/>
              </a:ext>
            </a:extLst>
          </p:cNvPr>
          <p:cNvSpPr txBox="1"/>
          <p:nvPr/>
        </p:nvSpPr>
        <p:spPr>
          <a:xfrm>
            <a:off x="3181350" y="6317218"/>
            <a:ext cx="3504586" cy="369332"/>
          </a:xfrm>
          <a:prstGeom prst="rect">
            <a:avLst/>
          </a:prstGeom>
          <a:noFill/>
        </p:spPr>
        <p:txBody>
          <a:bodyPr wrap="square" rtlCol="0">
            <a:spAutoFit/>
          </a:bodyPr>
          <a:lstStyle/>
          <a:p>
            <a:r>
              <a:rPr lang="en-US" b="1" dirty="0">
                <a:solidFill>
                  <a:srgbClr val="C00000"/>
                </a:solidFill>
              </a:rPr>
              <a:t>Optical isomers of phthalidomide</a:t>
            </a:r>
            <a:endParaRPr lang="en-GB" b="1" dirty="0">
              <a:solidFill>
                <a:srgbClr val="C00000"/>
              </a:solidFill>
            </a:endParaRPr>
          </a:p>
        </p:txBody>
      </p:sp>
    </p:spTree>
  </p:cSld>
  <p:clrMapOvr>
    <a:masterClrMapping/>
  </p:clrMapOvr>
  <mc:AlternateContent xmlns:mc="http://schemas.openxmlformats.org/markup-compatibility/2006" xmlns:p14="http://schemas.microsoft.com/office/powerpoint/2010/main">
    <mc:Choice Requires="p14">
      <p:transition spd="slow" p14:dur="2000" advTm="9762"/>
    </mc:Choice>
    <mc:Fallback xmlns="">
      <p:transition spd="slow" advTm="9762"/>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3F6D29-41C8-445E-84B1-87233CA20FB7}"/>
              </a:ext>
            </a:extLst>
          </p:cNvPr>
          <p:cNvSpPr>
            <a:spLocks noGrp="1"/>
          </p:cNvSpPr>
          <p:nvPr>
            <p:ph type="title"/>
          </p:nvPr>
        </p:nvSpPr>
        <p:spPr>
          <a:xfrm>
            <a:off x="1504951" y="133350"/>
            <a:ext cx="6324599" cy="615553"/>
          </a:xfrm>
        </p:spPr>
        <p:txBody>
          <a:bodyPr/>
          <a:lstStyle/>
          <a:p>
            <a:pPr algn="ctr"/>
            <a:r>
              <a:rPr lang="en-US" dirty="0"/>
              <a:t>Examples of Stereoisomers</a:t>
            </a:r>
            <a:endParaRPr lang="en-GB" dirty="0"/>
          </a:p>
        </p:txBody>
      </p:sp>
      <p:pic>
        <p:nvPicPr>
          <p:cNvPr id="5" name="Picture 4">
            <a:extLst>
              <a:ext uri="{FF2B5EF4-FFF2-40B4-BE49-F238E27FC236}">
                <a16:creationId xmlns:a16="http://schemas.microsoft.com/office/drawing/2014/main" id="{958C4748-BF04-4D65-8D8A-01A4156EC3C2}"/>
              </a:ext>
            </a:extLst>
          </p:cNvPr>
          <p:cNvPicPr>
            <a:picLocks noChangeAspect="1"/>
          </p:cNvPicPr>
          <p:nvPr/>
        </p:nvPicPr>
        <p:blipFill>
          <a:blip r:embed="rId2"/>
          <a:stretch>
            <a:fillRect/>
          </a:stretch>
        </p:blipFill>
        <p:spPr>
          <a:xfrm>
            <a:off x="666750" y="1473792"/>
            <a:ext cx="6485020" cy="1545077"/>
          </a:xfrm>
          <a:prstGeom prst="rect">
            <a:avLst/>
          </a:prstGeom>
          <a:effectLst>
            <a:glow rad="228600">
              <a:schemeClr val="accent2">
                <a:satMod val="175000"/>
                <a:alpha val="40000"/>
              </a:schemeClr>
            </a:glow>
          </a:effectLst>
        </p:spPr>
      </p:pic>
      <p:pic>
        <p:nvPicPr>
          <p:cNvPr id="7" name="Picture 6">
            <a:extLst>
              <a:ext uri="{FF2B5EF4-FFF2-40B4-BE49-F238E27FC236}">
                <a16:creationId xmlns:a16="http://schemas.microsoft.com/office/drawing/2014/main" id="{69CC3351-8F53-468A-8891-4C38C3690EFE}"/>
              </a:ext>
            </a:extLst>
          </p:cNvPr>
          <p:cNvPicPr>
            <a:picLocks noChangeAspect="1"/>
          </p:cNvPicPr>
          <p:nvPr/>
        </p:nvPicPr>
        <p:blipFill>
          <a:blip r:embed="rId3"/>
          <a:stretch>
            <a:fillRect/>
          </a:stretch>
        </p:blipFill>
        <p:spPr>
          <a:xfrm>
            <a:off x="2495550" y="3898308"/>
            <a:ext cx="6096000" cy="1447800"/>
          </a:xfrm>
          <a:prstGeom prst="rect">
            <a:avLst/>
          </a:prstGeom>
          <a:effectLst>
            <a:glow rad="228600">
              <a:schemeClr val="accent2">
                <a:satMod val="175000"/>
                <a:alpha val="40000"/>
              </a:schemeClr>
            </a:glow>
          </a:effectLst>
        </p:spPr>
      </p:pic>
    </p:spTree>
    <p:extLst>
      <p:ext uri="{BB962C8B-B14F-4D97-AF65-F5344CB8AC3E}">
        <p14:creationId xmlns:p14="http://schemas.microsoft.com/office/powerpoint/2010/main" val="3770349403"/>
      </p:ext>
    </p:extLst>
  </p:cSld>
  <p:clrMapOvr>
    <a:masterClrMapping/>
  </p:clrMapOvr>
  <mc:AlternateContent xmlns:mc="http://schemas.openxmlformats.org/markup-compatibility/2006" xmlns:p14="http://schemas.microsoft.com/office/powerpoint/2010/main">
    <mc:Choice Requires="p14">
      <p:transition spd="slow" p14:dur="2000" advTm="57618"/>
    </mc:Choice>
    <mc:Fallback xmlns="">
      <p:transition spd="slow" advTm="57618"/>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3700EB-8DCF-4011-AD02-FD63B7A7C4C5}"/>
              </a:ext>
            </a:extLst>
          </p:cNvPr>
          <p:cNvSpPr>
            <a:spLocks noGrp="1"/>
          </p:cNvSpPr>
          <p:nvPr>
            <p:ph type="title"/>
          </p:nvPr>
        </p:nvSpPr>
        <p:spPr/>
        <p:txBody>
          <a:bodyPr/>
          <a:lstStyle/>
          <a:p>
            <a:pPr algn="ctr"/>
            <a:r>
              <a:rPr lang="en-US" dirty="0"/>
              <a:t>Stereochemistry</a:t>
            </a:r>
            <a:endParaRPr lang="en-GB" dirty="0"/>
          </a:p>
        </p:txBody>
      </p:sp>
      <p:sp>
        <p:nvSpPr>
          <p:cNvPr id="3" name="Text Placeholder 2">
            <a:extLst>
              <a:ext uri="{FF2B5EF4-FFF2-40B4-BE49-F238E27FC236}">
                <a16:creationId xmlns:a16="http://schemas.microsoft.com/office/drawing/2014/main" id="{66B7447B-48B6-458C-9F05-A4A39246D9DB}"/>
              </a:ext>
            </a:extLst>
          </p:cNvPr>
          <p:cNvSpPr>
            <a:spLocks noGrp="1"/>
          </p:cNvSpPr>
          <p:nvPr>
            <p:ph type="body" idx="1"/>
          </p:nvPr>
        </p:nvSpPr>
        <p:spPr>
          <a:xfrm>
            <a:off x="209551" y="1047750"/>
            <a:ext cx="6629400" cy="4267200"/>
          </a:xfrm>
        </p:spPr>
        <p:txBody>
          <a:bodyPr/>
          <a:lstStyle/>
          <a:p>
            <a:r>
              <a:rPr lang="en-US" sz="2000" dirty="0"/>
              <a:t>Outline </a:t>
            </a:r>
          </a:p>
          <a:p>
            <a:r>
              <a:rPr lang="en-US" sz="2000" dirty="0"/>
              <a:t>1.1 Chirality—The Handedness of Molecules </a:t>
            </a:r>
          </a:p>
          <a:p>
            <a:r>
              <a:rPr lang="en-US" sz="2000" dirty="0"/>
              <a:t>1.2 Stereoisomerism </a:t>
            </a:r>
            <a:r>
              <a:rPr lang="en-US" sz="2000" dirty="0">
                <a:solidFill>
                  <a:srgbClr val="C00000"/>
                </a:solidFill>
              </a:rPr>
              <a:t>How To: Draw Chiral Molecules </a:t>
            </a:r>
          </a:p>
          <a:p>
            <a:r>
              <a:rPr lang="en-US" sz="2000" dirty="0"/>
              <a:t>1.3 Naming Chiral Centers—The R,S System </a:t>
            </a:r>
            <a:r>
              <a:rPr lang="en-US" sz="2000" dirty="0">
                <a:solidFill>
                  <a:srgbClr val="C00000"/>
                </a:solidFill>
              </a:rPr>
              <a:t>How To: Assign R or S Configuration to a Chiral Center </a:t>
            </a:r>
          </a:p>
          <a:p>
            <a:r>
              <a:rPr lang="en-US" sz="2000" dirty="0"/>
              <a:t>1.4 Acyclic Molecules with Two or More Stereocenters </a:t>
            </a:r>
            <a:r>
              <a:rPr lang="en-US" sz="2000" dirty="0">
                <a:solidFill>
                  <a:srgbClr val="C00000"/>
                </a:solidFill>
              </a:rPr>
              <a:t>How to: Quickly Draw and Recognize Enantiomers and Diastereomers </a:t>
            </a:r>
          </a:p>
          <a:p>
            <a:r>
              <a:rPr lang="en-US" sz="2000" dirty="0"/>
              <a:t>1.5 Cyclic Molecules with Two or More Chiral Centers </a:t>
            </a:r>
          </a:p>
          <a:p>
            <a:r>
              <a:rPr lang="en-US" sz="2000" dirty="0"/>
              <a:t>1.6 Tying All the Terminology Together </a:t>
            </a:r>
          </a:p>
          <a:p>
            <a:r>
              <a:rPr lang="en-US" sz="2000" dirty="0"/>
              <a:t>1.7 Optical Activity—</a:t>
            </a:r>
            <a:r>
              <a:rPr lang="en-US" sz="2000" dirty="0">
                <a:solidFill>
                  <a:srgbClr val="C00000"/>
                </a:solidFill>
              </a:rPr>
              <a:t>How Chirality Is Detected in the Laboratory </a:t>
            </a:r>
          </a:p>
          <a:p>
            <a:r>
              <a:rPr lang="en-US" sz="2000" dirty="0"/>
              <a:t>1.8 The Significance of Chirality in the Biological World </a:t>
            </a:r>
          </a:p>
          <a:p>
            <a:r>
              <a:rPr lang="en-US" sz="2000" dirty="0"/>
              <a:t>1.9 Separation of Enantiomers—Resolution</a:t>
            </a:r>
            <a:endParaRPr lang="en-GB" sz="2000" dirty="0"/>
          </a:p>
        </p:txBody>
      </p:sp>
      <p:pic>
        <p:nvPicPr>
          <p:cNvPr id="5" name="Picture 4">
            <a:extLst>
              <a:ext uri="{FF2B5EF4-FFF2-40B4-BE49-F238E27FC236}">
                <a16:creationId xmlns:a16="http://schemas.microsoft.com/office/drawing/2014/main" id="{61B9D532-7093-42DD-9FB0-297FBC7BC143}"/>
              </a:ext>
            </a:extLst>
          </p:cNvPr>
          <p:cNvPicPr>
            <a:picLocks noChangeAspect="1"/>
          </p:cNvPicPr>
          <p:nvPr/>
        </p:nvPicPr>
        <p:blipFill>
          <a:blip r:embed="rId2"/>
          <a:stretch>
            <a:fillRect/>
          </a:stretch>
        </p:blipFill>
        <p:spPr>
          <a:xfrm>
            <a:off x="6983471" y="4324350"/>
            <a:ext cx="1989079" cy="2394626"/>
          </a:xfrm>
          <a:prstGeom prst="rect">
            <a:avLst/>
          </a:prstGeom>
        </p:spPr>
      </p:pic>
      <p:pic>
        <p:nvPicPr>
          <p:cNvPr id="7" name="Picture 6">
            <a:extLst>
              <a:ext uri="{FF2B5EF4-FFF2-40B4-BE49-F238E27FC236}">
                <a16:creationId xmlns:a16="http://schemas.microsoft.com/office/drawing/2014/main" id="{F3B5C377-1C95-4610-B23E-FA468B132A51}"/>
              </a:ext>
            </a:extLst>
          </p:cNvPr>
          <p:cNvPicPr>
            <a:picLocks noChangeAspect="1"/>
          </p:cNvPicPr>
          <p:nvPr/>
        </p:nvPicPr>
        <p:blipFill>
          <a:blip r:embed="rId3"/>
          <a:stretch>
            <a:fillRect/>
          </a:stretch>
        </p:blipFill>
        <p:spPr>
          <a:xfrm>
            <a:off x="6916546" y="119831"/>
            <a:ext cx="2087404" cy="2680519"/>
          </a:xfrm>
          <a:prstGeom prst="rect">
            <a:avLst/>
          </a:prstGeom>
        </p:spPr>
      </p:pic>
    </p:spTree>
    <p:extLst>
      <p:ext uri="{BB962C8B-B14F-4D97-AF65-F5344CB8AC3E}">
        <p14:creationId xmlns:p14="http://schemas.microsoft.com/office/powerpoint/2010/main" val="424923525"/>
      </p:ext>
    </p:extLst>
  </p:cSld>
  <p:clrMapOvr>
    <a:masterClrMapping/>
  </p:clrMapOvr>
  <mc:AlternateContent xmlns:mc="http://schemas.openxmlformats.org/markup-compatibility/2006" xmlns:p14="http://schemas.microsoft.com/office/powerpoint/2010/main">
    <mc:Choice Requires="p14">
      <p:transition spd="slow" p14:dur="2000" advTm="90823"/>
    </mc:Choice>
    <mc:Fallback xmlns="">
      <p:transition spd="slow" advTm="90823"/>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1D3AC2-E568-4BF3-9A18-F4D9B3C9CB13}"/>
              </a:ext>
            </a:extLst>
          </p:cNvPr>
          <p:cNvSpPr>
            <a:spLocks noGrp="1"/>
          </p:cNvSpPr>
          <p:nvPr>
            <p:ph type="title"/>
          </p:nvPr>
        </p:nvSpPr>
        <p:spPr>
          <a:xfrm>
            <a:off x="1713104" y="133350"/>
            <a:ext cx="5964046" cy="615553"/>
          </a:xfrm>
        </p:spPr>
        <p:txBody>
          <a:bodyPr/>
          <a:lstStyle/>
          <a:p>
            <a:pPr algn="ctr"/>
            <a:r>
              <a:rPr lang="en-US" dirty="0"/>
              <a:t>Examples of Stereoisomers</a:t>
            </a:r>
            <a:endParaRPr lang="en-GB" dirty="0"/>
          </a:p>
        </p:txBody>
      </p:sp>
      <p:pic>
        <p:nvPicPr>
          <p:cNvPr id="4" name="Object 1" descr="preencoded.png">
            <a:extLst>
              <a:ext uri="{FF2B5EF4-FFF2-40B4-BE49-F238E27FC236}">
                <a16:creationId xmlns:a16="http://schemas.microsoft.com/office/drawing/2014/main" id="{269192E0-9494-43D8-ABC3-C9D2563B662C}"/>
              </a:ext>
            </a:extLst>
          </p:cNvPr>
          <p:cNvPicPr>
            <a:picLocks noChangeAspect="1"/>
          </p:cNvPicPr>
          <p:nvPr/>
        </p:nvPicPr>
        <p:blipFill>
          <a:blip r:embed="rId2"/>
          <a:srcRect/>
          <a:stretch/>
        </p:blipFill>
        <p:spPr>
          <a:xfrm>
            <a:off x="361950" y="1295400"/>
            <a:ext cx="8382000" cy="4857750"/>
          </a:xfrm>
          <a:prstGeom prst="rect">
            <a:avLst/>
          </a:prstGeom>
          <a:effectLst>
            <a:glow rad="228600">
              <a:schemeClr val="accent2">
                <a:satMod val="175000"/>
                <a:alpha val="40000"/>
              </a:schemeClr>
            </a:glow>
          </a:effectLst>
        </p:spPr>
      </p:pic>
    </p:spTree>
    <p:extLst>
      <p:ext uri="{BB962C8B-B14F-4D97-AF65-F5344CB8AC3E}">
        <p14:creationId xmlns:p14="http://schemas.microsoft.com/office/powerpoint/2010/main" val="1309384520"/>
      </p:ext>
    </p:extLst>
  </p:cSld>
  <p:clrMapOvr>
    <a:masterClrMapping/>
  </p:clrMapOvr>
  <mc:AlternateContent xmlns:mc="http://schemas.openxmlformats.org/markup-compatibility/2006" xmlns:p14="http://schemas.microsoft.com/office/powerpoint/2010/main">
    <mc:Choice Requires="p14">
      <p:transition spd="slow" p14:dur="2000" advTm="38578"/>
    </mc:Choice>
    <mc:Fallback xmlns="">
      <p:transition spd="slow" advTm="38578"/>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9004A1-8C74-4E0E-AAE4-114A380BDC4A}"/>
              </a:ext>
            </a:extLst>
          </p:cNvPr>
          <p:cNvSpPr>
            <a:spLocks noGrp="1"/>
          </p:cNvSpPr>
          <p:nvPr>
            <p:ph type="title"/>
          </p:nvPr>
        </p:nvSpPr>
        <p:spPr>
          <a:xfrm>
            <a:off x="1636904" y="110236"/>
            <a:ext cx="5887846" cy="615553"/>
          </a:xfrm>
        </p:spPr>
        <p:txBody>
          <a:bodyPr/>
          <a:lstStyle/>
          <a:p>
            <a:pPr algn="ctr"/>
            <a:r>
              <a:rPr lang="en-US" dirty="0"/>
              <a:t>Examples of Stereoisomers</a:t>
            </a:r>
            <a:endParaRPr lang="en-GB" dirty="0"/>
          </a:p>
        </p:txBody>
      </p:sp>
      <p:pic>
        <p:nvPicPr>
          <p:cNvPr id="4" name="Object 1" descr="preencoded.png">
            <a:extLst>
              <a:ext uri="{FF2B5EF4-FFF2-40B4-BE49-F238E27FC236}">
                <a16:creationId xmlns:a16="http://schemas.microsoft.com/office/drawing/2014/main" id="{630906F3-7F90-4BB6-9591-B7B21611EEE5}"/>
              </a:ext>
            </a:extLst>
          </p:cNvPr>
          <p:cNvPicPr>
            <a:picLocks noChangeAspect="1"/>
          </p:cNvPicPr>
          <p:nvPr/>
        </p:nvPicPr>
        <p:blipFill>
          <a:blip r:embed="rId2"/>
          <a:srcRect/>
          <a:stretch/>
        </p:blipFill>
        <p:spPr>
          <a:xfrm>
            <a:off x="666750" y="1341834"/>
            <a:ext cx="7943850" cy="4811316"/>
          </a:xfrm>
          <a:prstGeom prst="rect">
            <a:avLst/>
          </a:prstGeom>
          <a:effectLst>
            <a:glow rad="228600">
              <a:schemeClr val="accent2">
                <a:satMod val="175000"/>
                <a:alpha val="40000"/>
              </a:schemeClr>
            </a:glow>
          </a:effectLst>
        </p:spPr>
      </p:pic>
    </p:spTree>
    <p:extLst>
      <p:ext uri="{BB962C8B-B14F-4D97-AF65-F5344CB8AC3E}">
        <p14:creationId xmlns:p14="http://schemas.microsoft.com/office/powerpoint/2010/main" val="2398718021"/>
      </p:ext>
    </p:extLst>
  </p:cSld>
  <p:clrMapOvr>
    <a:masterClrMapping/>
  </p:clrMapOvr>
  <mc:AlternateContent xmlns:mc="http://schemas.openxmlformats.org/markup-compatibility/2006" xmlns:p14="http://schemas.microsoft.com/office/powerpoint/2010/main">
    <mc:Choice Requires="p14">
      <p:transition spd="slow" p14:dur="2000" advTm="2262"/>
    </mc:Choice>
    <mc:Fallback xmlns="">
      <p:transition spd="slow" advTm="2262"/>
    </mc:Fallback>
  </mc:AlternateContent>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338883" y="147134"/>
            <a:ext cx="6427756" cy="510861"/>
          </a:xfrm>
          <a:prstGeom prst="rect">
            <a:avLst/>
          </a:prstGeom>
        </p:spPr>
        <p:txBody>
          <a:bodyPr vert="horz" wrap="square" lIns="0" tIns="12629" rIns="0" bIns="0" rtlCol="0">
            <a:spAutoFit/>
          </a:bodyPr>
          <a:lstStyle/>
          <a:p>
            <a:pPr marL="12629">
              <a:spcBef>
                <a:spcPts val="99"/>
              </a:spcBef>
            </a:pPr>
            <a:r>
              <a:rPr dirty="0">
                <a:solidFill>
                  <a:schemeClr val="tx1"/>
                </a:solidFill>
              </a:rPr>
              <a:t>Chiral</a:t>
            </a:r>
            <a:r>
              <a:rPr spc="-30" dirty="0">
                <a:solidFill>
                  <a:schemeClr val="tx1"/>
                </a:solidFill>
              </a:rPr>
              <a:t> </a:t>
            </a:r>
            <a:r>
              <a:rPr dirty="0">
                <a:solidFill>
                  <a:schemeClr val="tx1"/>
                </a:solidFill>
              </a:rPr>
              <a:t>Molecules</a:t>
            </a:r>
            <a:r>
              <a:rPr spc="-20" dirty="0">
                <a:solidFill>
                  <a:schemeClr val="tx1"/>
                </a:solidFill>
              </a:rPr>
              <a:t> </a:t>
            </a:r>
            <a:r>
              <a:rPr dirty="0">
                <a:solidFill>
                  <a:schemeClr val="tx1"/>
                </a:solidFill>
              </a:rPr>
              <a:t>and</a:t>
            </a:r>
            <a:r>
              <a:rPr spc="-25" dirty="0">
                <a:solidFill>
                  <a:schemeClr val="tx1"/>
                </a:solidFill>
              </a:rPr>
              <a:t> </a:t>
            </a:r>
            <a:r>
              <a:rPr dirty="0">
                <a:solidFill>
                  <a:schemeClr val="tx1"/>
                </a:solidFill>
              </a:rPr>
              <a:t>Chiral</a:t>
            </a:r>
            <a:r>
              <a:rPr spc="-15" dirty="0">
                <a:solidFill>
                  <a:schemeClr val="tx1"/>
                </a:solidFill>
              </a:rPr>
              <a:t> </a:t>
            </a:r>
            <a:r>
              <a:rPr dirty="0">
                <a:solidFill>
                  <a:schemeClr val="tx1"/>
                </a:solidFill>
              </a:rPr>
              <a:t>samples</a:t>
            </a:r>
          </a:p>
        </p:txBody>
      </p:sp>
      <p:sp>
        <p:nvSpPr>
          <p:cNvPr id="3" name="object 3"/>
          <p:cNvSpPr txBox="1"/>
          <p:nvPr/>
        </p:nvSpPr>
        <p:spPr>
          <a:xfrm>
            <a:off x="226810" y="742950"/>
            <a:ext cx="8654958" cy="5616851"/>
          </a:xfrm>
          <a:prstGeom prst="rect">
            <a:avLst/>
          </a:prstGeom>
        </p:spPr>
        <p:txBody>
          <a:bodyPr vert="horz" wrap="square" lIns="0" tIns="12629" rIns="0" bIns="0" rtlCol="0">
            <a:spAutoFit/>
          </a:bodyPr>
          <a:lstStyle/>
          <a:p>
            <a:pPr marL="353609" marR="5052" indent="-340980" algn="just" defTabSz="909279">
              <a:spcBef>
                <a:spcPts val="99"/>
              </a:spcBef>
              <a:buFont typeface="Arial MT"/>
              <a:buChar char="•"/>
              <a:tabLst>
                <a:tab pos="353609" algn="l"/>
              </a:tabLst>
            </a:pPr>
            <a:r>
              <a:rPr lang="en-US" sz="2000" dirty="0">
                <a:solidFill>
                  <a:srgbClr val="0070C0"/>
                </a:solidFill>
                <a:latin typeface="Times New Roman" panose="02020603050405020304" pitchFamily="18" charset="0"/>
                <a:cs typeface="Times New Roman" panose="02020603050405020304" pitchFamily="18" charset="0"/>
              </a:rPr>
              <a:t>What is the difference between your left hand and your right hand? They look similar, yet a left-handed glove does not fit the right hand. The same principle applies to your feet. They look almost identical, yet the left shoe fits painfully on the right foot. The relationship between your two hands or your two feet is that they are nonsuperimposable (nonidentical) mirror images of each other. Objects that have left-handed and right-handed forms are called chiral (</a:t>
            </a:r>
            <a:r>
              <a:rPr lang="en-US" sz="2000" dirty="0" err="1">
                <a:solidFill>
                  <a:srgbClr val="0070C0"/>
                </a:solidFill>
                <a:latin typeface="Times New Roman" panose="02020603050405020304" pitchFamily="18" charset="0"/>
                <a:cs typeface="Times New Roman" panose="02020603050405020304" pitchFamily="18" charset="0"/>
              </a:rPr>
              <a:t>ki′rel</a:t>
            </a:r>
            <a:r>
              <a:rPr lang="en-US" sz="2000" dirty="0">
                <a:solidFill>
                  <a:srgbClr val="0070C0"/>
                </a:solidFill>
                <a:latin typeface="Times New Roman" panose="02020603050405020304" pitchFamily="18" charset="0"/>
                <a:cs typeface="Times New Roman" panose="02020603050405020304" pitchFamily="18" charset="0"/>
              </a:rPr>
              <a:t>, rhymes with “spiral”), the Greek word for “handed.” We can tell whether an object is chiral by looking at its mirror image (Figure 1). Every physical object (with the possible exception of a vampire) has a mirror image, but a chiral object has a mirror image that is different from the original object. For example, a chair and a spoon and a glass of water all look the same in a mirror. Such objects are called achiral, meaning “not chiral.” A hand looks different in the mirror. If the original hand were the right hand, it would look like a left hand in the mirror.</a:t>
            </a:r>
          </a:p>
          <a:p>
            <a:pPr marL="353609" marR="5052" indent="-340980" algn="just" defTabSz="909279">
              <a:spcBef>
                <a:spcPts val="99"/>
              </a:spcBef>
              <a:buFont typeface="Arial MT"/>
              <a:buChar char="•"/>
              <a:tabLst>
                <a:tab pos="353609" algn="l"/>
              </a:tabLst>
            </a:pPr>
            <a:endParaRPr lang="en-US" sz="2000" dirty="0">
              <a:solidFill>
                <a:srgbClr val="0070C0"/>
              </a:solidFill>
              <a:latin typeface="Times New Roman" panose="02020603050405020304" pitchFamily="18" charset="0"/>
              <a:cs typeface="Times New Roman" panose="02020603050405020304" pitchFamily="18" charset="0"/>
            </a:endParaRPr>
          </a:p>
          <a:p>
            <a:pPr marL="353609" marR="5052" indent="-340980" algn="just" defTabSz="909279">
              <a:spcBef>
                <a:spcPts val="99"/>
              </a:spcBef>
              <a:buFont typeface="Arial MT"/>
              <a:buChar char="•"/>
              <a:tabLst>
                <a:tab pos="353609" algn="l"/>
              </a:tabLst>
            </a:pPr>
            <a:endParaRPr lang="en-US" sz="2000" dirty="0">
              <a:solidFill>
                <a:srgbClr val="0070C0"/>
              </a:solidFill>
              <a:latin typeface="Times New Roman" panose="02020603050405020304" pitchFamily="18" charset="0"/>
              <a:cs typeface="Times New Roman" panose="02020603050405020304" pitchFamily="18" charset="0"/>
            </a:endParaRPr>
          </a:p>
          <a:p>
            <a:pPr marL="353609" marR="5052" indent="-340980" algn="just" defTabSz="909279">
              <a:spcBef>
                <a:spcPts val="99"/>
              </a:spcBef>
              <a:buFont typeface="Arial MT"/>
              <a:buChar char="•"/>
              <a:tabLst>
                <a:tab pos="353609" algn="l"/>
              </a:tabLst>
            </a:pPr>
            <a:endParaRPr lang="en-US" sz="2000" dirty="0">
              <a:solidFill>
                <a:srgbClr val="0070C0"/>
              </a:solidFill>
              <a:latin typeface="Times New Roman" panose="02020603050405020304" pitchFamily="18" charset="0"/>
              <a:cs typeface="Times New Roman" panose="02020603050405020304" pitchFamily="18" charset="0"/>
            </a:endParaRPr>
          </a:p>
          <a:p>
            <a:pPr marL="353609" marR="5052" indent="-340980" algn="just" defTabSz="909279">
              <a:spcBef>
                <a:spcPts val="99"/>
              </a:spcBef>
              <a:buFont typeface="Arial MT"/>
              <a:buChar char="•"/>
              <a:tabLst>
                <a:tab pos="353609" algn="l"/>
              </a:tabLst>
            </a:pPr>
            <a:endParaRPr lang="en-US" sz="2000" dirty="0">
              <a:solidFill>
                <a:srgbClr val="0070C0"/>
              </a:solidFill>
              <a:latin typeface="Times New Roman" panose="02020603050405020304" pitchFamily="18" charset="0"/>
              <a:cs typeface="Times New Roman" panose="02020603050405020304" pitchFamily="18" charset="0"/>
            </a:endParaRPr>
          </a:p>
          <a:p>
            <a:pPr marL="353609" marR="5052" indent="-340980" algn="just" defTabSz="909279">
              <a:spcBef>
                <a:spcPts val="99"/>
              </a:spcBef>
              <a:buFont typeface="Arial MT"/>
              <a:buChar char="•"/>
              <a:tabLst>
                <a:tab pos="353609" algn="l"/>
              </a:tabLst>
            </a:pPr>
            <a:endParaRPr lang="en-US" sz="2000" dirty="0">
              <a:solidFill>
                <a:srgbClr val="0070C0"/>
              </a:solidFill>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485BD754-4236-4D37-A3CA-4A07875085E6}"/>
              </a:ext>
            </a:extLst>
          </p:cNvPr>
          <p:cNvPicPr>
            <a:picLocks noChangeAspect="1"/>
          </p:cNvPicPr>
          <p:nvPr/>
        </p:nvPicPr>
        <p:blipFill>
          <a:blip r:embed="rId2"/>
          <a:stretch>
            <a:fillRect/>
          </a:stretch>
        </p:blipFill>
        <p:spPr>
          <a:xfrm>
            <a:off x="2419350" y="4781550"/>
            <a:ext cx="4379927" cy="189121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8763"/>
    </mc:Choice>
    <mc:Fallback xmlns="">
      <p:transition spd="slow" advTm="8763"/>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6ECEE8-5EF1-4617-80BE-2B396C9FC910}"/>
              </a:ext>
            </a:extLst>
          </p:cNvPr>
          <p:cNvSpPr>
            <a:spLocks noGrp="1"/>
          </p:cNvSpPr>
          <p:nvPr>
            <p:ph type="title"/>
          </p:nvPr>
        </p:nvSpPr>
        <p:spPr>
          <a:xfrm>
            <a:off x="1428750" y="162712"/>
            <a:ext cx="6781800" cy="656438"/>
          </a:xfrm>
        </p:spPr>
        <p:txBody>
          <a:bodyPr/>
          <a:lstStyle/>
          <a:p>
            <a:r>
              <a:rPr lang="en-GB" dirty="0">
                <a:solidFill>
                  <a:schemeClr val="tx1"/>
                </a:solidFill>
              </a:rPr>
              <a:t>Chiral</a:t>
            </a:r>
            <a:r>
              <a:rPr lang="en-GB" spc="-30" dirty="0">
                <a:solidFill>
                  <a:schemeClr val="tx1"/>
                </a:solidFill>
              </a:rPr>
              <a:t> </a:t>
            </a:r>
            <a:r>
              <a:rPr lang="en-GB" dirty="0">
                <a:solidFill>
                  <a:schemeClr val="tx1"/>
                </a:solidFill>
              </a:rPr>
              <a:t>Molecules</a:t>
            </a:r>
            <a:r>
              <a:rPr lang="en-GB" spc="-20" dirty="0">
                <a:solidFill>
                  <a:schemeClr val="tx1"/>
                </a:solidFill>
              </a:rPr>
              <a:t> </a:t>
            </a:r>
            <a:r>
              <a:rPr lang="en-GB" dirty="0">
                <a:solidFill>
                  <a:schemeClr val="tx1"/>
                </a:solidFill>
              </a:rPr>
              <a:t>and</a:t>
            </a:r>
            <a:r>
              <a:rPr lang="en-GB" spc="-25" dirty="0">
                <a:solidFill>
                  <a:schemeClr val="tx1"/>
                </a:solidFill>
              </a:rPr>
              <a:t> </a:t>
            </a:r>
            <a:r>
              <a:rPr lang="en-GB" dirty="0">
                <a:solidFill>
                  <a:schemeClr val="tx1"/>
                </a:solidFill>
              </a:rPr>
              <a:t>Chiral</a:t>
            </a:r>
            <a:r>
              <a:rPr lang="en-GB" spc="-15" dirty="0">
                <a:solidFill>
                  <a:schemeClr val="tx1"/>
                </a:solidFill>
              </a:rPr>
              <a:t> </a:t>
            </a:r>
            <a:r>
              <a:rPr lang="en-GB" dirty="0">
                <a:solidFill>
                  <a:schemeClr val="tx1"/>
                </a:solidFill>
              </a:rPr>
              <a:t>samples</a:t>
            </a:r>
            <a:endParaRPr lang="en-GB" dirty="0"/>
          </a:p>
        </p:txBody>
      </p:sp>
      <p:sp>
        <p:nvSpPr>
          <p:cNvPr id="3" name="Text Placeholder 2">
            <a:extLst>
              <a:ext uri="{FF2B5EF4-FFF2-40B4-BE49-F238E27FC236}">
                <a16:creationId xmlns:a16="http://schemas.microsoft.com/office/drawing/2014/main" id="{1D5E8F96-AEDE-490F-84F8-EC89AB8B405E}"/>
              </a:ext>
            </a:extLst>
          </p:cNvPr>
          <p:cNvSpPr>
            <a:spLocks noGrp="1"/>
          </p:cNvSpPr>
          <p:nvPr>
            <p:ph type="body" idx="1"/>
          </p:nvPr>
        </p:nvSpPr>
        <p:spPr>
          <a:xfrm>
            <a:off x="291794" y="895351"/>
            <a:ext cx="8522313" cy="5761837"/>
          </a:xfrm>
        </p:spPr>
        <p:txBody>
          <a:bodyPr/>
          <a:lstStyle/>
          <a:p>
            <a:pPr algn="just"/>
            <a:r>
              <a:rPr lang="en-US" sz="2000" dirty="0">
                <a:solidFill>
                  <a:srgbClr val="0070C0"/>
                </a:solidFill>
                <a:latin typeface="Times New Roman" panose="02020603050405020304" pitchFamily="18" charset="0"/>
                <a:cs typeface="Times New Roman" panose="02020603050405020304" pitchFamily="18" charset="0"/>
              </a:rPr>
              <a:t>Besides shoes and gloves, we encounter many other chiral objects every day (Figure 2). What is the difference between an English car and an American car? The English car has the steering wheel on the right-hand side, while the American car has it on the left. To a first approximation, the English and American cars are nonsuperimposable mirror images. Most screws have right-hand threads and are turned clockwise to tighten. The mirror image of a right-handed screw is a left-handed screw, turned counterclockwise to tighten. Those of us who are left-handed realize that scissors are chiral. Most scissors are right-handed. If you use them in your left hand, they cut poorly, if at all. A left-handed person must go to a well-stocked store (or a specialized “</a:t>
            </a:r>
            <a:r>
              <a:rPr lang="en-US" sz="2000" dirty="0" err="1">
                <a:solidFill>
                  <a:srgbClr val="0070C0"/>
                </a:solidFill>
                <a:latin typeface="Times New Roman" panose="02020603050405020304" pitchFamily="18" charset="0"/>
                <a:cs typeface="Times New Roman" panose="02020603050405020304" pitchFamily="18" charset="0"/>
              </a:rPr>
              <a:t>Leftorium</a:t>
            </a:r>
            <a:r>
              <a:rPr lang="en-US" sz="2000" dirty="0">
                <a:solidFill>
                  <a:srgbClr val="0070C0"/>
                </a:solidFill>
                <a:latin typeface="Times New Roman" panose="02020603050405020304" pitchFamily="18" charset="0"/>
                <a:cs typeface="Times New Roman" panose="02020603050405020304" pitchFamily="18" charset="0"/>
              </a:rPr>
              <a:t>”) to find a pair of left-handed scissors, the mirror image of the “standard” right-handed scissors.</a:t>
            </a:r>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p:txBody>
      </p:sp>
      <p:pic>
        <p:nvPicPr>
          <p:cNvPr id="5" name="Picture 4">
            <a:extLst>
              <a:ext uri="{FF2B5EF4-FFF2-40B4-BE49-F238E27FC236}">
                <a16:creationId xmlns:a16="http://schemas.microsoft.com/office/drawing/2014/main" id="{CFDB15A5-EBE9-4176-B3D1-9A3FC9E8C569}"/>
              </a:ext>
            </a:extLst>
          </p:cNvPr>
          <p:cNvPicPr>
            <a:picLocks noChangeAspect="1"/>
          </p:cNvPicPr>
          <p:nvPr/>
        </p:nvPicPr>
        <p:blipFill>
          <a:blip r:embed="rId2"/>
          <a:stretch>
            <a:fillRect/>
          </a:stretch>
        </p:blipFill>
        <p:spPr>
          <a:xfrm>
            <a:off x="347578" y="4353712"/>
            <a:ext cx="3349130" cy="2332838"/>
          </a:xfrm>
          <a:prstGeom prst="rect">
            <a:avLst/>
          </a:prstGeom>
        </p:spPr>
      </p:pic>
      <p:pic>
        <p:nvPicPr>
          <p:cNvPr id="7" name="Picture 6">
            <a:extLst>
              <a:ext uri="{FF2B5EF4-FFF2-40B4-BE49-F238E27FC236}">
                <a16:creationId xmlns:a16="http://schemas.microsoft.com/office/drawing/2014/main" id="{93F6F311-39ED-4593-B4BF-A8F189BC3EBA}"/>
              </a:ext>
            </a:extLst>
          </p:cNvPr>
          <p:cNvPicPr>
            <a:picLocks noChangeAspect="1"/>
          </p:cNvPicPr>
          <p:nvPr/>
        </p:nvPicPr>
        <p:blipFill>
          <a:blip r:embed="rId3"/>
          <a:stretch>
            <a:fillRect/>
          </a:stretch>
        </p:blipFill>
        <p:spPr>
          <a:xfrm>
            <a:off x="4400550" y="4476750"/>
            <a:ext cx="4572000" cy="2266111"/>
          </a:xfrm>
          <a:prstGeom prst="rect">
            <a:avLst/>
          </a:prstGeom>
          <a:effectLst>
            <a:glow rad="101600">
              <a:schemeClr val="accent6">
                <a:satMod val="175000"/>
                <a:alpha val="40000"/>
              </a:schemeClr>
            </a:glow>
          </a:effectLst>
        </p:spPr>
      </p:pic>
    </p:spTree>
    <p:extLst>
      <p:ext uri="{BB962C8B-B14F-4D97-AF65-F5344CB8AC3E}">
        <p14:creationId xmlns:p14="http://schemas.microsoft.com/office/powerpoint/2010/main" val="1396993814"/>
      </p:ext>
    </p:extLst>
  </p:cSld>
  <p:clrMapOvr>
    <a:masterClrMapping/>
  </p:clrMapOvr>
  <mc:AlternateContent xmlns:mc="http://schemas.openxmlformats.org/markup-compatibility/2006" xmlns:p14="http://schemas.microsoft.com/office/powerpoint/2010/main">
    <mc:Choice Requires="p14">
      <p:transition spd="slow" p14:dur="2000" advTm="15358"/>
    </mc:Choice>
    <mc:Fallback xmlns="">
      <p:transition spd="slow" advTm="15358"/>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DA446F-8132-477A-B4D3-C07C0D0FECD2}"/>
              </a:ext>
            </a:extLst>
          </p:cNvPr>
          <p:cNvSpPr>
            <a:spLocks noGrp="1"/>
          </p:cNvSpPr>
          <p:nvPr>
            <p:ph type="title"/>
          </p:nvPr>
        </p:nvSpPr>
        <p:spPr>
          <a:xfrm>
            <a:off x="1657350" y="253264"/>
            <a:ext cx="6553200" cy="489686"/>
          </a:xfrm>
        </p:spPr>
        <p:txBody>
          <a:bodyPr/>
          <a:lstStyle/>
          <a:p>
            <a:r>
              <a:rPr lang="en-GB" dirty="0">
                <a:solidFill>
                  <a:schemeClr val="tx1"/>
                </a:solidFill>
              </a:rPr>
              <a:t>Chiral</a:t>
            </a:r>
            <a:r>
              <a:rPr lang="en-GB" spc="-30" dirty="0">
                <a:solidFill>
                  <a:schemeClr val="tx1"/>
                </a:solidFill>
              </a:rPr>
              <a:t> </a:t>
            </a:r>
            <a:r>
              <a:rPr lang="en-GB" dirty="0">
                <a:solidFill>
                  <a:schemeClr val="tx1"/>
                </a:solidFill>
              </a:rPr>
              <a:t>Molecules</a:t>
            </a:r>
            <a:r>
              <a:rPr lang="en-GB" spc="-20" dirty="0">
                <a:solidFill>
                  <a:schemeClr val="tx1"/>
                </a:solidFill>
              </a:rPr>
              <a:t> </a:t>
            </a:r>
            <a:r>
              <a:rPr lang="en-GB" dirty="0">
                <a:solidFill>
                  <a:schemeClr val="tx1"/>
                </a:solidFill>
              </a:rPr>
              <a:t>and</a:t>
            </a:r>
            <a:r>
              <a:rPr lang="en-GB" spc="-25" dirty="0">
                <a:solidFill>
                  <a:schemeClr val="tx1"/>
                </a:solidFill>
              </a:rPr>
              <a:t> </a:t>
            </a:r>
            <a:r>
              <a:rPr lang="en-GB" dirty="0">
                <a:solidFill>
                  <a:schemeClr val="tx1"/>
                </a:solidFill>
              </a:rPr>
              <a:t>Chiral</a:t>
            </a:r>
            <a:r>
              <a:rPr lang="en-GB" spc="-15" dirty="0">
                <a:solidFill>
                  <a:schemeClr val="tx1"/>
                </a:solidFill>
              </a:rPr>
              <a:t> </a:t>
            </a:r>
            <a:r>
              <a:rPr lang="en-GB" dirty="0">
                <a:solidFill>
                  <a:schemeClr val="tx1"/>
                </a:solidFill>
              </a:rPr>
              <a:t>samples</a:t>
            </a:r>
          </a:p>
        </p:txBody>
      </p:sp>
      <p:sp>
        <p:nvSpPr>
          <p:cNvPr id="3" name="Text Placeholder 2">
            <a:extLst>
              <a:ext uri="{FF2B5EF4-FFF2-40B4-BE49-F238E27FC236}">
                <a16:creationId xmlns:a16="http://schemas.microsoft.com/office/drawing/2014/main" id="{EFDD1D64-9F2D-4E92-AE11-8C842D6582D1}"/>
              </a:ext>
            </a:extLst>
          </p:cNvPr>
          <p:cNvSpPr>
            <a:spLocks noGrp="1"/>
          </p:cNvSpPr>
          <p:nvPr>
            <p:ph type="body" idx="1"/>
          </p:nvPr>
        </p:nvSpPr>
        <p:spPr>
          <a:xfrm>
            <a:off x="291793" y="909043"/>
            <a:ext cx="8522313" cy="8220199"/>
          </a:xfrm>
        </p:spPr>
        <p:txBody>
          <a:bodyPr/>
          <a:lstStyle/>
          <a:p>
            <a:pPr marL="353609" marR="5052" lvl="0" indent="-340980" algn="just" defTabSz="909279" rtl="0" eaLnBrk="1" fontAlgn="auto" latinLnBrk="0" hangingPunct="1">
              <a:lnSpc>
                <a:spcPct val="100000"/>
              </a:lnSpc>
              <a:spcBef>
                <a:spcPts val="99"/>
              </a:spcBef>
              <a:spcAft>
                <a:spcPts val="0"/>
              </a:spcAft>
              <a:buClrTx/>
              <a:buSzTx/>
              <a:buFont typeface="Arial MT"/>
              <a:buChar char="•"/>
              <a:tabLst>
                <a:tab pos="353609" algn="l"/>
              </a:tabLst>
              <a:defRPr/>
            </a:pPr>
            <a:r>
              <a:rPr kumimoji="0" lang="en-US" sz="2000" b="0" i="0" u="none" strike="noStrike" kern="1200" cap="none" spc="-25"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What’s </a:t>
            </a:r>
            <a:r>
              <a:rPr kumimoji="0" lang="en-US" sz="2000" b="0" i="0" u="none" strike="noStrike" kern="1200" cap="none" spc="-5"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important </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in </a:t>
            </a:r>
            <a:r>
              <a:rPr kumimoji="0" lang="en-US" sz="2000" b="0" i="0" u="none" strike="noStrike" kern="1200" cap="none" spc="-5"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chemistry </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is </a:t>
            </a:r>
            <a:r>
              <a:rPr kumimoji="0" lang="en-US" sz="2000" b="0" i="0" u="none" strike="noStrike" kern="1200" cap="none" spc="-5"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whether </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a </a:t>
            </a:r>
            <a:r>
              <a:rPr kumimoji="0" lang="en-US" sz="2000" b="0" i="0" u="none" strike="noStrike" kern="1200" cap="none" spc="-5"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molecule </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is </a:t>
            </a:r>
            <a:r>
              <a:rPr kumimoji="0" lang="en-US" sz="2000" b="0" i="0" u="none" strike="noStrike" kern="1200" cap="none" spc="-5"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identical </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to </a:t>
            </a:r>
            <a:r>
              <a:rPr kumimoji="0" lang="en-US" sz="2000" b="0" i="0" u="none" strike="noStrike" kern="1200" cap="none" spc="-5"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or </a:t>
            </a:r>
            <a:r>
              <a:rPr kumimoji="0" lang="en-US" sz="2000" b="0" i="0" u="none" strike="noStrike" kern="1200" cap="none" spc="-1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different </a:t>
            </a:r>
            <a:r>
              <a:rPr kumimoji="0" lang="en-US" sz="2000" b="0" i="0" u="none" strike="noStrike" kern="1200" cap="none" spc="-5"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from </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its </a:t>
            </a:r>
            <a:r>
              <a:rPr kumimoji="0" lang="en-US" sz="2000" b="0" i="0" u="none" strike="noStrike" kern="1200" cap="none" spc="-5"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mirror image. </a:t>
            </a:r>
            <a:r>
              <a:rPr kumimoji="0" lang="en-US" sz="2000" b="0" i="0" u="none" strike="noStrike" kern="1200" cap="none" spc="-582"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000" b="0" i="0" u="none" strike="noStrike" kern="1200" cap="none" spc="-5"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Some molecules </a:t>
            </a:r>
            <a:r>
              <a:rPr kumimoji="0" lang="en-US" sz="2000" b="0"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are </a:t>
            </a:r>
            <a:r>
              <a:rPr kumimoji="0" lang="en-US" sz="2000" b="0" i="0" u="none" strike="noStrike" kern="1200" cap="none" spc="-5"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like </a:t>
            </a:r>
            <a:r>
              <a:rPr kumimoji="0" lang="en-US" sz="2000" b="0"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hands. </a:t>
            </a:r>
            <a:r>
              <a:rPr kumimoji="0" lang="en-US" sz="2000" b="0" i="0" u="none" strike="noStrike" kern="1200" cap="none" spc="-5" normalizeH="0" baseline="0" noProof="0" dirty="0">
                <a:ln>
                  <a:noFill/>
                </a:ln>
                <a:solidFill>
                  <a:srgbClr val="00AFEF"/>
                </a:solidFill>
                <a:effectLst/>
                <a:uLnTx/>
                <a:uFillTx/>
                <a:latin typeface="Times New Roman" panose="02020603050405020304" pitchFamily="18" charset="0"/>
                <a:cs typeface="Times New Roman" panose="02020603050405020304" pitchFamily="18" charset="0"/>
              </a:rPr>
              <a:t>Left </a:t>
            </a:r>
            <a:r>
              <a:rPr kumimoji="0" lang="en-US" sz="2000" b="0" i="0" u="none" strike="noStrike" kern="1200" cap="none" spc="0" normalizeH="0" baseline="0" noProof="0" dirty="0">
                <a:ln>
                  <a:noFill/>
                </a:ln>
                <a:solidFill>
                  <a:srgbClr val="00AFEF"/>
                </a:solidFill>
                <a:effectLst/>
                <a:uLnTx/>
                <a:uFillTx/>
                <a:latin typeface="Times New Roman" panose="02020603050405020304" pitchFamily="18" charset="0"/>
                <a:cs typeface="Times New Roman" panose="02020603050405020304" pitchFamily="18" charset="0"/>
              </a:rPr>
              <a:t>and </a:t>
            </a:r>
            <a:r>
              <a:rPr kumimoji="0" lang="en-US" sz="2000" b="0" i="0" u="none" strike="noStrike" kern="1200" cap="none" spc="-5" normalizeH="0" baseline="0" noProof="0" dirty="0">
                <a:ln>
                  <a:noFill/>
                </a:ln>
                <a:solidFill>
                  <a:srgbClr val="00AFEF"/>
                </a:solidFill>
                <a:effectLst/>
                <a:uLnTx/>
                <a:uFillTx/>
                <a:latin typeface="Times New Roman" panose="02020603050405020304" pitchFamily="18" charset="0"/>
                <a:cs typeface="Times New Roman" panose="02020603050405020304" pitchFamily="18" charset="0"/>
              </a:rPr>
              <a:t>right </a:t>
            </a:r>
            <a:r>
              <a:rPr kumimoji="0" lang="en-US" sz="2000" b="0" i="0" u="none" strike="noStrike" kern="1200" cap="none" spc="0" normalizeH="0" baseline="0" noProof="0" dirty="0">
                <a:ln>
                  <a:noFill/>
                </a:ln>
                <a:solidFill>
                  <a:srgbClr val="00AFEF"/>
                </a:solidFill>
                <a:effectLst/>
                <a:uLnTx/>
                <a:uFillTx/>
                <a:latin typeface="Times New Roman" panose="02020603050405020304" pitchFamily="18" charset="0"/>
                <a:cs typeface="Times New Roman" panose="02020603050405020304" pitchFamily="18" charset="0"/>
              </a:rPr>
              <a:t>hands are </a:t>
            </a:r>
            <a:r>
              <a:rPr kumimoji="0" lang="en-US" sz="2000" b="0" i="0" u="none" strike="noStrike" kern="1200" cap="none" spc="-5" normalizeH="0" baseline="0" noProof="0" dirty="0">
                <a:ln>
                  <a:noFill/>
                </a:ln>
                <a:solidFill>
                  <a:srgbClr val="00AFEF"/>
                </a:solidFill>
                <a:effectLst/>
                <a:uLnTx/>
                <a:uFillTx/>
                <a:latin typeface="Times New Roman" panose="02020603050405020304" pitchFamily="18" charset="0"/>
                <a:cs typeface="Times New Roman" panose="02020603050405020304" pitchFamily="18" charset="0"/>
              </a:rPr>
              <a:t>mirror </a:t>
            </a:r>
            <a:r>
              <a:rPr kumimoji="0" lang="en-US" sz="2000" b="0" i="0" u="none" strike="noStrike" kern="1200" cap="none" spc="0" normalizeH="0" baseline="0" noProof="0" dirty="0">
                <a:ln>
                  <a:noFill/>
                </a:ln>
                <a:solidFill>
                  <a:srgbClr val="00AFEF"/>
                </a:solidFill>
                <a:effectLst/>
                <a:uLnTx/>
                <a:uFillTx/>
                <a:latin typeface="Times New Roman" panose="02020603050405020304" pitchFamily="18" charset="0"/>
                <a:cs typeface="Times New Roman" panose="02020603050405020304" pitchFamily="18" charset="0"/>
              </a:rPr>
              <a:t> </a:t>
            </a:r>
            <a:r>
              <a:rPr kumimoji="0" lang="en-US" sz="2000" b="0" i="0" u="none" strike="noStrike" kern="1200" cap="none" spc="-5" normalizeH="0" baseline="0" noProof="0" dirty="0">
                <a:ln>
                  <a:noFill/>
                </a:ln>
                <a:solidFill>
                  <a:srgbClr val="00AFEF"/>
                </a:solidFill>
                <a:effectLst/>
                <a:uLnTx/>
                <a:uFillTx/>
                <a:latin typeface="Times New Roman" panose="02020603050405020304" pitchFamily="18" charset="0"/>
                <a:cs typeface="Times New Roman" panose="02020603050405020304" pitchFamily="18" charset="0"/>
              </a:rPr>
              <a:t>images </a:t>
            </a:r>
            <a:r>
              <a:rPr kumimoji="0" lang="en-US" sz="2000" b="0" i="0" u="none" strike="noStrike" kern="1200" cap="none" spc="0" normalizeH="0" baseline="0" noProof="0" dirty="0">
                <a:ln>
                  <a:noFill/>
                </a:ln>
                <a:solidFill>
                  <a:srgbClr val="00AFEF"/>
                </a:solidFill>
                <a:effectLst/>
                <a:uLnTx/>
                <a:uFillTx/>
                <a:latin typeface="Times New Roman" panose="02020603050405020304" pitchFamily="18" charset="0"/>
                <a:cs typeface="Times New Roman" panose="02020603050405020304" pitchFamily="18" charset="0"/>
              </a:rPr>
              <a:t>of each </a:t>
            </a:r>
            <a:r>
              <a:rPr kumimoji="0" lang="en-US" sz="2000" b="0" i="0" u="none" strike="noStrike" kern="1200" cap="none" spc="-20" normalizeH="0" baseline="0" noProof="0" dirty="0">
                <a:ln>
                  <a:noFill/>
                </a:ln>
                <a:solidFill>
                  <a:srgbClr val="00AFEF"/>
                </a:solidFill>
                <a:effectLst/>
                <a:uLnTx/>
                <a:uFillTx/>
                <a:latin typeface="Times New Roman" panose="02020603050405020304" pitchFamily="18" charset="0"/>
                <a:cs typeface="Times New Roman" panose="02020603050405020304" pitchFamily="18" charset="0"/>
              </a:rPr>
              <a:t>other, </a:t>
            </a:r>
            <a:r>
              <a:rPr kumimoji="0" lang="en-US" sz="2000" b="0" i="0" u="none" strike="noStrike" kern="1200" cap="none" spc="-5" normalizeH="0" baseline="0" noProof="0" dirty="0">
                <a:ln>
                  <a:noFill/>
                </a:ln>
                <a:solidFill>
                  <a:srgbClr val="00AFEF"/>
                </a:solidFill>
                <a:effectLst/>
                <a:uLnTx/>
                <a:uFillTx/>
                <a:latin typeface="Times New Roman" panose="02020603050405020304" pitchFamily="18" charset="0"/>
                <a:cs typeface="Times New Roman" panose="02020603050405020304" pitchFamily="18" charset="0"/>
              </a:rPr>
              <a:t>but </a:t>
            </a:r>
            <a:r>
              <a:rPr kumimoji="0" lang="en-US" sz="2000" b="0" i="0" u="none" strike="noStrike" kern="1200" cap="none" spc="0" normalizeH="0" baseline="0" noProof="0" dirty="0">
                <a:ln>
                  <a:noFill/>
                </a:ln>
                <a:solidFill>
                  <a:srgbClr val="00AFEF"/>
                </a:solidFill>
                <a:effectLst/>
                <a:uLnTx/>
                <a:uFillTx/>
                <a:latin typeface="Times New Roman" panose="02020603050405020304" pitchFamily="18" charset="0"/>
                <a:cs typeface="Times New Roman" panose="02020603050405020304" pitchFamily="18" charset="0"/>
              </a:rPr>
              <a:t>they </a:t>
            </a:r>
            <a:r>
              <a:rPr kumimoji="0" lang="en-US" sz="2000" b="0" i="0" u="none" strike="noStrike" kern="1200" cap="none" spc="-5" normalizeH="0" baseline="0" noProof="0" dirty="0">
                <a:ln>
                  <a:noFill/>
                </a:ln>
                <a:solidFill>
                  <a:srgbClr val="00AFEF"/>
                </a:solidFill>
                <a:effectLst/>
                <a:uLnTx/>
                <a:uFillTx/>
                <a:latin typeface="Times New Roman" panose="02020603050405020304" pitchFamily="18" charset="0"/>
                <a:cs typeface="Times New Roman" panose="02020603050405020304" pitchFamily="18" charset="0"/>
              </a:rPr>
              <a:t>are </a:t>
            </a:r>
            <a:r>
              <a:rPr kumimoji="0" lang="en-US" sz="2000" b="0" i="0" u="none" strike="noStrike" kern="1200" cap="none" spc="0" normalizeH="0" baseline="0" noProof="0" dirty="0">
                <a:ln>
                  <a:noFill/>
                </a:ln>
                <a:solidFill>
                  <a:srgbClr val="00AFEF"/>
                </a:solidFill>
                <a:effectLst/>
                <a:uLnTx/>
                <a:uFillTx/>
                <a:latin typeface="Times New Roman" panose="02020603050405020304" pitchFamily="18" charset="0"/>
                <a:cs typeface="Times New Roman" panose="02020603050405020304" pitchFamily="18" charset="0"/>
              </a:rPr>
              <a:t>not </a:t>
            </a:r>
            <a:r>
              <a:rPr kumimoji="0" lang="en-US" sz="2000" b="0" i="0" u="none" strike="noStrike" kern="1200" cap="none" spc="-5" normalizeH="0" baseline="0" noProof="0" dirty="0">
                <a:ln>
                  <a:noFill/>
                </a:ln>
                <a:solidFill>
                  <a:srgbClr val="00AFEF"/>
                </a:solidFill>
                <a:effectLst/>
                <a:uLnTx/>
                <a:uFillTx/>
                <a:latin typeface="Times New Roman" panose="02020603050405020304" pitchFamily="18" charset="0"/>
                <a:cs typeface="Times New Roman" panose="02020603050405020304" pitchFamily="18" charset="0"/>
              </a:rPr>
              <a:t>identical </a:t>
            </a:r>
            <a:r>
              <a:rPr kumimoji="0" lang="en-US" sz="2000" b="1" i="0" u="none" strike="noStrike" kern="1200" cap="none" spc="-1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(Figure </a:t>
            </a:r>
            <a:r>
              <a:rPr kumimoji="0" lang="en-US" sz="2000" b="1" i="0" u="none" strike="noStrike" kern="1200" cap="none" spc="-5"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2)</a:t>
            </a:r>
            <a:r>
              <a:rPr kumimoji="0" lang="en-US" sz="2000" b="0" i="0" u="none" strike="noStrike" kern="1200" cap="none" spc="-5" normalizeH="0" baseline="0" noProof="0" dirty="0">
                <a:ln>
                  <a:noFill/>
                </a:ln>
                <a:solidFill>
                  <a:srgbClr val="00AFEF"/>
                </a:solidFill>
                <a:effectLst/>
                <a:uLnTx/>
                <a:uFillTx/>
                <a:latin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If one </a:t>
            </a:r>
            <a:r>
              <a:rPr kumimoji="0" lang="en-US" sz="2000" b="0" i="0" u="none" strike="noStrike" kern="1200" cap="none" spc="5"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hand</a:t>
            </a:r>
            <a:r>
              <a:rPr kumimoji="0" lang="en-US" sz="2000" b="0" i="0" u="none" strike="noStrike" kern="1200" cap="none" spc="264"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is</a:t>
            </a:r>
            <a:r>
              <a:rPr kumimoji="0" lang="en-US" sz="2000" b="0" i="0" u="none" strike="noStrike" kern="1200" cap="none" spc="273"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000" b="0" i="0" u="none" strike="noStrike" kern="1200" cap="none" spc="-5"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placed</a:t>
            </a:r>
            <a:r>
              <a:rPr kumimoji="0" lang="en-US" sz="2000" b="0" i="0" u="none" strike="noStrike" kern="1200" cap="none" spc="268"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on</a:t>
            </a:r>
            <a:r>
              <a:rPr kumimoji="0" lang="en-US" sz="2000" b="0" i="0" u="none" strike="noStrike" kern="1200" cap="none" spc="259"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the</a:t>
            </a:r>
            <a:r>
              <a:rPr kumimoji="0" lang="en-US" sz="2000" b="0" i="0" u="none" strike="noStrike" kern="1200" cap="none" spc="268"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000" b="0" i="0" u="none" strike="noStrike" kern="1200" cap="none" spc="-2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other,</a:t>
            </a:r>
            <a:r>
              <a:rPr kumimoji="0" lang="en-US" sz="2000" b="0" i="0" u="none" strike="noStrike" kern="1200" cap="none" spc="264"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they</a:t>
            </a:r>
            <a:r>
              <a:rPr kumimoji="0" lang="en-US" sz="2000" b="0" i="0" u="none" strike="noStrike" kern="1200" cap="none" spc="268"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000" b="0" i="0" u="none" strike="noStrike" kern="1200" cap="none" spc="-1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can</a:t>
            </a:r>
            <a:r>
              <a:rPr kumimoji="0" lang="en-US" sz="2000" b="0" i="0" u="none" strike="noStrike" kern="1200" cap="none" spc="273"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000" b="0" i="0" u="none" strike="noStrike" kern="1200" cap="none" spc="-5"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never</a:t>
            </a:r>
            <a:r>
              <a:rPr kumimoji="0" lang="en-US" sz="2000" b="0" i="0" u="none" strike="noStrike" kern="1200" cap="none" spc="278"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000" b="0" i="0" u="none" strike="noStrike" kern="1200" cap="none" spc="-5"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superimpose</a:t>
            </a:r>
            <a:r>
              <a:rPr kumimoji="0" lang="en-US" sz="2000" b="0" i="0" u="none" strike="noStrike" kern="1200" cap="none" spc="278"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000" b="0" i="0" u="none" strike="noStrike" kern="1200" cap="none" spc="-5"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either</a:t>
            </a:r>
            <a:r>
              <a:rPr kumimoji="0" lang="en-US" sz="2000" b="0" i="0" u="none" strike="noStrike" kern="1200" cap="none" spc="268"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all </a:t>
            </a:r>
            <a:r>
              <a:rPr kumimoji="0" lang="en-US" sz="2000" b="0" i="0" u="none" strike="noStrike" kern="1200" cap="none" spc="-582"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the</a:t>
            </a:r>
            <a:r>
              <a:rPr kumimoji="0" lang="en-US" sz="2000" b="0" i="0" u="none" strike="noStrike" kern="1200" cap="none" spc="5"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000" b="0" i="0" u="none" strike="noStrike" kern="1200" cap="none" spc="-5"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fingers,</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000" b="0" i="0" u="none" strike="noStrike" kern="1200" cap="none" spc="-5"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or</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the</a:t>
            </a:r>
            <a:r>
              <a:rPr kumimoji="0" lang="en-US" sz="2000" b="0" i="0" u="none" strike="noStrike" kern="1200" cap="none" spc="5"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000" b="0" i="0" u="none" strike="noStrike" kern="1200" cap="none" spc="-5"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tops</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and</a:t>
            </a:r>
            <a:r>
              <a:rPr kumimoji="0" lang="en-US" sz="2000" b="0" i="0" u="none" strike="noStrike" kern="1200" cap="none" spc="5"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000" b="0" i="0" u="none" strike="noStrike" kern="1200" cap="none" spc="-5"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palms.</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a:ln>
                  <a:noFill/>
                </a:ln>
                <a:solidFill>
                  <a:srgbClr val="00AFEF"/>
                </a:solidFill>
                <a:effectLst/>
                <a:uLnTx/>
                <a:uFillTx/>
                <a:latin typeface="Times New Roman" panose="02020603050405020304" pitchFamily="18" charset="0"/>
                <a:cs typeface="Times New Roman" panose="02020603050405020304" pitchFamily="18" charset="0"/>
              </a:rPr>
              <a:t>Socks,</a:t>
            </a:r>
            <a:r>
              <a:rPr kumimoji="0" lang="en-US" sz="2000" b="0" i="0" u="none" strike="noStrike" kern="1200" cap="none" spc="5" normalizeH="0" baseline="0" noProof="0" dirty="0">
                <a:ln>
                  <a:noFill/>
                </a:ln>
                <a:solidFill>
                  <a:srgbClr val="00AFEF"/>
                </a:solidFill>
                <a:effectLst/>
                <a:uLnTx/>
                <a:uFillTx/>
                <a:latin typeface="Times New Roman" panose="02020603050405020304" pitchFamily="18" charset="0"/>
                <a:cs typeface="Times New Roman" panose="02020603050405020304" pitchFamily="18" charset="0"/>
              </a:rPr>
              <a:t> </a:t>
            </a:r>
            <a:r>
              <a:rPr kumimoji="0" lang="en-US" sz="2000" b="0" i="0" u="none" strike="noStrike" kern="1200" cap="none" spc="-10" normalizeH="0" baseline="0" noProof="0" dirty="0">
                <a:ln>
                  <a:noFill/>
                </a:ln>
                <a:solidFill>
                  <a:srgbClr val="00AFEF"/>
                </a:solidFill>
                <a:effectLst/>
                <a:uLnTx/>
                <a:uFillTx/>
                <a:latin typeface="Times New Roman" panose="02020603050405020304" pitchFamily="18" charset="0"/>
                <a:cs typeface="Times New Roman" panose="02020603050405020304" pitchFamily="18" charset="0"/>
              </a:rPr>
              <a:t>on</a:t>
            </a:r>
            <a:r>
              <a:rPr kumimoji="0" lang="en-US" sz="2000" b="0" i="0" u="none" strike="noStrike" kern="1200" cap="none" spc="-5" normalizeH="0" baseline="0" noProof="0" dirty="0">
                <a:ln>
                  <a:noFill/>
                </a:ln>
                <a:solidFill>
                  <a:srgbClr val="00AFEF"/>
                </a:solidFill>
                <a:effectLst/>
                <a:uLnTx/>
                <a:uFillTx/>
                <a:latin typeface="Times New Roman" panose="02020603050405020304" pitchFamily="18" charset="0"/>
                <a:cs typeface="Times New Roman" panose="02020603050405020304" pitchFamily="18" charset="0"/>
              </a:rPr>
              <a:t> the</a:t>
            </a:r>
            <a:r>
              <a:rPr kumimoji="0" lang="en-US" sz="2000" b="0" i="0" u="none" strike="noStrike" kern="1200" cap="none" spc="0" normalizeH="0" baseline="0" noProof="0" dirty="0">
                <a:ln>
                  <a:noFill/>
                </a:ln>
                <a:solidFill>
                  <a:srgbClr val="00AFEF"/>
                </a:solidFill>
                <a:effectLst/>
                <a:uLnTx/>
                <a:uFillTx/>
                <a:latin typeface="Times New Roman" panose="02020603050405020304" pitchFamily="18" charset="0"/>
                <a:cs typeface="Times New Roman" panose="02020603050405020304" pitchFamily="18" charset="0"/>
              </a:rPr>
              <a:t> </a:t>
            </a:r>
            <a:r>
              <a:rPr kumimoji="0" lang="en-US" sz="2000" b="0" i="0" u="none" strike="noStrike" kern="1200" cap="none" spc="-25" normalizeH="0" baseline="0" noProof="0" dirty="0">
                <a:ln>
                  <a:noFill/>
                </a:ln>
                <a:solidFill>
                  <a:srgbClr val="00AFEF"/>
                </a:solidFill>
                <a:effectLst/>
                <a:uLnTx/>
                <a:uFillTx/>
                <a:latin typeface="Times New Roman" panose="02020603050405020304" pitchFamily="18" charset="0"/>
                <a:cs typeface="Times New Roman" panose="02020603050405020304" pitchFamily="18" charset="0"/>
              </a:rPr>
              <a:t>contrary,</a:t>
            </a:r>
            <a:r>
              <a:rPr kumimoji="0" lang="en-US" sz="2000" b="0" i="0" u="none" strike="noStrike" kern="1200" cap="none" spc="-20" normalizeH="0" baseline="0" noProof="0" dirty="0">
                <a:ln>
                  <a:noFill/>
                </a:ln>
                <a:solidFill>
                  <a:srgbClr val="00AFEF"/>
                </a:solidFill>
                <a:effectLst/>
                <a:uLnTx/>
                <a:uFillTx/>
                <a:latin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a:ln>
                  <a:noFill/>
                </a:ln>
                <a:solidFill>
                  <a:srgbClr val="00AFEF"/>
                </a:solidFill>
                <a:effectLst/>
                <a:uLnTx/>
                <a:uFillTx/>
                <a:latin typeface="Times New Roman" panose="02020603050405020304" pitchFamily="18" charset="0"/>
                <a:cs typeface="Times New Roman" panose="02020603050405020304" pitchFamily="18" charset="0"/>
              </a:rPr>
              <a:t>are </a:t>
            </a:r>
            <a:r>
              <a:rPr kumimoji="0" lang="en-US" sz="2000" b="0" i="0" u="none" strike="noStrike" kern="1200" cap="none" spc="5" normalizeH="0" baseline="0" noProof="0" dirty="0">
                <a:ln>
                  <a:noFill/>
                </a:ln>
                <a:solidFill>
                  <a:srgbClr val="00AFEF"/>
                </a:solidFill>
                <a:effectLst/>
                <a:uLnTx/>
                <a:uFillTx/>
                <a:latin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a:ln>
                  <a:noFill/>
                </a:ln>
                <a:solidFill>
                  <a:srgbClr val="00AFEF"/>
                </a:solidFill>
                <a:effectLst/>
                <a:uLnTx/>
                <a:uFillTx/>
                <a:latin typeface="Times New Roman" panose="02020603050405020304" pitchFamily="18" charset="0"/>
                <a:cs typeface="Times New Roman" panose="02020603050405020304" pitchFamily="18" charset="0"/>
              </a:rPr>
              <a:t>superposable</a:t>
            </a:r>
            <a:r>
              <a:rPr kumimoji="0" lang="en-US" sz="2000" b="0" i="0" u="none" strike="noStrike" kern="1200" cap="none" spc="-20" normalizeH="0" baseline="0" noProof="0" dirty="0">
                <a:ln>
                  <a:noFill/>
                </a:ln>
                <a:solidFill>
                  <a:srgbClr val="00AFEF"/>
                </a:solidFill>
                <a:effectLst/>
                <a:uLnTx/>
                <a:uFillTx/>
                <a:latin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a:ln>
                  <a:noFill/>
                </a:ln>
                <a:solidFill>
                  <a:srgbClr val="00AFEF"/>
                </a:solidFill>
                <a:effectLst/>
                <a:uLnTx/>
                <a:uFillTx/>
                <a:latin typeface="Times New Roman" panose="02020603050405020304" pitchFamily="18" charset="0"/>
                <a:cs typeface="Times New Roman" panose="02020603050405020304" pitchFamily="18" charset="0"/>
              </a:rPr>
              <a:t>to</a:t>
            </a:r>
            <a:r>
              <a:rPr kumimoji="0" lang="en-US" sz="2000" b="0" i="0" u="none" strike="noStrike" kern="1200" cap="none" spc="-15" normalizeH="0" baseline="0" noProof="0" dirty="0">
                <a:ln>
                  <a:noFill/>
                </a:ln>
                <a:solidFill>
                  <a:srgbClr val="00AFEF"/>
                </a:solidFill>
                <a:effectLst/>
                <a:uLnTx/>
                <a:uFillTx/>
                <a:latin typeface="Times New Roman" panose="02020603050405020304" pitchFamily="18" charset="0"/>
                <a:cs typeface="Times New Roman" panose="02020603050405020304" pitchFamily="18" charset="0"/>
              </a:rPr>
              <a:t> </a:t>
            </a:r>
            <a:r>
              <a:rPr kumimoji="0" lang="en-US" sz="2000" b="0" i="0" u="none" strike="noStrike" kern="1200" cap="none" spc="-5" normalizeH="0" baseline="0" noProof="0" dirty="0">
                <a:ln>
                  <a:noFill/>
                </a:ln>
                <a:solidFill>
                  <a:srgbClr val="00AFEF"/>
                </a:solidFill>
                <a:effectLst/>
                <a:uLnTx/>
                <a:uFillTx/>
                <a:latin typeface="Times New Roman" panose="02020603050405020304" pitchFamily="18" charset="0"/>
                <a:cs typeface="Times New Roman" panose="02020603050405020304" pitchFamily="18" charset="0"/>
              </a:rPr>
              <a:t>each</a:t>
            </a:r>
            <a:r>
              <a:rPr kumimoji="0" lang="en-US" sz="2000" b="0" i="0" u="none" strike="noStrike" kern="1200" cap="none" spc="-15" normalizeH="0" baseline="0" noProof="0" dirty="0">
                <a:ln>
                  <a:noFill/>
                </a:ln>
                <a:solidFill>
                  <a:srgbClr val="00AFEF"/>
                </a:solidFill>
                <a:effectLst/>
                <a:uLnTx/>
                <a:uFillTx/>
                <a:latin typeface="Times New Roman" panose="02020603050405020304" pitchFamily="18" charset="0"/>
                <a:cs typeface="Times New Roman" panose="02020603050405020304" pitchFamily="18" charset="0"/>
              </a:rPr>
              <a:t> </a:t>
            </a:r>
            <a:r>
              <a:rPr kumimoji="0" lang="en-US" sz="2000" b="0" i="0" u="none" strike="noStrike" kern="1200" cap="none" spc="-5" normalizeH="0" baseline="0" noProof="0" dirty="0">
                <a:ln>
                  <a:noFill/>
                </a:ln>
                <a:solidFill>
                  <a:srgbClr val="00AFEF"/>
                </a:solidFill>
                <a:effectLst/>
                <a:uLnTx/>
                <a:uFillTx/>
                <a:latin typeface="Times New Roman" panose="02020603050405020304" pitchFamily="18" charset="0"/>
                <a:cs typeface="Times New Roman" panose="02020603050405020304" pitchFamily="18" charset="0"/>
              </a:rPr>
              <a:t>other</a:t>
            </a:r>
            <a:r>
              <a:rPr kumimoji="0" lang="en-US" sz="2000" b="0" i="0" u="none" strike="noStrike" kern="1200" cap="none" spc="-10" normalizeH="0" baseline="0" noProof="0" dirty="0">
                <a:ln>
                  <a:noFill/>
                </a:ln>
                <a:solidFill>
                  <a:srgbClr val="00AFEF"/>
                </a:solidFill>
                <a:effectLst/>
                <a:uLnTx/>
                <a:uFillTx/>
                <a:latin typeface="Times New Roman" panose="02020603050405020304" pitchFamily="18" charset="0"/>
                <a:cs typeface="Times New Roman" panose="02020603050405020304" pitchFamily="18" charset="0"/>
              </a:rPr>
              <a:t> </a:t>
            </a:r>
            <a:r>
              <a:rPr kumimoji="0" lang="en-US" sz="2000" b="1" i="0" u="none" strike="noStrike" kern="1200" cap="none" spc="-1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(Figure </a:t>
            </a:r>
            <a:r>
              <a:rPr kumimoji="0" lang="en-US" sz="2000" b="1" i="0" u="none" strike="noStrike" kern="1200" cap="none" spc="-5"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2)</a:t>
            </a:r>
            <a:r>
              <a:rPr kumimoji="0" lang="en-US" sz="2000" b="0" i="0" u="none" strike="noStrike" kern="1200" cap="none" spc="-5" normalizeH="0" baseline="0" noProof="0" dirty="0">
                <a:ln>
                  <a:noFill/>
                </a:ln>
                <a:solidFill>
                  <a:srgbClr val="00AFEF"/>
                </a:solidFill>
                <a:effectLst/>
                <a:uLnTx/>
                <a:uFillTx/>
                <a:latin typeface="Times New Roman" panose="02020603050405020304" pitchFamily="18" charset="0"/>
                <a:cs typeface="Times New Roman" panose="02020603050405020304" pitchFamily="18" charset="0"/>
              </a:rPr>
              <a:t>.</a:t>
            </a:r>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a:p>
            <a:endParaRPr lang="en-US" sz="2000" dirty="0">
              <a:latin typeface="Times New Roman" panose="02020603050405020304" pitchFamily="18" charset="0"/>
              <a:cs typeface="Times New Roman" panose="02020603050405020304" pitchFamily="18" charset="0"/>
            </a:endParaRPr>
          </a:p>
          <a:p>
            <a:endParaRPr lang="en-GB" sz="2000" dirty="0">
              <a:latin typeface="Times New Roman" panose="02020603050405020304" pitchFamily="18" charset="0"/>
              <a:cs typeface="Times New Roman" panose="02020603050405020304" pitchFamily="18" charset="0"/>
            </a:endParaRPr>
          </a:p>
          <a:p>
            <a:endParaRPr lang="en-GB" sz="2000" dirty="0">
              <a:latin typeface="Times New Roman" panose="02020603050405020304" pitchFamily="18" charset="0"/>
              <a:cs typeface="Times New Roman" panose="02020603050405020304" pitchFamily="18" charset="0"/>
            </a:endParaRPr>
          </a:p>
          <a:p>
            <a:endParaRPr lang="en-GB" sz="2000" dirty="0">
              <a:latin typeface="Times New Roman" panose="02020603050405020304" pitchFamily="18" charset="0"/>
              <a:cs typeface="Times New Roman" panose="02020603050405020304" pitchFamily="18" charset="0"/>
            </a:endParaRPr>
          </a:p>
          <a:p>
            <a:endParaRPr lang="en-GB" sz="2000" dirty="0">
              <a:latin typeface="Times New Roman" panose="02020603050405020304" pitchFamily="18" charset="0"/>
              <a:cs typeface="Times New Roman" panose="02020603050405020304" pitchFamily="18" charset="0"/>
            </a:endParaRPr>
          </a:p>
          <a:p>
            <a:endParaRPr lang="en-GB" sz="2000" dirty="0">
              <a:latin typeface="Times New Roman" panose="02020603050405020304" pitchFamily="18" charset="0"/>
              <a:cs typeface="Times New Roman" panose="02020603050405020304" pitchFamily="18" charset="0"/>
            </a:endParaRPr>
          </a:p>
          <a:p>
            <a:pPr marL="353609" marR="5052" indent="-340980" algn="just" defTabSz="909279">
              <a:lnSpc>
                <a:spcPct val="120000"/>
              </a:lnSpc>
              <a:spcBef>
                <a:spcPts val="104"/>
              </a:spcBef>
              <a:buFont typeface="Arial MT"/>
              <a:buChar char="•"/>
              <a:tabLst>
                <a:tab pos="353609" algn="l"/>
              </a:tabLst>
            </a:pPr>
            <a:r>
              <a:rPr lang="en-US" sz="2000" spc="-89" dirty="0">
                <a:solidFill>
                  <a:srgbClr val="00AF50"/>
                </a:solidFill>
                <a:latin typeface="Times New Roman"/>
                <a:cs typeface="Times New Roman"/>
              </a:rPr>
              <a:t>To</a:t>
            </a:r>
            <a:r>
              <a:rPr lang="en-US" sz="2000" spc="418" dirty="0">
                <a:solidFill>
                  <a:srgbClr val="00AF50"/>
                </a:solidFill>
                <a:latin typeface="Times New Roman"/>
                <a:cs typeface="Times New Roman"/>
              </a:rPr>
              <a:t> </a:t>
            </a:r>
            <a:r>
              <a:rPr lang="en-US" sz="2000" spc="-5" dirty="0">
                <a:solidFill>
                  <a:srgbClr val="00AF50"/>
                </a:solidFill>
                <a:latin typeface="Times New Roman"/>
                <a:cs typeface="Times New Roman"/>
              </a:rPr>
              <a:t>superimpose </a:t>
            </a:r>
            <a:r>
              <a:rPr lang="en-US" sz="2000" dirty="0">
                <a:solidFill>
                  <a:srgbClr val="00AF50"/>
                </a:solidFill>
                <a:latin typeface="Times New Roman"/>
                <a:cs typeface="Times New Roman"/>
              </a:rPr>
              <a:t>an </a:t>
            </a:r>
            <a:r>
              <a:rPr lang="en-US" sz="2000" spc="-5" dirty="0">
                <a:solidFill>
                  <a:srgbClr val="00AF50"/>
                </a:solidFill>
                <a:latin typeface="Times New Roman"/>
                <a:cs typeface="Times New Roman"/>
              </a:rPr>
              <a:t>object on its mirror image means </a:t>
            </a:r>
            <a:r>
              <a:rPr lang="en-US" sz="2000" dirty="0">
                <a:solidFill>
                  <a:srgbClr val="00AF50"/>
                </a:solidFill>
                <a:latin typeface="Times New Roman"/>
                <a:cs typeface="Times New Roman"/>
              </a:rPr>
              <a:t>to align all </a:t>
            </a:r>
            <a:r>
              <a:rPr lang="en-US" sz="2000" spc="5" dirty="0">
                <a:solidFill>
                  <a:srgbClr val="00AF50"/>
                </a:solidFill>
                <a:latin typeface="Times New Roman"/>
                <a:cs typeface="Times New Roman"/>
              </a:rPr>
              <a:t> </a:t>
            </a:r>
            <a:r>
              <a:rPr lang="en-US" sz="2000" spc="-5" dirty="0">
                <a:solidFill>
                  <a:srgbClr val="00AF50"/>
                </a:solidFill>
                <a:latin typeface="Times New Roman"/>
                <a:cs typeface="Times New Roman"/>
              </a:rPr>
              <a:t>parts</a:t>
            </a:r>
            <a:r>
              <a:rPr lang="en-US" sz="2000" dirty="0">
                <a:solidFill>
                  <a:srgbClr val="00AF50"/>
                </a:solidFill>
                <a:latin typeface="Times New Roman"/>
                <a:cs typeface="Times New Roman"/>
              </a:rPr>
              <a:t> </a:t>
            </a:r>
            <a:r>
              <a:rPr lang="en-US" sz="2000" spc="-5" dirty="0">
                <a:solidFill>
                  <a:srgbClr val="00AF50"/>
                </a:solidFill>
                <a:latin typeface="Times New Roman"/>
                <a:cs typeface="Times New Roman"/>
              </a:rPr>
              <a:t>of</a:t>
            </a:r>
            <a:r>
              <a:rPr lang="en-US" sz="2000" dirty="0">
                <a:solidFill>
                  <a:srgbClr val="00AF50"/>
                </a:solidFill>
                <a:latin typeface="Times New Roman"/>
                <a:cs typeface="Times New Roman"/>
              </a:rPr>
              <a:t> </a:t>
            </a:r>
            <a:r>
              <a:rPr lang="en-US" sz="2000" spc="-5" dirty="0">
                <a:solidFill>
                  <a:srgbClr val="00AF50"/>
                </a:solidFill>
                <a:latin typeface="Times New Roman"/>
                <a:cs typeface="Times New Roman"/>
              </a:rPr>
              <a:t>the</a:t>
            </a:r>
            <a:r>
              <a:rPr lang="en-US" sz="2000" dirty="0">
                <a:solidFill>
                  <a:srgbClr val="00AF50"/>
                </a:solidFill>
                <a:latin typeface="Times New Roman"/>
                <a:cs typeface="Times New Roman"/>
              </a:rPr>
              <a:t> </a:t>
            </a:r>
            <a:r>
              <a:rPr lang="en-US" sz="2000" spc="-5" dirty="0">
                <a:solidFill>
                  <a:srgbClr val="00AF50"/>
                </a:solidFill>
                <a:latin typeface="Times New Roman"/>
                <a:cs typeface="Times New Roman"/>
              </a:rPr>
              <a:t>object</a:t>
            </a:r>
            <a:r>
              <a:rPr lang="en-US" sz="2000" dirty="0">
                <a:solidFill>
                  <a:srgbClr val="00AF50"/>
                </a:solidFill>
                <a:latin typeface="Times New Roman"/>
                <a:cs typeface="Times New Roman"/>
              </a:rPr>
              <a:t> </a:t>
            </a:r>
            <a:r>
              <a:rPr lang="en-US" sz="2000" spc="-5" dirty="0">
                <a:solidFill>
                  <a:srgbClr val="00AF50"/>
                </a:solidFill>
                <a:latin typeface="Times New Roman"/>
                <a:cs typeface="Times New Roman"/>
              </a:rPr>
              <a:t>with</a:t>
            </a:r>
            <a:r>
              <a:rPr lang="en-US" sz="2000" dirty="0">
                <a:solidFill>
                  <a:srgbClr val="00AF50"/>
                </a:solidFill>
                <a:latin typeface="Times New Roman"/>
                <a:cs typeface="Times New Roman"/>
              </a:rPr>
              <a:t> </a:t>
            </a:r>
            <a:r>
              <a:rPr lang="en-US" sz="2000" spc="-5" dirty="0">
                <a:solidFill>
                  <a:srgbClr val="00AF50"/>
                </a:solidFill>
                <a:latin typeface="Times New Roman"/>
                <a:cs typeface="Times New Roman"/>
              </a:rPr>
              <a:t>its</a:t>
            </a:r>
            <a:r>
              <a:rPr lang="en-US" sz="2000" dirty="0">
                <a:solidFill>
                  <a:srgbClr val="00AF50"/>
                </a:solidFill>
                <a:latin typeface="Times New Roman"/>
                <a:cs typeface="Times New Roman"/>
              </a:rPr>
              <a:t> </a:t>
            </a:r>
            <a:r>
              <a:rPr lang="en-US" sz="2000" spc="-5" dirty="0">
                <a:solidFill>
                  <a:srgbClr val="00AF50"/>
                </a:solidFill>
                <a:latin typeface="Times New Roman"/>
                <a:cs typeface="Times New Roman"/>
              </a:rPr>
              <a:t>mirror</a:t>
            </a:r>
            <a:r>
              <a:rPr lang="en-US" sz="2000" dirty="0">
                <a:solidFill>
                  <a:srgbClr val="00AF50"/>
                </a:solidFill>
                <a:latin typeface="Times New Roman"/>
                <a:cs typeface="Times New Roman"/>
              </a:rPr>
              <a:t> </a:t>
            </a:r>
            <a:r>
              <a:rPr lang="en-US" sz="2000" spc="-5" dirty="0">
                <a:solidFill>
                  <a:srgbClr val="00AF50"/>
                </a:solidFill>
                <a:latin typeface="Times New Roman"/>
                <a:cs typeface="Times New Roman"/>
              </a:rPr>
              <a:t>image.</a:t>
            </a:r>
            <a:r>
              <a:rPr lang="en-US" sz="2000" dirty="0">
                <a:solidFill>
                  <a:srgbClr val="00AF50"/>
                </a:solidFill>
                <a:latin typeface="Times New Roman"/>
                <a:cs typeface="Times New Roman"/>
              </a:rPr>
              <a:t> </a:t>
            </a:r>
            <a:r>
              <a:rPr lang="en-US" sz="2000" spc="-30" dirty="0">
                <a:solidFill>
                  <a:srgbClr val="00AF50"/>
                </a:solidFill>
                <a:latin typeface="Times New Roman"/>
                <a:cs typeface="Times New Roman"/>
              </a:rPr>
              <a:t>With</a:t>
            </a:r>
            <a:r>
              <a:rPr lang="en-US" sz="2000" spc="537" dirty="0">
                <a:solidFill>
                  <a:srgbClr val="00AF50"/>
                </a:solidFill>
                <a:latin typeface="Times New Roman"/>
                <a:cs typeface="Times New Roman"/>
              </a:rPr>
              <a:t> </a:t>
            </a:r>
            <a:r>
              <a:rPr lang="en-US" sz="2000" spc="-10" dirty="0">
                <a:solidFill>
                  <a:srgbClr val="00AF50"/>
                </a:solidFill>
                <a:latin typeface="Times New Roman"/>
                <a:cs typeface="Times New Roman"/>
              </a:rPr>
              <a:t>molecules,</a:t>
            </a:r>
            <a:r>
              <a:rPr lang="en-US" sz="2000" spc="577" dirty="0">
                <a:solidFill>
                  <a:srgbClr val="00AF50"/>
                </a:solidFill>
                <a:latin typeface="Times New Roman"/>
                <a:cs typeface="Times New Roman"/>
              </a:rPr>
              <a:t> </a:t>
            </a:r>
            <a:r>
              <a:rPr lang="en-US" sz="2000" spc="-5" dirty="0">
                <a:solidFill>
                  <a:srgbClr val="00AF50"/>
                </a:solidFill>
                <a:latin typeface="Times New Roman"/>
                <a:cs typeface="Times New Roman"/>
              </a:rPr>
              <a:t>this </a:t>
            </a:r>
            <a:r>
              <a:rPr lang="en-US" sz="2000" dirty="0">
                <a:solidFill>
                  <a:srgbClr val="00AF50"/>
                </a:solidFill>
                <a:latin typeface="Times New Roman"/>
                <a:cs typeface="Times New Roman"/>
              </a:rPr>
              <a:t> </a:t>
            </a:r>
            <a:r>
              <a:rPr lang="en-US" sz="2000" spc="-5" dirty="0">
                <a:solidFill>
                  <a:srgbClr val="00AF50"/>
                </a:solidFill>
                <a:latin typeface="Times New Roman"/>
                <a:cs typeface="Times New Roman"/>
              </a:rPr>
              <a:t>means</a:t>
            </a:r>
            <a:r>
              <a:rPr lang="en-US" sz="2000" dirty="0">
                <a:solidFill>
                  <a:srgbClr val="00AF50"/>
                </a:solidFill>
                <a:latin typeface="Times New Roman"/>
                <a:cs typeface="Times New Roman"/>
              </a:rPr>
              <a:t> aligning</a:t>
            </a:r>
            <a:r>
              <a:rPr lang="en-US" sz="2000" spc="-15" dirty="0">
                <a:solidFill>
                  <a:srgbClr val="00AF50"/>
                </a:solidFill>
                <a:latin typeface="Times New Roman"/>
                <a:cs typeface="Times New Roman"/>
              </a:rPr>
              <a:t> </a:t>
            </a:r>
            <a:r>
              <a:rPr lang="en-US" sz="2000" dirty="0">
                <a:solidFill>
                  <a:srgbClr val="00AF50"/>
                </a:solidFill>
                <a:latin typeface="Times New Roman"/>
                <a:cs typeface="Times New Roman"/>
              </a:rPr>
              <a:t>all</a:t>
            </a:r>
            <a:r>
              <a:rPr lang="en-US" sz="2000" spc="-15" dirty="0">
                <a:solidFill>
                  <a:srgbClr val="00AF50"/>
                </a:solidFill>
                <a:latin typeface="Times New Roman"/>
                <a:cs typeface="Times New Roman"/>
              </a:rPr>
              <a:t> </a:t>
            </a:r>
            <a:r>
              <a:rPr lang="en-US" sz="2000" spc="-5" dirty="0">
                <a:solidFill>
                  <a:srgbClr val="00AF50"/>
                </a:solidFill>
                <a:latin typeface="Times New Roman"/>
                <a:cs typeface="Times New Roman"/>
              </a:rPr>
              <a:t>atoms </a:t>
            </a:r>
            <a:r>
              <a:rPr lang="en-US" sz="2000" dirty="0">
                <a:solidFill>
                  <a:srgbClr val="00AF50"/>
                </a:solidFill>
                <a:latin typeface="Times New Roman"/>
                <a:cs typeface="Times New Roman"/>
              </a:rPr>
              <a:t>and</a:t>
            </a:r>
            <a:r>
              <a:rPr lang="en-US" sz="2000" spc="-10" dirty="0">
                <a:solidFill>
                  <a:srgbClr val="00AF50"/>
                </a:solidFill>
                <a:latin typeface="Times New Roman"/>
                <a:cs typeface="Times New Roman"/>
              </a:rPr>
              <a:t> </a:t>
            </a:r>
            <a:r>
              <a:rPr lang="en-US" sz="2000" dirty="0">
                <a:solidFill>
                  <a:srgbClr val="00AF50"/>
                </a:solidFill>
                <a:latin typeface="Times New Roman"/>
                <a:cs typeface="Times New Roman"/>
              </a:rPr>
              <a:t>all</a:t>
            </a:r>
            <a:r>
              <a:rPr lang="en-US" sz="2000" spc="-15" dirty="0">
                <a:solidFill>
                  <a:srgbClr val="00AF50"/>
                </a:solidFill>
                <a:latin typeface="Times New Roman"/>
                <a:cs typeface="Times New Roman"/>
              </a:rPr>
              <a:t> </a:t>
            </a:r>
            <a:r>
              <a:rPr lang="en-US" sz="2000" dirty="0">
                <a:solidFill>
                  <a:srgbClr val="00AF50"/>
                </a:solidFill>
                <a:latin typeface="Times New Roman"/>
                <a:cs typeface="Times New Roman"/>
              </a:rPr>
              <a:t>bonds.</a:t>
            </a:r>
            <a:endParaRPr lang="en-US" sz="2400" dirty="0">
              <a:solidFill>
                <a:prstClr val="black"/>
              </a:solidFill>
              <a:latin typeface="Times New Roman"/>
              <a:cs typeface="Times New Roman"/>
            </a:endParaRPr>
          </a:p>
          <a:p>
            <a:pPr marL="353609" marR="6314" indent="-340980" algn="just" defTabSz="909279">
              <a:lnSpc>
                <a:spcPct val="120000"/>
              </a:lnSpc>
              <a:spcBef>
                <a:spcPts val="1611"/>
              </a:spcBef>
              <a:buFont typeface="Arial MT"/>
              <a:buChar char="•"/>
              <a:tabLst>
                <a:tab pos="353609" algn="l"/>
              </a:tabLst>
            </a:pPr>
            <a:r>
              <a:rPr lang="en-US" sz="2000" spc="-5" dirty="0">
                <a:solidFill>
                  <a:prstClr val="black"/>
                </a:solidFill>
                <a:latin typeface="Times New Roman"/>
                <a:cs typeface="Times New Roman"/>
              </a:rPr>
              <a:t>A molecule</a:t>
            </a:r>
            <a:r>
              <a:rPr lang="en-US" sz="2000" dirty="0">
                <a:solidFill>
                  <a:prstClr val="black"/>
                </a:solidFill>
                <a:latin typeface="Times New Roman"/>
                <a:cs typeface="Times New Roman"/>
              </a:rPr>
              <a:t> (or</a:t>
            </a:r>
            <a:r>
              <a:rPr lang="en-US" sz="2000" spc="5" dirty="0">
                <a:solidFill>
                  <a:prstClr val="black"/>
                </a:solidFill>
                <a:latin typeface="Times New Roman"/>
                <a:cs typeface="Times New Roman"/>
              </a:rPr>
              <a:t> </a:t>
            </a:r>
            <a:r>
              <a:rPr lang="en-US" sz="2000" spc="-5" dirty="0">
                <a:solidFill>
                  <a:prstClr val="black"/>
                </a:solidFill>
                <a:latin typeface="Times New Roman"/>
                <a:cs typeface="Times New Roman"/>
              </a:rPr>
              <a:t>object)</a:t>
            </a:r>
            <a:r>
              <a:rPr lang="en-US" sz="2000" dirty="0">
                <a:solidFill>
                  <a:prstClr val="black"/>
                </a:solidFill>
                <a:latin typeface="Times New Roman"/>
                <a:cs typeface="Times New Roman"/>
              </a:rPr>
              <a:t> </a:t>
            </a:r>
            <a:r>
              <a:rPr lang="en-US" sz="2000" spc="-5" dirty="0">
                <a:solidFill>
                  <a:prstClr val="black"/>
                </a:solidFill>
                <a:latin typeface="Times New Roman"/>
                <a:cs typeface="Times New Roman"/>
              </a:rPr>
              <a:t>that</a:t>
            </a:r>
            <a:r>
              <a:rPr lang="en-US" sz="2000" dirty="0">
                <a:solidFill>
                  <a:prstClr val="black"/>
                </a:solidFill>
                <a:latin typeface="Times New Roman"/>
                <a:cs typeface="Times New Roman"/>
              </a:rPr>
              <a:t> is</a:t>
            </a:r>
            <a:r>
              <a:rPr lang="en-US" sz="2000" spc="5" dirty="0">
                <a:solidFill>
                  <a:prstClr val="black"/>
                </a:solidFill>
                <a:latin typeface="Times New Roman"/>
                <a:cs typeface="Times New Roman"/>
              </a:rPr>
              <a:t> </a:t>
            </a:r>
            <a:r>
              <a:rPr lang="en-US" sz="2000" dirty="0">
                <a:solidFill>
                  <a:prstClr val="black"/>
                </a:solidFill>
                <a:latin typeface="Times New Roman"/>
                <a:cs typeface="Times New Roman"/>
              </a:rPr>
              <a:t>not</a:t>
            </a:r>
            <a:r>
              <a:rPr lang="en-US" sz="2000" spc="5" dirty="0">
                <a:solidFill>
                  <a:prstClr val="black"/>
                </a:solidFill>
                <a:latin typeface="Times New Roman"/>
                <a:cs typeface="Times New Roman"/>
              </a:rPr>
              <a:t> </a:t>
            </a:r>
            <a:r>
              <a:rPr lang="en-US" sz="2000" spc="-5" dirty="0">
                <a:solidFill>
                  <a:prstClr val="black"/>
                </a:solidFill>
                <a:latin typeface="Times New Roman"/>
                <a:cs typeface="Times New Roman"/>
              </a:rPr>
              <a:t>superimposable</a:t>
            </a:r>
            <a:r>
              <a:rPr lang="en-US" sz="2000" dirty="0">
                <a:solidFill>
                  <a:prstClr val="black"/>
                </a:solidFill>
                <a:latin typeface="Times New Roman"/>
                <a:cs typeface="Times New Roman"/>
              </a:rPr>
              <a:t> on</a:t>
            </a:r>
            <a:r>
              <a:rPr lang="en-US" sz="2000" spc="5" dirty="0">
                <a:solidFill>
                  <a:prstClr val="black"/>
                </a:solidFill>
                <a:latin typeface="Times New Roman"/>
                <a:cs typeface="Times New Roman"/>
              </a:rPr>
              <a:t> </a:t>
            </a:r>
            <a:r>
              <a:rPr lang="en-US" sz="2000" spc="-5" dirty="0">
                <a:solidFill>
                  <a:prstClr val="black"/>
                </a:solidFill>
                <a:latin typeface="Times New Roman"/>
                <a:cs typeface="Times New Roman"/>
              </a:rPr>
              <a:t>its</a:t>
            </a:r>
            <a:r>
              <a:rPr lang="en-US" sz="2000" dirty="0">
                <a:solidFill>
                  <a:prstClr val="black"/>
                </a:solidFill>
                <a:latin typeface="Times New Roman"/>
                <a:cs typeface="Times New Roman"/>
              </a:rPr>
              <a:t> </a:t>
            </a:r>
            <a:r>
              <a:rPr lang="en-US" sz="2000" spc="-5" dirty="0">
                <a:solidFill>
                  <a:prstClr val="black"/>
                </a:solidFill>
                <a:latin typeface="Times New Roman"/>
                <a:cs typeface="Times New Roman"/>
              </a:rPr>
              <a:t>mirror </a:t>
            </a:r>
            <a:r>
              <a:rPr lang="en-US" sz="2000" spc="-582" dirty="0">
                <a:solidFill>
                  <a:prstClr val="black"/>
                </a:solidFill>
                <a:latin typeface="Times New Roman"/>
                <a:cs typeface="Times New Roman"/>
              </a:rPr>
              <a:t> </a:t>
            </a:r>
            <a:r>
              <a:rPr lang="en-US" sz="2000" spc="-5" dirty="0">
                <a:solidFill>
                  <a:prstClr val="black"/>
                </a:solidFill>
                <a:latin typeface="Times New Roman"/>
                <a:cs typeface="Times New Roman"/>
              </a:rPr>
              <a:t>image</a:t>
            </a:r>
            <a:r>
              <a:rPr lang="en-US" sz="2000" spc="-15" dirty="0">
                <a:solidFill>
                  <a:prstClr val="black"/>
                </a:solidFill>
                <a:latin typeface="Times New Roman"/>
                <a:cs typeface="Times New Roman"/>
              </a:rPr>
              <a:t> </a:t>
            </a:r>
            <a:r>
              <a:rPr lang="en-US" sz="2000" dirty="0">
                <a:solidFill>
                  <a:prstClr val="black"/>
                </a:solidFill>
                <a:latin typeface="Times New Roman"/>
                <a:cs typeface="Times New Roman"/>
              </a:rPr>
              <a:t>is said</a:t>
            </a:r>
            <a:r>
              <a:rPr lang="en-US" sz="2000" spc="-10" dirty="0">
                <a:solidFill>
                  <a:prstClr val="black"/>
                </a:solidFill>
                <a:latin typeface="Times New Roman"/>
                <a:cs typeface="Times New Roman"/>
              </a:rPr>
              <a:t> </a:t>
            </a:r>
            <a:r>
              <a:rPr lang="en-US" sz="2000" dirty="0">
                <a:solidFill>
                  <a:prstClr val="black"/>
                </a:solidFill>
                <a:latin typeface="Times New Roman"/>
                <a:cs typeface="Times New Roman"/>
              </a:rPr>
              <a:t>to</a:t>
            </a:r>
            <a:r>
              <a:rPr lang="en-US" sz="2000" spc="-15" dirty="0">
                <a:solidFill>
                  <a:prstClr val="black"/>
                </a:solidFill>
                <a:latin typeface="Times New Roman"/>
                <a:cs typeface="Times New Roman"/>
              </a:rPr>
              <a:t> </a:t>
            </a:r>
            <a:r>
              <a:rPr lang="en-US" sz="2000" dirty="0">
                <a:solidFill>
                  <a:prstClr val="black"/>
                </a:solidFill>
                <a:latin typeface="Times New Roman"/>
                <a:cs typeface="Times New Roman"/>
              </a:rPr>
              <a:t>be</a:t>
            </a:r>
            <a:r>
              <a:rPr lang="en-US" sz="2000" spc="-10" dirty="0">
                <a:solidFill>
                  <a:prstClr val="black"/>
                </a:solidFill>
                <a:latin typeface="Times New Roman"/>
                <a:cs typeface="Times New Roman"/>
              </a:rPr>
              <a:t> </a:t>
            </a:r>
            <a:r>
              <a:rPr lang="en-US" sz="2000" b="1" i="1" dirty="0">
                <a:solidFill>
                  <a:srgbClr val="FF0000"/>
                </a:solidFill>
                <a:latin typeface="Times New Roman"/>
                <a:cs typeface="Times New Roman"/>
              </a:rPr>
              <a:t>chiral</a:t>
            </a:r>
            <a:r>
              <a:rPr lang="en-US" sz="2000" dirty="0">
                <a:solidFill>
                  <a:prstClr val="black"/>
                </a:solidFill>
                <a:latin typeface="Times New Roman"/>
                <a:cs typeface="Times New Roman"/>
              </a:rPr>
              <a:t>.</a:t>
            </a:r>
          </a:p>
          <a:p>
            <a:endParaRPr lang="en-GB" sz="2000" dirty="0">
              <a:latin typeface="Times New Roman" panose="02020603050405020304" pitchFamily="18" charset="0"/>
              <a:cs typeface="Times New Roman" panose="02020603050405020304" pitchFamily="18" charset="0"/>
            </a:endParaRPr>
          </a:p>
          <a:p>
            <a:endParaRPr lang="en-GB" sz="2000" dirty="0">
              <a:latin typeface="Times New Roman" panose="02020603050405020304" pitchFamily="18" charset="0"/>
              <a:cs typeface="Times New Roman" panose="02020603050405020304" pitchFamily="18" charset="0"/>
            </a:endParaRPr>
          </a:p>
          <a:p>
            <a:endParaRPr lang="en-GB" sz="2000" dirty="0">
              <a:latin typeface="Times New Roman" panose="02020603050405020304" pitchFamily="18" charset="0"/>
              <a:cs typeface="Times New Roman" panose="02020603050405020304" pitchFamily="18" charset="0"/>
            </a:endParaRPr>
          </a:p>
          <a:p>
            <a:endParaRPr lang="en-GB" sz="2000" dirty="0">
              <a:latin typeface="Times New Roman" panose="02020603050405020304" pitchFamily="18" charset="0"/>
              <a:cs typeface="Times New Roman" panose="02020603050405020304" pitchFamily="18" charset="0"/>
            </a:endParaRPr>
          </a:p>
          <a:p>
            <a:endParaRPr lang="en-GB" sz="2000" dirty="0">
              <a:latin typeface="Times New Roman" panose="02020603050405020304" pitchFamily="18" charset="0"/>
              <a:cs typeface="Times New Roman" panose="02020603050405020304" pitchFamily="18" charset="0"/>
            </a:endParaRPr>
          </a:p>
          <a:p>
            <a:endParaRPr lang="en-GB" sz="2000" dirty="0">
              <a:latin typeface="Times New Roman" panose="02020603050405020304" pitchFamily="18" charset="0"/>
              <a:cs typeface="Times New Roman" panose="02020603050405020304" pitchFamily="18" charset="0"/>
            </a:endParaRPr>
          </a:p>
          <a:p>
            <a:endParaRPr lang="en-GB" sz="2000" dirty="0">
              <a:latin typeface="Times New Roman" panose="02020603050405020304" pitchFamily="18" charset="0"/>
              <a:cs typeface="Times New Roman" panose="02020603050405020304" pitchFamily="18" charset="0"/>
            </a:endParaRPr>
          </a:p>
          <a:p>
            <a:endParaRPr lang="en-GB" sz="2000"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F24193CD-AA11-4846-8127-2FC98C04A983}"/>
              </a:ext>
            </a:extLst>
          </p:cNvPr>
          <p:cNvPicPr>
            <a:picLocks noChangeAspect="1"/>
          </p:cNvPicPr>
          <p:nvPr/>
        </p:nvPicPr>
        <p:blipFill>
          <a:blip r:embed="rId2"/>
          <a:stretch>
            <a:fillRect/>
          </a:stretch>
        </p:blipFill>
        <p:spPr>
          <a:xfrm>
            <a:off x="1243534" y="2800350"/>
            <a:ext cx="2257496" cy="1676400"/>
          </a:xfrm>
          <a:prstGeom prst="rect">
            <a:avLst/>
          </a:prstGeom>
        </p:spPr>
      </p:pic>
      <p:pic>
        <p:nvPicPr>
          <p:cNvPr id="5" name="Picture 4">
            <a:extLst>
              <a:ext uri="{FF2B5EF4-FFF2-40B4-BE49-F238E27FC236}">
                <a16:creationId xmlns:a16="http://schemas.microsoft.com/office/drawing/2014/main" id="{04FD0EC5-6E62-45A7-B123-9BEF78A4142F}"/>
              </a:ext>
            </a:extLst>
          </p:cNvPr>
          <p:cNvPicPr>
            <a:picLocks noChangeAspect="1"/>
          </p:cNvPicPr>
          <p:nvPr/>
        </p:nvPicPr>
        <p:blipFill>
          <a:blip r:embed="rId3"/>
          <a:stretch>
            <a:fillRect/>
          </a:stretch>
        </p:blipFill>
        <p:spPr>
          <a:xfrm>
            <a:off x="5543550" y="2800351"/>
            <a:ext cx="2360305" cy="1676400"/>
          </a:xfrm>
          <a:prstGeom prst="rect">
            <a:avLst/>
          </a:prstGeom>
        </p:spPr>
      </p:pic>
    </p:spTree>
    <p:extLst>
      <p:ext uri="{BB962C8B-B14F-4D97-AF65-F5344CB8AC3E}">
        <p14:creationId xmlns:p14="http://schemas.microsoft.com/office/powerpoint/2010/main" val="1626808961"/>
      </p:ext>
    </p:extLst>
  </p:cSld>
  <p:clrMapOvr>
    <a:masterClrMapping/>
  </p:clrMapOvr>
  <mc:AlternateContent xmlns:mc="http://schemas.openxmlformats.org/markup-compatibility/2006" xmlns:p14="http://schemas.microsoft.com/office/powerpoint/2010/main">
    <mc:Choice Requires="p14">
      <p:transition spd="slow" p14:dur="2000" advTm="335"/>
    </mc:Choice>
    <mc:Fallback xmlns="">
      <p:transition spd="slow" advTm="335"/>
    </mc:Fallback>
  </mc:AlternateContent>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996623" y="121697"/>
            <a:ext cx="5113662" cy="511493"/>
          </a:xfrm>
          <a:prstGeom prst="rect">
            <a:avLst/>
          </a:prstGeom>
        </p:spPr>
        <p:txBody>
          <a:bodyPr vert="horz" wrap="square" lIns="0" tIns="13261" rIns="0" bIns="0" rtlCol="0">
            <a:spAutoFit/>
          </a:bodyPr>
          <a:lstStyle/>
          <a:p>
            <a:pPr marL="12629">
              <a:spcBef>
                <a:spcPts val="104"/>
              </a:spcBef>
            </a:pPr>
            <a:r>
              <a:rPr dirty="0">
                <a:solidFill>
                  <a:srgbClr val="00AFEF"/>
                </a:solidFill>
              </a:rPr>
              <a:t>Chiral</a:t>
            </a:r>
            <a:r>
              <a:rPr spc="-20" dirty="0">
                <a:solidFill>
                  <a:srgbClr val="00AFEF"/>
                </a:solidFill>
              </a:rPr>
              <a:t> </a:t>
            </a:r>
            <a:r>
              <a:rPr dirty="0">
                <a:solidFill>
                  <a:srgbClr val="00AFEF"/>
                </a:solidFill>
              </a:rPr>
              <a:t>and</a:t>
            </a:r>
            <a:r>
              <a:rPr spc="-199" dirty="0">
                <a:solidFill>
                  <a:srgbClr val="00AFEF"/>
                </a:solidFill>
              </a:rPr>
              <a:t> </a:t>
            </a:r>
            <a:r>
              <a:rPr dirty="0">
                <a:solidFill>
                  <a:srgbClr val="00AFEF"/>
                </a:solidFill>
              </a:rPr>
              <a:t>Achiral</a:t>
            </a:r>
            <a:r>
              <a:rPr spc="-15" dirty="0">
                <a:solidFill>
                  <a:srgbClr val="00AFEF"/>
                </a:solidFill>
              </a:rPr>
              <a:t> </a:t>
            </a:r>
            <a:r>
              <a:rPr dirty="0">
                <a:solidFill>
                  <a:srgbClr val="00AFEF"/>
                </a:solidFill>
              </a:rPr>
              <a:t>Molecules</a:t>
            </a:r>
          </a:p>
        </p:txBody>
      </p:sp>
      <p:sp>
        <p:nvSpPr>
          <p:cNvPr id="3" name="object 3"/>
          <p:cNvSpPr txBox="1"/>
          <p:nvPr/>
        </p:nvSpPr>
        <p:spPr>
          <a:xfrm>
            <a:off x="188921" y="732458"/>
            <a:ext cx="8719368" cy="5919369"/>
          </a:xfrm>
          <a:prstGeom prst="rect">
            <a:avLst/>
          </a:prstGeom>
        </p:spPr>
        <p:txBody>
          <a:bodyPr vert="horz" wrap="square" lIns="0" tIns="12629" rIns="0" bIns="0" rtlCol="0">
            <a:spAutoFit/>
          </a:bodyPr>
          <a:lstStyle/>
          <a:p>
            <a:pPr marL="391495" marR="17680" indent="-340980" algn="just" defTabSz="909279">
              <a:spcBef>
                <a:spcPts val="99"/>
              </a:spcBef>
              <a:buFont typeface="Arial MT"/>
              <a:buChar char="•"/>
              <a:tabLst>
                <a:tab pos="391495" algn="l"/>
              </a:tabLst>
            </a:pPr>
            <a:r>
              <a:rPr sz="2387" dirty="0">
                <a:solidFill>
                  <a:prstClr val="black"/>
                </a:solidFill>
                <a:latin typeface="Times New Roman"/>
                <a:cs typeface="Times New Roman"/>
              </a:rPr>
              <a:t>Other </a:t>
            </a:r>
            <a:r>
              <a:rPr sz="2387" spc="-5" dirty="0">
                <a:solidFill>
                  <a:prstClr val="black"/>
                </a:solidFill>
                <a:latin typeface="Times New Roman"/>
                <a:cs typeface="Times New Roman"/>
              </a:rPr>
              <a:t>molecules </a:t>
            </a:r>
            <a:r>
              <a:rPr sz="2387" dirty="0">
                <a:solidFill>
                  <a:prstClr val="black"/>
                </a:solidFill>
                <a:latin typeface="Times New Roman"/>
                <a:cs typeface="Times New Roman"/>
              </a:rPr>
              <a:t>are </a:t>
            </a:r>
            <a:r>
              <a:rPr sz="2387" spc="-5" dirty="0">
                <a:solidFill>
                  <a:prstClr val="black"/>
                </a:solidFill>
                <a:latin typeface="Times New Roman"/>
                <a:cs typeface="Times New Roman"/>
              </a:rPr>
              <a:t>like </a:t>
            </a:r>
            <a:r>
              <a:rPr sz="2387" dirty="0">
                <a:solidFill>
                  <a:prstClr val="black"/>
                </a:solidFill>
                <a:latin typeface="Times New Roman"/>
                <a:cs typeface="Times New Roman"/>
              </a:rPr>
              <a:t>socks. </a:t>
            </a:r>
            <a:r>
              <a:rPr sz="2387" spc="-60" dirty="0">
                <a:solidFill>
                  <a:prstClr val="black"/>
                </a:solidFill>
                <a:latin typeface="Times New Roman"/>
                <a:cs typeface="Times New Roman"/>
              </a:rPr>
              <a:t>Two </a:t>
            </a:r>
            <a:r>
              <a:rPr sz="2387" dirty="0">
                <a:solidFill>
                  <a:prstClr val="black"/>
                </a:solidFill>
                <a:latin typeface="Times New Roman"/>
                <a:cs typeface="Times New Roman"/>
              </a:rPr>
              <a:t>socks </a:t>
            </a:r>
            <a:r>
              <a:rPr sz="2387" spc="-5" dirty="0">
                <a:solidFill>
                  <a:prstClr val="black"/>
                </a:solidFill>
                <a:latin typeface="Times New Roman"/>
                <a:cs typeface="Times New Roman"/>
              </a:rPr>
              <a:t>from </a:t>
            </a:r>
            <a:r>
              <a:rPr sz="2387" dirty="0">
                <a:solidFill>
                  <a:prstClr val="black"/>
                </a:solidFill>
                <a:latin typeface="Times New Roman"/>
                <a:cs typeface="Times New Roman"/>
              </a:rPr>
              <a:t>a </a:t>
            </a:r>
            <a:r>
              <a:rPr sz="2387" spc="-5" dirty="0">
                <a:solidFill>
                  <a:prstClr val="black"/>
                </a:solidFill>
                <a:latin typeface="Times New Roman"/>
                <a:cs typeface="Times New Roman"/>
              </a:rPr>
              <a:t>pair are mirror </a:t>
            </a:r>
            <a:r>
              <a:rPr sz="2387" dirty="0">
                <a:solidFill>
                  <a:prstClr val="black"/>
                </a:solidFill>
                <a:latin typeface="Times New Roman"/>
                <a:cs typeface="Times New Roman"/>
              </a:rPr>
              <a:t> </a:t>
            </a:r>
            <a:r>
              <a:rPr sz="2387" spc="-5" dirty="0">
                <a:solidFill>
                  <a:prstClr val="black"/>
                </a:solidFill>
                <a:latin typeface="Times New Roman"/>
                <a:cs typeface="Times New Roman"/>
              </a:rPr>
              <a:t>images that </a:t>
            </a:r>
            <a:r>
              <a:rPr sz="2387" dirty="0">
                <a:solidFill>
                  <a:prstClr val="black"/>
                </a:solidFill>
                <a:latin typeface="Times New Roman"/>
                <a:cs typeface="Times New Roman"/>
              </a:rPr>
              <a:t>are </a:t>
            </a:r>
            <a:r>
              <a:rPr sz="2387" spc="-5" dirty="0">
                <a:solidFill>
                  <a:prstClr val="black"/>
                </a:solidFill>
                <a:latin typeface="Times New Roman"/>
                <a:cs typeface="Times New Roman"/>
              </a:rPr>
              <a:t>superimposable. One </a:t>
            </a:r>
            <a:r>
              <a:rPr sz="2387" dirty="0">
                <a:solidFill>
                  <a:prstClr val="black"/>
                </a:solidFill>
                <a:latin typeface="Times New Roman"/>
                <a:cs typeface="Times New Roman"/>
              </a:rPr>
              <a:t>sock can </a:t>
            </a:r>
            <a:r>
              <a:rPr sz="2387" spc="-10" dirty="0">
                <a:solidFill>
                  <a:prstClr val="black"/>
                </a:solidFill>
                <a:latin typeface="Times New Roman"/>
                <a:cs typeface="Times New Roman"/>
              </a:rPr>
              <a:t>fit </a:t>
            </a:r>
            <a:r>
              <a:rPr sz="2387" dirty="0">
                <a:solidFill>
                  <a:prstClr val="black"/>
                </a:solidFill>
                <a:latin typeface="Times New Roman"/>
                <a:cs typeface="Times New Roman"/>
              </a:rPr>
              <a:t>inside </a:t>
            </a:r>
            <a:r>
              <a:rPr sz="2387" spc="-20" dirty="0">
                <a:solidFill>
                  <a:prstClr val="black"/>
                </a:solidFill>
                <a:latin typeface="Times New Roman"/>
                <a:cs typeface="Times New Roman"/>
              </a:rPr>
              <a:t>another. </a:t>
            </a:r>
            <a:r>
              <a:rPr sz="2387" spc="-5" dirty="0">
                <a:solidFill>
                  <a:prstClr val="black"/>
                </a:solidFill>
                <a:latin typeface="Times New Roman"/>
                <a:cs typeface="Times New Roman"/>
              </a:rPr>
              <a:t>A </a:t>
            </a:r>
            <a:r>
              <a:rPr sz="2387" dirty="0">
                <a:solidFill>
                  <a:prstClr val="black"/>
                </a:solidFill>
                <a:latin typeface="Times New Roman"/>
                <a:cs typeface="Times New Roman"/>
              </a:rPr>
              <a:t> </a:t>
            </a:r>
            <a:r>
              <a:rPr sz="2387" spc="-5" dirty="0">
                <a:solidFill>
                  <a:prstClr val="black"/>
                </a:solidFill>
                <a:latin typeface="Times New Roman"/>
                <a:cs typeface="Times New Roman"/>
              </a:rPr>
              <a:t>sock</a:t>
            </a:r>
            <a:r>
              <a:rPr sz="2387" dirty="0">
                <a:solidFill>
                  <a:prstClr val="black"/>
                </a:solidFill>
                <a:latin typeface="Times New Roman"/>
                <a:cs typeface="Times New Roman"/>
              </a:rPr>
              <a:t> </a:t>
            </a:r>
            <a:r>
              <a:rPr sz="2387" spc="-5" dirty="0">
                <a:solidFill>
                  <a:prstClr val="black"/>
                </a:solidFill>
                <a:latin typeface="Times New Roman"/>
                <a:cs typeface="Times New Roman"/>
              </a:rPr>
              <a:t>and</a:t>
            </a:r>
            <a:r>
              <a:rPr sz="2387" spc="-10" dirty="0">
                <a:solidFill>
                  <a:prstClr val="black"/>
                </a:solidFill>
                <a:latin typeface="Times New Roman"/>
                <a:cs typeface="Times New Roman"/>
              </a:rPr>
              <a:t> </a:t>
            </a:r>
            <a:r>
              <a:rPr sz="2387" dirty="0">
                <a:solidFill>
                  <a:prstClr val="black"/>
                </a:solidFill>
                <a:latin typeface="Times New Roman"/>
                <a:cs typeface="Times New Roman"/>
              </a:rPr>
              <a:t>its</a:t>
            </a:r>
            <a:r>
              <a:rPr sz="2387" spc="-10" dirty="0">
                <a:solidFill>
                  <a:prstClr val="black"/>
                </a:solidFill>
                <a:latin typeface="Times New Roman"/>
                <a:cs typeface="Times New Roman"/>
              </a:rPr>
              <a:t> </a:t>
            </a:r>
            <a:r>
              <a:rPr sz="2387" spc="-5" dirty="0">
                <a:solidFill>
                  <a:prstClr val="black"/>
                </a:solidFill>
                <a:latin typeface="Times New Roman"/>
                <a:cs typeface="Times New Roman"/>
              </a:rPr>
              <a:t>mirror</a:t>
            </a:r>
            <a:r>
              <a:rPr sz="2387" dirty="0">
                <a:solidFill>
                  <a:prstClr val="black"/>
                </a:solidFill>
                <a:latin typeface="Times New Roman"/>
                <a:cs typeface="Times New Roman"/>
              </a:rPr>
              <a:t> </a:t>
            </a:r>
            <a:r>
              <a:rPr sz="2387" spc="-5" dirty="0">
                <a:solidFill>
                  <a:prstClr val="black"/>
                </a:solidFill>
                <a:latin typeface="Times New Roman"/>
                <a:cs typeface="Times New Roman"/>
              </a:rPr>
              <a:t>image</a:t>
            </a:r>
            <a:r>
              <a:rPr sz="2387" spc="5" dirty="0">
                <a:solidFill>
                  <a:prstClr val="black"/>
                </a:solidFill>
                <a:latin typeface="Times New Roman"/>
                <a:cs typeface="Times New Roman"/>
              </a:rPr>
              <a:t> </a:t>
            </a:r>
            <a:r>
              <a:rPr sz="2387" spc="-5" dirty="0">
                <a:solidFill>
                  <a:prstClr val="black"/>
                </a:solidFill>
                <a:latin typeface="Times New Roman"/>
                <a:cs typeface="Times New Roman"/>
              </a:rPr>
              <a:t>are</a:t>
            </a:r>
            <a:r>
              <a:rPr sz="2387" spc="-15" dirty="0">
                <a:solidFill>
                  <a:prstClr val="black"/>
                </a:solidFill>
                <a:latin typeface="Times New Roman"/>
                <a:cs typeface="Times New Roman"/>
              </a:rPr>
              <a:t> </a:t>
            </a:r>
            <a:r>
              <a:rPr sz="2387" dirty="0">
                <a:solidFill>
                  <a:prstClr val="black"/>
                </a:solidFill>
                <a:latin typeface="Times New Roman"/>
                <a:cs typeface="Times New Roman"/>
              </a:rPr>
              <a:t>identical.</a:t>
            </a:r>
            <a:endParaRPr lang="en-GB" sz="3480" dirty="0">
              <a:solidFill>
                <a:prstClr val="black"/>
              </a:solidFill>
              <a:latin typeface="Times New Roman"/>
              <a:cs typeface="Times New Roman"/>
            </a:endParaRPr>
          </a:p>
          <a:p>
            <a:pPr marL="391495" indent="-340980" defTabSz="909279">
              <a:lnSpc>
                <a:spcPts val="2834"/>
              </a:lnSpc>
              <a:buFont typeface="Arial MT"/>
              <a:buChar char="•"/>
              <a:tabLst>
                <a:tab pos="390864" algn="l"/>
                <a:tab pos="391495" algn="l"/>
              </a:tabLst>
            </a:pPr>
            <a:r>
              <a:rPr sz="2387" dirty="0">
                <a:solidFill>
                  <a:prstClr val="black"/>
                </a:solidFill>
                <a:latin typeface="Times New Roman"/>
                <a:cs typeface="Times New Roman"/>
              </a:rPr>
              <a:t>A</a:t>
            </a:r>
            <a:r>
              <a:rPr sz="2387" spc="-70" dirty="0">
                <a:solidFill>
                  <a:prstClr val="black"/>
                </a:solidFill>
                <a:latin typeface="Times New Roman"/>
                <a:cs typeface="Times New Roman"/>
              </a:rPr>
              <a:t> </a:t>
            </a:r>
            <a:r>
              <a:rPr sz="2387" spc="-5" dirty="0">
                <a:solidFill>
                  <a:prstClr val="black"/>
                </a:solidFill>
                <a:latin typeface="Times New Roman"/>
                <a:cs typeface="Times New Roman"/>
              </a:rPr>
              <a:t>molecule</a:t>
            </a:r>
            <a:r>
              <a:rPr sz="2387" spc="55" dirty="0">
                <a:solidFill>
                  <a:prstClr val="black"/>
                </a:solidFill>
                <a:latin typeface="Times New Roman"/>
                <a:cs typeface="Times New Roman"/>
              </a:rPr>
              <a:t> </a:t>
            </a:r>
            <a:r>
              <a:rPr sz="2387" dirty="0">
                <a:solidFill>
                  <a:prstClr val="black"/>
                </a:solidFill>
                <a:latin typeface="Times New Roman"/>
                <a:cs typeface="Times New Roman"/>
              </a:rPr>
              <a:t>(or</a:t>
            </a:r>
            <a:r>
              <a:rPr sz="2387" spc="70" dirty="0">
                <a:solidFill>
                  <a:prstClr val="black"/>
                </a:solidFill>
                <a:latin typeface="Times New Roman"/>
                <a:cs typeface="Times New Roman"/>
              </a:rPr>
              <a:t> </a:t>
            </a:r>
            <a:r>
              <a:rPr sz="2387" spc="-5" dirty="0">
                <a:solidFill>
                  <a:prstClr val="black"/>
                </a:solidFill>
                <a:latin typeface="Times New Roman"/>
                <a:cs typeface="Times New Roman"/>
              </a:rPr>
              <a:t>object)</a:t>
            </a:r>
            <a:r>
              <a:rPr sz="2387" spc="60" dirty="0">
                <a:solidFill>
                  <a:prstClr val="black"/>
                </a:solidFill>
                <a:latin typeface="Times New Roman"/>
                <a:cs typeface="Times New Roman"/>
              </a:rPr>
              <a:t> </a:t>
            </a:r>
            <a:r>
              <a:rPr sz="2387" spc="-5" dirty="0">
                <a:solidFill>
                  <a:prstClr val="black"/>
                </a:solidFill>
                <a:latin typeface="Times New Roman"/>
                <a:cs typeface="Times New Roman"/>
              </a:rPr>
              <a:t>that</a:t>
            </a:r>
            <a:r>
              <a:rPr sz="2387" spc="55" dirty="0">
                <a:solidFill>
                  <a:prstClr val="black"/>
                </a:solidFill>
                <a:latin typeface="Times New Roman"/>
                <a:cs typeface="Times New Roman"/>
              </a:rPr>
              <a:t> </a:t>
            </a:r>
            <a:r>
              <a:rPr sz="2387" dirty="0">
                <a:solidFill>
                  <a:prstClr val="black"/>
                </a:solidFill>
                <a:latin typeface="Times New Roman"/>
                <a:cs typeface="Times New Roman"/>
              </a:rPr>
              <a:t>is</a:t>
            </a:r>
            <a:r>
              <a:rPr sz="2387" spc="65" dirty="0">
                <a:solidFill>
                  <a:prstClr val="black"/>
                </a:solidFill>
                <a:latin typeface="Times New Roman"/>
                <a:cs typeface="Times New Roman"/>
              </a:rPr>
              <a:t> </a:t>
            </a:r>
            <a:r>
              <a:rPr sz="2387" spc="-5" dirty="0">
                <a:solidFill>
                  <a:prstClr val="black"/>
                </a:solidFill>
                <a:latin typeface="Times New Roman"/>
                <a:cs typeface="Times New Roman"/>
              </a:rPr>
              <a:t>superimposable</a:t>
            </a:r>
            <a:r>
              <a:rPr sz="2387" spc="70" dirty="0">
                <a:solidFill>
                  <a:prstClr val="black"/>
                </a:solidFill>
                <a:latin typeface="Times New Roman"/>
                <a:cs typeface="Times New Roman"/>
              </a:rPr>
              <a:t> </a:t>
            </a:r>
            <a:r>
              <a:rPr sz="2387" spc="-5" dirty="0">
                <a:solidFill>
                  <a:prstClr val="black"/>
                </a:solidFill>
                <a:latin typeface="Times New Roman"/>
                <a:cs typeface="Times New Roman"/>
              </a:rPr>
              <a:t>on</a:t>
            </a:r>
            <a:r>
              <a:rPr sz="2387" spc="55" dirty="0">
                <a:solidFill>
                  <a:prstClr val="black"/>
                </a:solidFill>
                <a:latin typeface="Times New Roman"/>
                <a:cs typeface="Times New Roman"/>
              </a:rPr>
              <a:t> </a:t>
            </a:r>
            <a:r>
              <a:rPr sz="2387" dirty="0">
                <a:solidFill>
                  <a:prstClr val="black"/>
                </a:solidFill>
                <a:latin typeface="Times New Roman"/>
                <a:cs typeface="Times New Roman"/>
              </a:rPr>
              <a:t>its</a:t>
            </a:r>
            <a:r>
              <a:rPr sz="2387" spc="65" dirty="0">
                <a:solidFill>
                  <a:prstClr val="black"/>
                </a:solidFill>
                <a:latin typeface="Times New Roman"/>
                <a:cs typeface="Times New Roman"/>
              </a:rPr>
              <a:t> </a:t>
            </a:r>
            <a:r>
              <a:rPr sz="2387" spc="-5" dirty="0">
                <a:solidFill>
                  <a:prstClr val="black"/>
                </a:solidFill>
                <a:latin typeface="Times New Roman"/>
                <a:cs typeface="Times New Roman"/>
              </a:rPr>
              <a:t>mirror</a:t>
            </a:r>
            <a:r>
              <a:rPr sz="2387" spc="65" dirty="0">
                <a:solidFill>
                  <a:prstClr val="black"/>
                </a:solidFill>
                <a:latin typeface="Times New Roman"/>
                <a:cs typeface="Times New Roman"/>
              </a:rPr>
              <a:t> </a:t>
            </a:r>
            <a:r>
              <a:rPr sz="2387" spc="-10" dirty="0">
                <a:solidFill>
                  <a:prstClr val="black"/>
                </a:solidFill>
                <a:latin typeface="Times New Roman"/>
                <a:cs typeface="Times New Roman"/>
              </a:rPr>
              <a:t>image</a:t>
            </a:r>
            <a:r>
              <a:rPr sz="2387" spc="65" dirty="0">
                <a:solidFill>
                  <a:prstClr val="black"/>
                </a:solidFill>
                <a:latin typeface="Times New Roman"/>
                <a:cs typeface="Times New Roman"/>
              </a:rPr>
              <a:t> </a:t>
            </a:r>
            <a:r>
              <a:rPr sz="2387" dirty="0">
                <a:solidFill>
                  <a:prstClr val="black"/>
                </a:solidFill>
                <a:latin typeface="Times New Roman"/>
                <a:cs typeface="Times New Roman"/>
              </a:rPr>
              <a:t>is</a:t>
            </a:r>
          </a:p>
          <a:p>
            <a:pPr marL="391495" defTabSz="909279">
              <a:lnSpc>
                <a:spcPts val="2834"/>
              </a:lnSpc>
            </a:pPr>
            <a:r>
              <a:rPr sz="2387" dirty="0">
                <a:solidFill>
                  <a:prstClr val="black"/>
                </a:solidFill>
                <a:latin typeface="Times New Roman"/>
                <a:cs typeface="Times New Roman"/>
              </a:rPr>
              <a:t>said</a:t>
            </a:r>
            <a:r>
              <a:rPr sz="2387" spc="-30" dirty="0">
                <a:solidFill>
                  <a:prstClr val="black"/>
                </a:solidFill>
                <a:latin typeface="Times New Roman"/>
                <a:cs typeface="Times New Roman"/>
              </a:rPr>
              <a:t> </a:t>
            </a:r>
            <a:r>
              <a:rPr sz="2387" dirty="0">
                <a:solidFill>
                  <a:prstClr val="black"/>
                </a:solidFill>
                <a:latin typeface="Times New Roman"/>
                <a:cs typeface="Times New Roman"/>
              </a:rPr>
              <a:t>to</a:t>
            </a:r>
            <a:r>
              <a:rPr sz="2387" spc="-35" dirty="0">
                <a:solidFill>
                  <a:prstClr val="black"/>
                </a:solidFill>
                <a:latin typeface="Times New Roman"/>
                <a:cs typeface="Times New Roman"/>
              </a:rPr>
              <a:t> </a:t>
            </a:r>
            <a:r>
              <a:rPr sz="2387" dirty="0">
                <a:solidFill>
                  <a:prstClr val="black"/>
                </a:solidFill>
                <a:latin typeface="Times New Roman"/>
                <a:cs typeface="Times New Roman"/>
              </a:rPr>
              <a:t>be</a:t>
            </a:r>
            <a:r>
              <a:rPr sz="2387" spc="-20" dirty="0">
                <a:solidFill>
                  <a:prstClr val="black"/>
                </a:solidFill>
                <a:latin typeface="Times New Roman"/>
                <a:cs typeface="Times New Roman"/>
              </a:rPr>
              <a:t> </a:t>
            </a:r>
            <a:r>
              <a:rPr sz="2387" b="1" i="1" dirty="0">
                <a:solidFill>
                  <a:srgbClr val="FF0000"/>
                </a:solidFill>
                <a:latin typeface="Times New Roman"/>
                <a:cs typeface="Times New Roman"/>
              </a:rPr>
              <a:t>achiral</a:t>
            </a:r>
            <a:r>
              <a:rPr sz="2387" dirty="0">
                <a:solidFill>
                  <a:prstClr val="black"/>
                </a:solidFill>
                <a:latin typeface="Times New Roman"/>
                <a:cs typeface="Times New Roman"/>
              </a:rPr>
              <a:t>.</a:t>
            </a:r>
          </a:p>
          <a:p>
            <a:pPr defTabSz="909279">
              <a:spcBef>
                <a:spcPts val="15"/>
              </a:spcBef>
            </a:pPr>
            <a:endParaRPr sz="2585" dirty="0">
              <a:solidFill>
                <a:prstClr val="black"/>
              </a:solidFill>
              <a:latin typeface="Times New Roman"/>
              <a:cs typeface="Times New Roman"/>
            </a:endParaRPr>
          </a:p>
          <a:p>
            <a:pPr marL="537359" algn="ctr" defTabSz="909279"/>
            <a:endParaRPr lang="en-US" sz="2387" b="1" u="heavy" spc="-5" dirty="0">
              <a:solidFill>
                <a:srgbClr val="FF0000"/>
              </a:solidFill>
              <a:uFill>
                <a:solidFill>
                  <a:srgbClr val="FF0000"/>
                </a:solidFill>
              </a:uFill>
              <a:latin typeface="Times New Roman"/>
              <a:cs typeface="Times New Roman"/>
            </a:endParaRPr>
          </a:p>
          <a:p>
            <a:pPr marL="537359" algn="ctr" defTabSz="909279"/>
            <a:endParaRPr lang="en-US" sz="2387" b="1" u="heavy" spc="-5" dirty="0">
              <a:solidFill>
                <a:srgbClr val="FF0000"/>
              </a:solidFill>
              <a:uFill>
                <a:solidFill>
                  <a:srgbClr val="FF0000"/>
                </a:solidFill>
              </a:uFill>
              <a:latin typeface="Times New Roman"/>
              <a:cs typeface="Times New Roman"/>
            </a:endParaRPr>
          </a:p>
          <a:p>
            <a:pPr marL="537359" algn="ctr" defTabSz="909279"/>
            <a:endParaRPr lang="en-US" sz="2387" b="1" u="heavy" spc="-5" dirty="0">
              <a:solidFill>
                <a:srgbClr val="FF0000"/>
              </a:solidFill>
              <a:uFill>
                <a:solidFill>
                  <a:srgbClr val="FF0000"/>
                </a:solidFill>
              </a:uFill>
              <a:latin typeface="Times New Roman"/>
              <a:cs typeface="Times New Roman"/>
            </a:endParaRPr>
          </a:p>
          <a:p>
            <a:pPr marL="537359" algn="ctr" defTabSz="909279"/>
            <a:r>
              <a:rPr sz="2387" b="1" u="heavy" spc="-5" dirty="0">
                <a:solidFill>
                  <a:srgbClr val="FF0000"/>
                </a:solidFill>
                <a:uFill>
                  <a:solidFill>
                    <a:srgbClr val="FF0000"/>
                  </a:solidFill>
                </a:uFill>
                <a:latin typeface="Times New Roman"/>
                <a:cs typeface="Times New Roman"/>
              </a:rPr>
              <a:t>Answer</a:t>
            </a:r>
            <a:r>
              <a:rPr sz="2387" b="1" u="heavy" spc="-25" dirty="0">
                <a:solidFill>
                  <a:srgbClr val="FF0000"/>
                </a:solidFill>
                <a:uFill>
                  <a:solidFill>
                    <a:srgbClr val="FF0000"/>
                  </a:solidFill>
                </a:uFill>
                <a:latin typeface="Times New Roman"/>
                <a:cs typeface="Times New Roman"/>
              </a:rPr>
              <a:t> </a:t>
            </a:r>
            <a:r>
              <a:rPr sz="2387" b="1" u="heavy" dirty="0">
                <a:solidFill>
                  <a:srgbClr val="FF0000"/>
                </a:solidFill>
                <a:uFill>
                  <a:solidFill>
                    <a:srgbClr val="FF0000"/>
                  </a:solidFill>
                </a:uFill>
                <a:latin typeface="Times New Roman"/>
                <a:cs typeface="Times New Roman"/>
              </a:rPr>
              <a:t>the</a:t>
            </a:r>
            <a:r>
              <a:rPr sz="2387" b="1" u="heavy" spc="-25" dirty="0">
                <a:solidFill>
                  <a:srgbClr val="FF0000"/>
                </a:solidFill>
                <a:uFill>
                  <a:solidFill>
                    <a:srgbClr val="FF0000"/>
                  </a:solidFill>
                </a:uFill>
                <a:latin typeface="Times New Roman"/>
                <a:cs typeface="Times New Roman"/>
              </a:rPr>
              <a:t> </a:t>
            </a:r>
            <a:r>
              <a:rPr sz="2387" b="1" u="heavy" spc="-5" dirty="0">
                <a:solidFill>
                  <a:srgbClr val="FF0000"/>
                </a:solidFill>
                <a:uFill>
                  <a:solidFill>
                    <a:srgbClr val="FF0000"/>
                  </a:solidFill>
                </a:uFill>
                <a:latin typeface="Times New Roman"/>
                <a:cs typeface="Times New Roman"/>
              </a:rPr>
              <a:t>Following</a:t>
            </a:r>
            <a:r>
              <a:rPr sz="2387" b="1" u="heavy" spc="-10" dirty="0">
                <a:solidFill>
                  <a:srgbClr val="FF0000"/>
                </a:solidFill>
                <a:uFill>
                  <a:solidFill>
                    <a:srgbClr val="FF0000"/>
                  </a:solidFill>
                </a:uFill>
                <a:latin typeface="Times New Roman"/>
                <a:cs typeface="Times New Roman"/>
              </a:rPr>
              <a:t> </a:t>
            </a:r>
            <a:r>
              <a:rPr sz="2387" b="1" u="heavy" dirty="0">
                <a:solidFill>
                  <a:srgbClr val="FF0000"/>
                </a:solidFill>
                <a:uFill>
                  <a:solidFill>
                    <a:srgbClr val="FF0000"/>
                  </a:solidFill>
                </a:uFill>
                <a:latin typeface="Times New Roman"/>
                <a:cs typeface="Times New Roman"/>
              </a:rPr>
              <a:t>Questions</a:t>
            </a:r>
            <a:endParaRPr sz="2387" dirty="0">
              <a:solidFill>
                <a:prstClr val="black"/>
              </a:solidFill>
              <a:latin typeface="Times New Roman"/>
              <a:cs typeface="Times New Roman"/>
            </a:endParaRPr>
          </a:p>
          <a:p>
            <a:pPr defTabSz="909279">
              <a:spcBef>
                <a:spcPts val="5"/>
              </a:spcBef>
            </a:pPr>
            <a:endParaRPr sz="2486" dirty="0">
              <a:solidFill>
                <a:prstClr val="black"/>
              </a:solidFill>
              <a:latin typeface="Times New Roman"/>
              <a:cs typeface="Times New Roman"/>
            </a:endParaRPr>
          </a:p>
          <a:p>
            <a:pPr marL="505155" marR="32203" indent="-454640" algn="just" defTabSz="909279">
              <a:buFontTx/>
              <a:buAutoNum type="arabicPeriod"/>
              <a:tabLst>
                <a:tab pos="505155" algn="l"/>
              </a:tabLst>
            </a:pPr>
            <a:r>
              <a:rPr sz="2387" dirty="0">
                <a:solidFill>
                  <a:prstClr val="black"/>
                </a:solidFill>
                <a:latin typeface="Times New Roman"/>
                <a:cs typeface="Times New Roman"/>
              </a:rPr>
              <a:t>There </a:t>
            </a:r>
            <a:r>
              <a:rPr sz="2387" spc="-5" dirty="0">
                <a:solidFill>
                  <a:prstClr val="black"/>
                </a:solidFill>
                <a:latin typeface="Times New Roman"/>
                <a:cs typeface="Times New Roman"/>
              </a:rPr>
              <a:t>are twenty-six letters </a:t>
            </a:r>
            <a:r>
              <a:rPr sz="2387" dirty="0">
                <a:solidFill>
                  <a:prstClr val="black"/>
                </a:solidFill>
                <a:latin typeface="Times New Roman"/>
                <a:cs typeface="Times New Roman"/>
              </a:rPr>
              <a:t>in </a:t>
            </a:r>
            <a:r>
              <a:rPr sz="2387" spc="-5" dirty="0">
                <a:solidFill>
                  <a:prstClr val="black"/>
                </a:solidFill>
                <a:latin typeface="Times New Roman"/>
                <a:cs typeface="Times New Roman"/>
              </a:rPr>
              <a:t>English language. How many </a:t>
            </a:r>
            <a:r>
              <a:rPr sz="2387" dirty="0">
                <a:solidFill>
                  <a:prstClr val="black"/>
                </a:solidFill>
                <a:latin typeface="Times New Roman"/>
                <a:cs typeface="Times New Roman"/>
              </a:rPr>
              <a:t>of </a:t>
            </a:r>
            <a:r>
              <a:rPr sz="2387" spc="5" dirty="0">
                <a:solidFill>
                  <a:prstClr val="black"/>
                </a:solidFill>
                <a:latin typeface="Times New Roman"/>
                <a:cs typeface="Times New Roman"/>
              </a:rPr>
              <a:t> </a:t>
            </a:r>
            <a:r>
              <a:rPr sz="2387" dirty="0">
                <a:solidFill>
                  <a:prstClr val="black"/>
                </a:solidFill>
                <a:latin typeface="Times New Roman"/>
                <a:cs typeface="Times New Roman"/>
              </a:rPr>
              <a:t>them are </a:t>
            </a:r>
            <a:r>
              <a:rPr sz="2387" spc="-5" dirty="0">
                <a:solidFill>
                  <a:prstClr val="black"/>
                </a:solidFill>
                <a:latin typeface="Times New Roman"/>
                <a:cs typeface="Times New Roman"/>
              </a:rPr>
              <a:t>symmetric and </a:t>
            </a:r>
            <a:r>
              <a:rPr sz="2387" dirty="0">
                <a:solidFill>
                  <a:prstClr val="black"/>
                </a:solidFill>
                <a:latin typeface="Times New Roman"/>
                <a:cs typeface="Times New Roman"/>
              </a:rPr>
              <a:t>how </a:t>
            </a:r>
            <a:r>
              <a:rPr sz="2387" spc="-5" dirty="0">
                <a:solidFill>
                  <a:prstClr val="black"/>
                </a:solidFill>
                <a:latin typeface="Times New Roman"/>
                <a:cs typeface="Times New Roman"/>
              </a:rPr>
              <a:t>many </a:t>
            </a:r>
            <a:r>
              <a:rPr sz="2387" dirty="0">
                <a:solidFill>
                  <a:prstClr val="black"/>
                </a:solidFill>
                <a:latin typeface="Times New Roman"/>
                <a:cs typeface="Times New Roman"/>
              </a:rPr>
              <a:t>of them are </a:t>
            </a:r>
            <a:r>
              <a:rPr sz="2387" spc="-5" dirty="0">
                <a:solidFill>
                  <a:prstClr val="black"/>
                </a:solidFill>
                <a:latin typeface="Times New Roman"/>
                <a:cs typeface="Times New Roman"/>
              </a:rPr>
              <a:t>non-symmetric, </a:t>
            </a:r>
            <a:r>
              <a:rPr sz="2387" dirty="0">
                <a:solidFill>
                  <a:prstClr val="black"/>
                </a:solidFill>
                <a:latin typeface="Times New Roman"/>
                <a:cs typeface="Times New Roman"/>
              </a:rPr>
              <a:t> considering</a:t>
            </a:r>
            <a:r>
              <a:rPr sz="2387" spc="-40" dirty="0">
                <a:solidFill>
                  <a:prstClr val="black"/>
                </a:solidFill>
                <a:latin typeface="Times New Roman"/>
                <a:cs typeface="Times New Roman"/>
              </a:rPr>
              <a:t> </a:t>
            </a:r>
            <a:r>
              <a:rPr sz="2387" dirty="0">
                <a:solidFill>
                  <a:prstClr val="black"/>
                </a:solidFill>
                <a:latin typeface="Times New Roman"/>
                <a:cs typeface="Times New Roman"/>
              </a:rPr>
              <a:t>them</a:t>
            </a:r>
            <a:r>
              <a:rPr sz="2387" spc="-20" dirty="0">
                <a:solidFill>
                  <a:prstClr val="black"/>
                </a:solidFill>
                <a:latin typeface="Times New Roman"/>
                <a:cs typeface="Times New Roman"/>
              </a:rPr>
              <a:t> </a:t>
            </a:r>
            <a:r>
              <a:rPr sz="2387" dirty="0">
                <a:solidFill>
                  <a:prstClr val="black"/>
                </a:solidFill>
                <a:latin typeface="Times New Roman"/>
                <a:cs typeface="Times New Roman"/>
              </a:rPr>
              <a:t>as two-dimensional.</a:t>
            </a:r>
            <a:endParaRPr sz="2486" dirty="0">
              <a:solidFill>
                <a:prstClr val="black"/>
              </a:solidFill>
              <a:latin typeface="Times New Roman"/>
              <a:cs typeface="Times New Roman"/>
            </a:endParaRPr>
          </a:p>
          <a:p>
            <a:pPr marL="505155" indent="-454640" defTabSz="909279">
              <a:buFontTx/>
              <a:buAutoNum type="arabicPeriod"/>
              <a:tabLst>
                <a:tab pos="504524" algn="l"/>
                <a:tab pos="505155" algn="l"/>
              </a:tabLst>
            </a:pPr>
            <a:r>
              <a:rPr sz="2387" spc="-5" dirty="0">
                <a:solidFill>
                  <a:prstClr val="black"/>
                </a:solidFill>
                <a:latin typeface="Times New Roman"/>
                <a:cs typeface="Times New Roman"/>
              </a:rPr>
              <a:t>Classify</a:t>
            </a:r>
            <a:r>
              <a:rPr sz="2387" spc="-15" dirty="0">
                <a:solidFill>
                  <a:prstClr val="black"/>
                </a:solidFill>
                <a:latin typeface="Times New Roman"/>
                <a:cs typeface="Times New Roman"/>
              </a:rPr>
              <a:t> </a:t>
            </a:r>
            <a:r>
              <a:rPr sz="2387" dirty="0">
                <a:solidFill>
                  <a:prstClr val="black"/>
                </a:solidFill>
                <a:latin typeface="Times New Roman"/>
                <a:cs typeface="Times New Roman"/>
              </a:rPr>
              <a:t>the</a:t>
            </a:r>
            <a:r>
              <a:rPr sz="2387" spc="-10" dirty="0">
                <a:solidFill>
                  <a:prstClr val="black"/>
                </a:solidFill>
                <a:latin typeface="Times New Roman"/>
                <a:cs typeface="Times New Roman"/>
              </a:rPr>
              <a:t> </a:t>
            </a:r>
            <a:r>
              <a:rPr sz="2387" dirty="0">
                <a:solidFill>
                  <a:prstClr val="black"/>
                </a:solidFill>
                <a:latin typeface="Times New Roman"/>
                <a:cs typeface="Times New Roman"/>
              </a:rPr>
              <a:t>following</a:t>
            </a:r>
            <a:r>
              <a:rPr sz="2387" spc="-10" dirty="0">
                <a:solidFill>
                  <a:prstClr val="black"/>
                </a:solidFill>
                <a:latin typeface="Times New Roman"/>
                <a:cs typeface="Times New Roman"/>
              </a:rPr>
              <a:t> </a:t>
            </a:r>
            <a:r>
              <a:rPr sz="2387" spc="-5" dirty="0">
                <a:solidFill>
                  <a:prstClr val="black"/>
                </a:solidFill>
                <a:latin typeface="Times New Roman"/>
                <a:cs typeface="Times New Roman"/>
              </a:rPr>
              <a:t>as </a:t>
            </a:r>
            <a:r>
              <a:rPr sz="2387" b="1" i="1" dirty="0">
                <a:solidFill>
                  <a:prstClr val="black"/>
                </a:solidFill>
                <a:latin typeface="Times New Roman"/>
                <a:cs typeface="Times New Roman"/>
              </a:rPr>
              <a:t>chiral</a:t>
            </a:r>
            <a:r>
              <a:rPr sz="2387" b="1" i="1" spc="-25" dirty="0">
                <a:solidFill>
                  <a:prstClr val="black"/>
                </a:solidFill>
                <a:latin typeface="Times New Roman"/>
                <a:cs typeface="Times New Roman"/>
              </a:rPr>
              <a:t> </a:t>
            </a:r>
            <a:r>
              <a:rPr sz="2387" dirty="0">
                <a:solidFill>
                  <a:prstClr val="black"/>
                </a:solidFill>
                <a:latin typeface="Times New Roman"/>
                <a:cs typeface="Times New Roman"/>
              </a:rPr>
              <a:t>or </a:t>
            </a:r>
            <a:r>
              <a:rPr sz="2387" b="1" i="1" dirty="0">
                <a:solidFill>
                  <a:prstClr val="black"/>
                </a:solidFill>
                <a:latin typeface="Times New Roman"/>
                <a:cs typeface="Times New Roman"/>
              </a:rPr>
              <a:t>achiral</a:t>
            </a:r>
            <a:r>
              <a:rPr sz="2387" dirty="0">
                <a:solidFill>
                  <a:prstClr val="black"/>
                </a:solidFill>
                <a:latin typeface="Times New Roman"/>
                <a:cs typeface="Times New Roman"/>
              </a:rPr>
              <a:t>.</a:t>
            </a:r>
            <a:r>
              <a:rPr sz="2387" spc="-30" dirty="0">
                <a:solidFill>
                  <a:prstClr val="black"/>
                </a:solidFill>
                <a:latin typeface="Times New Roman"/>
                <a:cs typeface="Times New Roman"/>
              </a:rPr>
              <a:t> </a:t>
            </a:r>
            <a:r>
              <a:rPr sz="2387" dirty="0">
                <a:solidFill>
                  <a:prstClr val="black"/>
                </a:solidFill>
                <a:latin typeface="Times New Roman"/>
                <a:cs typeface="Times New Roman"/>
              </a:rPr>
              <a:t>Give reasons.</a:t>
            </a:r>
          </a:p>
          <a:p>
            <a:pPr marL="916856" lvl="1" indent="-412333" defTabSz="909279">
              <a:buFontTx/>
              <a:buAutoNum type="alphaLcParenBoth"/>
              <a:tabLst>
                <a:tab pos="917488" algn="l"/>
                <a:tab pos="1608288" algn="l"/>
                <a:tab pos="3316344" algn="l"/>
              </a:tabLst>
            </a:pPr>
            <a:r>
              <a:rPr sz="2387" spc="-5" dirty="0">
                <a:solidFill>
                  <a:prstClr val="black"/>
                </a:solidFill>
                <a:latin typeface="Times New Roman"/>
                <a:cs typeface="Times New Roman"/>
              </a:rPr>
              <a:t>H</a:t>
            </a:r>
            <a:r>
              <a:rPr sz="2387" spc="-7" baseline="-20833" dirty="0">
                <a:solidFill>
                  <a:prstClr val="black"/>
                </a:solidFill>
                <a:latin typeface="Times New Roman"/>
                <a:cs typeface="Times New Roman"/>
              </a:rPr>
              <a:t>2</a:t>
            </a:r>
            <a:r>
              <a:rPr sz="2387" spc="-5" dirty="0">
                <a:solidFill>
                  <a:prstClr val="black"/>
                </a:solidFill>
                <a:latin typeface="Times New Roman"/>
                <a:cs typeface="Times New Roman"/>
              </a:rPr>
              <a:t>O	</a:t>
            </a:r>
            <a:r>
              <a:rPr sz="2387" dirty="0">
                <a:solidFill>
                  <a:prstClr val="black"/>
                </a:solidFill>
                <a:latin typeface="Times New Roman"/>
                <a:cs typeface="Times New Roman"/>
              </a:rPr>
              <a:t>(ii)</a:t>
            </a:r>
            <a:r>
              <a:rPr sz="2387" spc="-15" dirty="0">
                <a:solidFill>
                  <a:prstClr val="black"/>
                </a:solidFill>
                <a:latin typeface="Times New Roman"/>
                <a:cs typeface="Times New Roman"/>
              </a:rPr>
              <a:t> </a:t>
            </a:r>
            <a:r>
              <a:rPr sz="2387" spc="-5" dirty="0">
                <a:solidFill>
                  <a:prstClr val="black"/>
                </a:solidFill>
                <a:latin typeface="Times New Roman"/>
                <a:cs typeface="Times New Roman"/>
              </a:rPr>
              <a:t>CH</a:t>
            </a:r>
            <a:r>
              <a:rPr sz="2387" spc="-7" baseline="-20833" dirty="0">
                <a:solidFill>
                  <a:prstClr val="black"/>
                </a:solidFill>
                <a:latin typeface="Times New Roman"/>
                <a:cs typeface="Times New Roman"/>
              </a:rPr>
              <a:t>2</a:t>
            </a:r>
            <a:r>
              <a:rPr sz="2387" spc="-5" dirty="0">
                <a:solidFill>
                  <a:prstClr val="black"/>
                </a:solidFill>
                <a:latin typeface="Times New Roman"/>
                <a:cs typeface="Times New Roman"/>
              </a:rPr>
              <a:t>BrCl	</a:t>
            </a:r>
            <a:r>
              <a:rPr sz="2387" dirty="0">
                <a:solidFill>
                  <a:prstClr val="black"/>
                </a:solidFill>
                <a:latin typeface="Times New Roman"/>
                <a:cs typeface="Times New Roman"/>
              </a:rPr>
              <a:t>(iii)</a:t>
            </a:r>
            <a:r>
              <a:rPr sz="2387" spc="-60" dirty="0">
                <a:solidFill>
                  <a:prstClr val="black"/>
                </a:solidFill>
                <a:latin typeface="Times New Roman"/>
                <a:cs typeface="Times New Roman"/>
              </a:rPr>
              <a:t> </a:t>
            </a:r>
            <a:r>
              <a:rPr sz="2387" spc="-5" dirty="0">
                <a:solidFill>
                  <a:prstClr val="black"/>
                </a:solidFill>
                <a:latin typeface="Times New Roman"/>
                <a:cs typeface="Times New Roman"/>
              </a:rPr>
              <a:t>CHBrClF</a:t>
            </a:r>
            <a:endParaRPr sz="2387" dirty="0">
              <a:solidFill>
                <a:prstClr val="black"/>
              </a:solidFill>
              <a:latin typeface="Times New Roman"/>
              <a:cs typeface="Times New Roman"/>
            </a:endParaRPr>
          </a:p>
        </p:txBody>
      </p:sp>
      <p:pic>
        <p:nvPicPr>
          <p:cNvPr id="4" name="Picture 3">
            <a:extLst>
              <a:ext uri="{FF2B5EF4-FFF2-40B4-BE49-F238E27FC236}">
                <a16:creationId xmlns:a16="http://schemas.microsoft.com/office/drawing/2014/main" id="{B7643EA3-8906-439E-AA19-DF374A9E67CC}"/>
              </a:ext>
            </a:extLst>
          </p:cNvPr>
          <p:cNvPicPr>
            <a:picLocks noChangeAspect="1"/>
          </p:cNvPicPr>
          <p:nvPr/>
        </p:nvPicPr>
        <p:blipFill>
          <a:blip r:embed="rId2"/>
          <a:stretch>
            <a:fillRect/>
          </a:stretch>
        </p:blipFill>
        <p:spPr>
          <a:xfrm>
            <a:off x="3486150" y="2343150"/>
            <a:ext cx="2362932" cy="16002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1519"/>
    </mc:Choice>
    <mc:Fallback xmlns="">
      <p:transition spd="slow" advTm="1519"/>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90550" y="133350"/>
            <a:ext cx="8067601" cy="997637"/>
          </a:xfrm>
          <a:prstGeom prst="rect">
            <a:avLst/>
          </a:prstGeom>
        </p:spPr>
        <p:txBody>
          <a:bodyPr vert="horz" wrap="square" lIns="0" tIns="12629" rIns="0" bIns="0" rtlCol="0">
            <a:spAutoFit/>
          </a:bodyPr>
          <a:lstStyle/>
          <a:p>
            <a:pPr marL="12629" algn="ctr">
              <a:spcBef>
                <a:spcPts val="99"/>
              </a:spcBef>
            </a:pPr>
            <a:r>
              <a:rPr lang="en-US" sz="3200" dirty="0">
                <a:latin typeface="Times New Roman" panose="02020603050405020304" pitchFamily="18" charset="0"/>
                <a:cs typeface="Times New Roman" panose="02020603050405020304" pitchFamily="18" charset="0"/>
              </a:rPr>
              <a:t>Asymmetric Carbon Atoms, Chiral Centers, and Stereocenters</a:t>
            </a:r>
            <a:endParaRPr sz="3200" b="1" dirty="0">
              <a:latin typeface="Times New Roman" panose="02020603050405020304" pitchFamily="18" charset="0"/>
              <a:cs typeface="Times New Roman" panose="02020603050405020304" pitchFamily="18" charset="0"/>
            </a:endParaRPr>
          </a:p>
        </p:txBody>
      </p:sp>
      <p:sp>
        <p:nvSpPr>
          <p:cNvPr id="3" name="object 3"/>
          <p:cNvSpPr txBox="1"/>
          <p:nvPr/>
        </p:nvSpPr>
        <p:spPr>
          <a:xfrm>
            <a:off x="438150" y="1276350"/>
            <a:ext cx="7883299" cy="1528552"/>
          </a:xfrm>
          <a:prstGeom prst="rect">
            <a:avLst/>
          </a:prstGeom>
        </p:spPr>
        <p:txBody>
          <a:bodyPr vert="horz" wrap="square" lIns="0" tIns="12629" rIns="0" bIns="0" rtlCol="0">
            <a:spAutoFit/>
          </a:bodyPr>
          <a:lstStyle/>
          <a:p>
            <a:pPr marL="12629" marR="5052">
              <a:spcBef>
                <a:spcPts val="99"/>
              </a:spcBef>
            </a:pPr>
            <a:endParaRPr lang="en-US" sz="2400" b="1" i="1" dirty="0">
              <a:solidFill>
                <a:schemeClr val="hlink"/>
              </a:solidFill>
              <a:latin typeface="Times New Roman" panose="02020603050405020304" pitchFamily="18" charset="0"/>
              <a:cs typeface="Times New Roman" panose="02020603050405020304" pitchFamily="18" charset="0"/>
            </a:endParaRPr>
          </a:p>
          <a:p>
            <a:pPr marL="12629" marR="5052">
              <a:spcBef>
                <a:spcPts val="99"/>
              </a:spcBef>
            </a:pPr>
            <a:endParaRPr lang="en-US" sz="2400" b="1" i="1" dirty="0">
              <a:solidFill>
                <a:schemeClr val="hlink"/>
              </a:solidFill>
              <a:latin typeface="Times New Roman" panose="02020603050405020304" pitchFamily="18" charset="0"/>
              <a:cs typeface="Times New Roman" panose="02020603050405020304" pitchFamily="18" charset="0"/>
            </a:endParaRPr>
          </a:p>
          <a:p>
            <a:pPr marL="12629" marR="5052">
              <a:spcBef>
                <a:spcPts val="99"/>
              </a:spcBef>
            </a:pPr>
            <a:endParaRPr lang="en-US" sz="2400" b="1" i="1" dirty="0">
              <a:solidFill>
                <a:schemeClr val="hlink"/>
              </a:solidFill>
              <a:latin typeface="Times New Roman" panose="02020603050405020304" pitchFamily="18" charset="0"/>
              <a:cs typeface="Times New Roman" panose="02020603050405020304" pitchFamily="18" charset="0"/>
            </a:endParaRPr>
          </a:p>
          <a:p>
            <a:pPr marL="12629" marR="5052">
              <a:spcBef>
                <a:spcPts val="99"/>
              </a:spcBef>
            </a:pPr>
            <a:endParaRPr sz="2400" b="1" i="1" dirty="0">
              <a:solidFill>
                <a:schemeClr val="hlink"/>
              </a:solidFill>
              <a:latin typeface="Times New Roman" panose="02020603050405020304" pitchFamily="18" charset="0"/>
              <a:cs typeface="Times New Roman" panose="02020603050405020304" pitchFamily="18" charset="0"/>
            </a:endParaRPr>
          </a:p>
        </p:txBody>
      </p:sp>
      <p:sp>
        <p:nvSpPr>
          <p:cNvPr id="4" name="object 4"/>
          <p:cNvSpPr/>
          <p:nvPr/>
        </p:nvSpPr>
        <p:spPr>
          <a:xfrm>
            <a:off x="2724150" y="3841955"/>
            <a:ext cx="4296082" cy="2719702"/>
          </a:xfrm>
          <a:prstGeom prst="rect">
            <a:avLst/>
          </a:prstGeom>
          <a:blipFill>
            <a:blip r:embed="rId2" cstate="print"/>
            <a:stretch>
              <a:fillRect/>
            </a:stretch>
          </a:blipFill>
          <a:effectLst>
            <a:glow rad="228600">
              <a:schemeClr val="accent2">
                <a:satMod val="175000"/>
                <a:alpha val="40000"/>
              </a:schemeClr>
            </a:glow>
          </a:effectLst>
        </p:spPr>
        <p:txBody>
          <a:bodyPr wrap="square" lIns="0" tIns="0" rIns="0" bIns="0" rtlCol="0"/>
          <a:lstStyle/>
          <a:p>
            <a:endParaRPr sz="1790"/>
          </a:p>
        </p:txBody>
      </p:sp>
      <p:sp>
        <p:nvSpPr>
          <p:cNvPr id="6" name="TextBox 5">
            <a:extLst>
              <a:ext uri="{FF2B5EF4-FFF2-40B4-BE49-F238E27FC236}">
                <a16:creationId xmlns:a16="http://schemas.microsoft.com/office/drawing/2014/main" id="{3924BDF9-408C-43B3-90B1-73A627BC1C4C}"/>
              </a:ext>
            </a:extLst>
          </p:cNvPr>
          <p:cNvSpPr txBox="1"/>
          <p:nvPr/>
        </p:nvSpPr>
        <p:spPr>
          <a:xfrm>
            <a:off x="590550" y="1352550"/>
            <a:ext cx="8001000" cy="2246769"/>
          </a:xfrm>
          <a:prstGeom prst="rect">
            <a:avLst/>
          </a:prstGeom>
          <a:noFill/>
        </p:spPr>
        <p:txBody>
          <a:bodyPr wrap="square">
            <a:spAutoFit/>
          </a:bodyPr>
          <a:lstStyle/>
          <a:p>
            <a:pPr algn="just"/>
            <a:r>
              <a:rPr lang="en-US" sz="2000" dirty="0">
                <a:solidFill>
                  <a:srgbClr val="0070C0"/>
                </a:solidFill>
                <a:latin typeface="Times New Roman" panose="02020603050405020304" pitchFamily="18" charset="0"/>
                <a:cs typeface="Times New Roman" panose="02020603050405020304" pitchFamily="18" charset="0"/>
              </a:rPr>
              <a:t>The three-dimensional drawing of 2-bromobutane in Figure below shows that 2-bromobutane cannot be superimposed on its mirror image. This simple molecule is chiral, with two distinct enantiomers. What is it about a molecule that makes it chiral? The most common feature (but not the only one) that leads to chirality is a carbon atom that is bonded to four different groups. Such a carbon atom is called an asymmetric carbon atom or a chiral carbon atom, and is often designated by an asterisk (*). </a:t>
            </a:r>
            <a:endParaRPr lang="en-GB" sz="2000" dirty="0">
              <a:solidFill>
                <a:srgbClr val="0070C0"/>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Tm="1658"/>
    </mc:Choice>
    <mc:Fallback xmlns="">
      <p:transition spd="slow" advTm="1658"/>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100943" y="290793"/>
            <a:ext cx="4905276" cy="624886"/>
          </a:xfrm>
          <a:prstGeom prst="rect">
            <a:avLst/>
          </a:prstGeom>
        </p:spPr>
        <p:txBody>
          <a:bodyPr vert="horz" wrap="square" lIns="0" tIns="12629" rIns="0" bIns="0" rtlCol="0">
            <a:spAutoFit/>
          </a:bodyPr>
          <a:lstStyle/>
          <a:p>
            <a:pPr marL="12629">
              <a:spcBef>
                <a:spcPts val="99"/>
              </a:spcBef>
            </a:pPr>
            <a:r>
              <a:rPr spc="-10" dirty="0"/>
              <a:t>Chiral Carbon</a:t>
            </a:r>
            <a:r>
              <a:rPr spc="10" dirty="0"/>
              <a:t> </a:t>
            </a:r>
            <a:r>
              <a:rPr spc="-5" dirty="0"/>
              <a:t>Atom</a:t>
            </a:r>
          </a:p>
        </p:txBody>
      </p:sp>
      <p:sp>
        <p:nvSpPr>
          <p:cNvPr id="3" name="object 3"/>
          <p:cNvSpPr txBox="1">
            <a:spLocks noGrp="1"/>
          </p:cNvSpPr>
          <p:nvPr>
            <p:ph type="body" idx="1"/>
          </p:nvPr>
        </p:nvSpPr>
        <p:spPr>
          <a:xfrm>
            <a:off x="938054" y="1331613"/>
            <a:ext cx="7653496" cy="1548657"/>
          </a:xfrm>
          <a:prstGeom prst="rect">
            <a:avLst/>
          </a:prstGeom>
        </p:spPr>
        <p:txBody>
          <a:bodyPr vert="horz" wrap="square" lIns="0" tIns="85880" rIns="0" bIns="0" rtlCol="0">
            <a:spAutoFit/>
          </a:bodyPr>
          <a:lstStyle/>
          <a:p>
            <a:pPr marL="366238" indent="-340980">
              <a:spcBef>
                <a:spcPts val="676"/>
              </a:spcBef>
              <a:buChar char="•"/>
              <a:tabLst>
                <a:tab pos="365606" algn="l"/>
                <a:tab pos="366238" algn="l"/>
              </a:tabLst>
            </a:pPr>
            <a:r>
              <a:rPr sz="2000" spc="-5" dirty="0">
                <a:latin typeface="Times New Roman" panose="02020603050405020304" pitchFamily="18" charset="0"/>
                <a:cs typeface="Times New Roman" panose="02020603050405020304" pitchFamily="18" charset="0"/>
              </a:rPr>
              <a:t>Also </a:t>
            </a:r>
            <a:r>
              <a:rPr sz="2000" dirty="0">
                <a:latin typeface="Times New Roman" panose="02020603050405020304" pitchFamily="18" charset="0"/>
                <a:cs typeface="Times New Roman" panose="02020603050405020304" pitchFamily="18" charset="0"/>
              </a:rPr>
              <a:t>called </a:t>
            </a:r>
            <a:r>
              <a:rPr sz="2000" spc="-5" dirty="0">
                <a:latin typeface="Times New Roman" panose="02020603050405020304" pitchFamily="18" charset="0"/>
                <a:cs typeface="Times New Roman" panose="02020603050405020304" pitchFamily="18" charset="0"/>
              </a:rPr>
              <a:t>asymmetric carbon</a:t>
            </a:r>
            <a:r>
              <a:rPr sz="2000" spc="5" dirty="0">
                <a:latin typeface="Times New Roman" panose="02020603050405020304" pitchFamily="18" charset="0"/>
                <a:cs typeface="Times New Roman" panose="02020603050405020304" pitchFamily="18" charset="0"/>
              </a:rPr>
              <a:t> </a:t>
            </a:r>
            <a:r>
              <a:rPr sz="2000" spc="-5" dirty="0">
                <a:latin typeface="Times New Roman" panose="02020603050405020304" pitchFamily="18" charset="0"/>
                <a:cs typeface="Times New Roman" panose="02020603050405020304" pitchFamily="18" charset="0"/>
              </a:rPr>
              <a:t>atom</a:t>
            </a:r>
          </a:p>
          <a:p>
            <a:pPr marL="366238" marR="465374" indent="-340980">
              <a:spcBef>
                <a:spcPts val="577"/>
              </a:spcBef>
              <a:buChar char="•"/>
              <a:tabLst>
                <a:tab pos="365606" algn="l"/>
                <a:tab pos="366238" algn="l"/>
              </a:tabLst>
            </a:pPr>
            <a:r>
              <a:rPr sz="2000" dirty="0">
                <a:latin typeface="Times New Roman" panose="02020603050405020304" pitchFamily="18" charset="0"/>
                <a:cs typeface="Times New Roman" panose="02020603050405020304" pitchFamily="18" charset="0"/>
              </a:rPr>
              <a:t>A </a:t>
            </a:r>
            <a:r>
              <a:rPr sz="2000" spc="-5" dirty="0">
                <a:latin typeface="Times New Roman" panose="02020603050405020304" pitchFamily="18" charset="0"/>
                <a:cs typeface="Times New Roman" panose="02020603050405020304" pitchFamily="18" charset="0"/>
              </a:rPr>
              <a:t>carbon atom that </a:t>
            </a:r>
            <a:r>
              <a:rPr sz="2000" dirty="0">
                <a:latin typeface="Times New Roman" panose="02020603050405020304" pitchFamily="18" charset="0"/>
                <a:cs typeface="Times New Roman" panose="02020603050405020304" pitchFamily="18" charset="0"/>
              </a:rPr>
              <a:t>is </a:t>
            </a:r>
            <a:r>
              <a:rPr sz="2000" spc="-5" dirty="0">
                <a:latin typeface="Times New Roman" panose="02020603050405020304" pitchFamily="18" charset="0"/>
                <a:cs typeface="Times New Roman" panose="02020603050405020304" pitchFamily="18" charset="0"/>
              </a:rPr>
              <a:t>bonded to four different groups </a:t>
            </a:r>
            <a:r>
              <a:rPr sz="2000" dirty="0">
                <a:latin typeface="Times New Roman" panose="02020603050405020304" pitchFamily="18" charset="0"/>
                <a:cs typeface="Times New Roman" panose="02020603050405020304" pitchFamily="18" charset="0"/>
              </a:rPr>
              <a:t>is  chiral.</a:t>
            </a:r>
          </a:p>
          <a:p>
            <a:pPr marL="366238" indent="-340980">
              <a:spcBef>
                <a:spcPts val="557"/>
              </a:spcBef>
              <a:buChar char="•"/>
              <a:tabLst>
                <a:tab pos="365606" algn="l"/>
                <a:tab pos="366238" algn="l"/>
              </a:tabLst>
            </a:pPr>
            <a:r>
              <a:rPr sz="2000" spc="-10" dirty="0">
                <a:latin typeface="Times New Roman" panose="02020603050405020304" pitchFamily="18" charset="0"/>
                <a:cs typeface="Times New Roman" panose="02020603050405020304" pitchFamily="18" charset="0"/>
              </a:rPr>
              <a:t>Its </a:t>
            </a:r>
            <a:r>
              <a:rPr sz="2000" dirty="0">
                <a:latin typeface="Times New Roman" panose="02020603050405020304" pitchFamily="18" charset="0"/>
                <a:cs typeface="Times New Roman" panose="02020603050405020304" pitchFamily="18" charset="0"/>
              </a:rPr>
              <a:t>mirror image </a:t>
            </a:r>
            <a:r>
              <a:rPr sz="2000" spc="-10" dirty="0">
                <a:latin typeface="Times New Roman" panose="02020603050405020304" pitchFamily="18" charset="0"/>
                <a:cs typeface="Times New Roman" panose="02020603050405020304" pitchFamily="18" charset="0"/>
              </a:rPr>
              <a:t>will </a:t>
            </a:r>
            <a:r>
              <a:rPr sz="2000" spc="-5" dirty="0">
                <a:latin typeface="Times New Roman" panose="02020603050405020304" pitchFamily="18" charset="0"/>
                <a:cs typeface="Times New Roman" panose="02020603050405020304" pitchFamily="18" charset="0"/>
              </a:rPr>
              <a:t>be a different compound</a:t>
            </a:r>
            <a:r>
              <a:rPr sz="2000" spc="65" dirty="0">
                <a:latin typeface="Times New Roman" panose="02020603050405020304" pitchFamily="18" charset="0"/>
                <a:cs typeface="Times New Roman" panose="02020603050405020304" pitchFamily="18" charset="0"/>
              </a:rPr>
              <a:t> </a:t>
            </a:r>
            <a:r>
              <a:rPr sz="2000" spc="-5" dirty="0">
                <a:latin typeface="Times New Roman" panose="02020603050405020304" pitchFamily="18" charset="0"/>
                <a:cs typeface="Times New Roman" panose="02020603050405020304" pitchFamily="18" charset="0"/>
              </a:rPr>
              <a:t>(enantiomer).</a:t>
            </a:r>
            <a:endParaRPr lang="en-US" sz="2000" spc="-5" dirty="0">
              <a:latin typeface="Times New Roman" panose="02020603050405020304" pitchFamily="18" charset="0"/>
              <a:cs typeface="Times New Roman" panose="02020603050405020304" pitchFamily="18" charset="0"/>
            </a:endParaRPr>
          </a:p>
          <a:p>
            <a:pPr marL="366238" indent="-340980">
              <a:spcBef>
                <a:spcPts val="557"/>
              </a:spcBef>
              <a:buChar char="•"/>
              <a:tabLst>
                <a:tab pos="365606" algn="l"/>
                <a:tab pos="366238" algn="l"/>
              </a:tabLst>
            </a:pPr>
            <a:r>
              <a:rPr lang="en-US" sz="2000" spc="-10" dirty="0">
                <a:latin typeface="Times New Roman" panose="02020603050405020304" pitchFamily="18" charset="0"/>
                <a:cs typeface="Times New Roman" panose="02020603050405020304" pitchFamily="18" charset="0"/>
              </a:rPr>
              <a:t>Enantiomers are mirror images that are not superimposable. </a:t>
            </a:r>
            <a:endParaRPr sz="2000" spc="-10" dirty="0">
              <a:latin typeface="Times New Roman" panose="02020603050405020304" pitchFamily="18" charset="0"/>
              <a:cs typeface="Times New Roman" panose="02020603050405020304" pitchFamily="18" charset="0"/>
            </a:endParaRPr>
          </a:p>
        </p:txBody>
      </p:sp>
      <p:sp>
        <p:nvSpPr>
          <p:cNvPr id="4" name="object 4"/>
          <p:cNvSpPr/>
          <p:nvPr/>
        </p:nvSpPr>
        <p:spPr>
          <a:xfrm>
            <a:off x="1812361" y="3486150"/>
            <a:ext cx="5411635" cy="2863650"/>
          </a:xfrm>
          <a:prstGeom prst="rect">
            <a:avLst/>
          </a:prstGeom>
          <a:blipFill>
            <a:blip r:embed="rId2" cstate="print"/>
            <a:stretch>
              <a:fillRect/>
            </a:stretch>
          </a:blipFill>
          <a:effectLst>
            <a:glow rad="228600">
              <a:schemeClr val="accent2">
                <a:satMod val="175000"/>
                <a:alpha val="40000"/>
              </a:schemeClr>
            </a:glow>
          </a:effectLst>
        </p:spPr>
        <p:txBody>
          <a:bodyPr wrap="square" lIns="0" tIns="0" rIns="0" bIns="0" rtlCol="0"/>
          <a:lstStyle/>
          <a:p>
            <a:endParaRPr sz="1790"/>
          </a:p>
        </p:txBody>
      </p:sp>
    </p:spTree>
  </p:cSld>
  <p:clrMapOvr>
    <a:masterClrMapping/>
  </p:clrMapOvr>
  <mc:AlternateContent xmlns:mc="http://schemas.openxmlformats.org/markup-compatibility/2006" xmlns:p14="http://schemas.microsoft.com/office/powerpoint/2010/main">
    <mc:Choice Requires="p14">
      <p:transition spd="slow" p14:dur="2000" advTm="11852"/>
    </mc:Choice>
    <mc:Fallback xmlns="">
      <p:transition spd="slow" advTm="11852"/>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813269" y="290793"/>
            <a:ext cx="3477518" cy="624886"/>
          </a:xfrm>
          <a:prstGeom prst="rect">
            <a:avLst/>
          </a:prstGeom>
        </p:spPr>
        <p:txBody>
          <a:bodyPr vert="horz" wrap="square" lIns="0" tIns="12629" rIns="0" bIns="0" rtlCol="0">
            <a:spAutoFit/>
          </a:bodyPr>
          <a:lstStyle/>
          <a:p>
            <a:pPr marL="12629">
              <a:spcBef>
                <a:spcPts val="99"/>
              </a:spcBef>
            </a:pPr>
            <a:r>
              <a:rPr spc="-10" dirty="0"/>
              <a:t>Stereocenters</a:t>
            </a:r>
          </a:p>
        </p:txBody>
      </p:sp>
      <p:sp>
        <p:nvSpPr>
          <p:cNvPr id="3" name="object 3"/>
          <p:cNvSpPr txBox="1"/>
          <p:nvPr/>
        </p:nvSpPr>
        <p:spPr>
          <a:xfrm>
            <a:off x="590550" y="1749025"/>
            <a:ext cx="8077200" cy="3516276"/>
          </a:xfrm>
          <a:prstGeom prst="rect">
            <a:avLst/>
          </a:prstGeom>
        </p:spPr>
        <p:txBody>
          <a:bodyPr vert="horz" wrap="square" lIns="0" tIns="12629" rIns="0" bIns="0" rtlCol="0">
            <a:spAutoFit/>
          </a:bodyPr>
          <a:lstStyle/>
          <a:p>
            <a:pPr marL="366238" marR="109870" indent="-340980">
              <a:spcBef>
                <a:spcPts val="99"/>
              </a:spcBef>
              <a:buChar char="•"/>
              <a:tabLst>
                <a:tab pos="365606" algn="l"/>
                <a:tab pos="366238" algn="l"/>
              </a:tabLst>
            </a:pPr>
            <a:r>
              <a:rPr sz="2400" b="1" i="1" dirty="0">
                <a:solidFill>
                  <a:schemeClr val="hlink"/>
                </a:solidFill>
                <a:latin typeface="Times New Roman" panose="02020603050405020304" pitchFamily="18" charset="0"/>
                <a:cs typeface="Times New Roman" panose="02020603050405020304" pitchFamily="18" charset="0"/>
              </a:rPr>
              <a:t>An asymmetric carbon atom is the most common  example of a chirality center.</a:t>
            </a:r>
          </a:p>
          <a:p>
            <a:pPr marL="366238" marR="5052" indent="-340980">
              <a:spcBef>
                <a:spcPts val="676"/>
              </a:spcBef>
              <a:buChar char="•"/>
              <a:tabLst>
                <a:tab pos="365606" algn="l"/>
                <a:tab pos="366238" algn="l"/>
              </a:tabLst>
            </a:pPr>
            <a:r>
              <a:rPr sz="2400" b="1" i="1" dirty="0">
                <a:solidFill>
                  <a:schemeClr val="hlink"/>
                </a:solidFill>
                <a:latin typeface="Times New Roman" panose="02020603050405020304" pitchFamily="18" charset="0"/>
                <a:cs typeface="Times New Roman" panose="02020603050405020304" pitchFamily="18" charset="0"/>
              </a:rPr>
              <a:t>Chirality centers belong to an even broader group  called stereocenters. A stereocenter (or </a:t>
            </a:r>
            <a:r>
              <a:rPr sz="2400" b="1" i="1" dirty="0" err="1">
                <a:solidFill>
                  <a:schemeClr val="hlink"/>
                </a:solidFill>
                <a:latin typeface="Times New Roman" panose="02020603050405020304" pitchFamily="18" charset="0"/>
                <a:cs typeface="Times New Roman" panose="02020603050405020304" pitchFamily="18" charset="0"/>
              </a:rPr>
              <a:t>stereogenic</a:t>
            </a:r>
            <a:r>
              <a:rPr sz="2400" b="1" i="1" dirty="0">
                <a:solidFill>
                  <a:schemeClr val="hlink"/>
                </a:solidFill>
                <a:latin typeface="Times New Roman" panose="02020603050405020304" pitchFamily="18" charset="0"/>
                <a:cs typeface="Times New Roman" panose="02020603050405020304" pitchFamily="18" charset="0"/>
              </a:rPr>
              <a:t> atom) is any atom at which the  interchange of two groups gives a stereoisomer.</a:t>
            </a:r>
          </a:p>
          <a:p>
            <a:pPr marL="366238" marR="423067" indent="-340980">
              <a:spcBef>
                <a:spcPts val="656"/>
              </a:spcBef>
              <a:buChar char="•"/>
              <a:tabLst>
                <a:tab pos="365606" algn="l"/>
                <a:tab pos="366238" algn="l"/>
              </a:tabLst>
            </a:pPr>
            <a:r>
              <a:rPr sz="2400" b="1" i="1" dirty="0">
                <a:solidFill>
                  <a:schemeClr val="hlink"/>
                </a:solidFill>
                <a:latin typeface="Times New Roman" panose="02020603050405020304" pitchFamily="18" charset="0"/>
                <a:cs typeface="Times New Roman" panose="02020603050405020304" pitchFamily="18" charset="0"/>
              </a:rPr>
              <a:t>Asymmetric carbons and the double-bonded  carbon atoms in cis-trans isomers are the most  common types of stereocenters.</a:t>
            </a:r>
          </a:p>
        </p:txBody>
      </p:sp>
    </p:spTree>
  </p:cSld>
  <p:clrMapOvr>
    <a:masterClrMapping/>
  </p:clrMapOvr>
  <mc:AlternateContent xmlns:mc="http://schemas.openxmlformats.org/markup-compatibility/2006" xmlns:p14="http://schemas.microsoft.com/office/powerpoint/2010/main">
    <mc:Choice Requires="p14">
      <p:transition spd="slow" p14:dur="2000" advTm="19932"/>
    </mc:Choice>
    <mc:Fallback xmlns="">
      <p:transition spd="slow" advTm="19932"/>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80940" y="290793"/>
            <a:ext cx="7341495" cy="624886"/>
          </a:xfrm>
          <a:prstGeom prst="rect">
            <a:avLst/>
          </a:prstGeom>
        </p:spPr>
        <p:txBody>
          <a:bodyPr vert="horz" wrap="square" lIns="0" tIns="12629" rIns="0" bIns="0" rtlCol="0">
            <a:spAutoFit/>
          </a:bodyPr>
          <a:lstStyle/>
          <a:p>
            <a:pPr marL="12629">
              <a:spcBef>
                <a:spcPts val="99"/>
              </a:spcBef>
            </a:pPr>
            <a:r>
              <a:rPr spc="-5" dirty="0"/>
              <a:t>Examples of Chirality</a:t>
            </a:r>
            <a:r>
              <a:rPr spc="-20" dirty="0"/>
              <a:t> </a:t>
            </a:r>
            <a:r>
              <a:rPr spc="-10" dirty="0"/>
              <a:t>Centers</a:t>
            </a:r>
          </a:p>
        </p:txBody>
      </p:sp>
      <p:sp>
        <p:nvSpPr>
          <p:cNvPr id="3" name="object 3"/>
          <p:cNvSpPr txBox="1"/>
          <p:nvPr/>
        </p:nvSpPr>
        <p:spPr>
          <a:xfrm>
            <a:off x="447749" y="5146561"/>
            <a:ext cx="8034853" cy="751416"/>
          </a:xfrm>
          <a:prstGeom prst="rect">
            <a:avLst/>
          </a:prstGeom>
        </p:spPr>
        <p:txBody>
          <a:bodyPr vert="horz" wrap="square" lIns="0" tIns="12629" rIns="0" bIns="0" rtlCol="0">
            <a:spAutoFit/>
          </a:bodyPr>
          <a:lstStyle/>
          <a:p>
            <a:pPr marL="12629" marR="5052">
              <a:spcBef>
                <a:spcPts val="99"/>
              </a:spcBef>
            </a:pPr>
            <a:r>
              <a:rPr sz="2400" b="1" i="1" dirty="0">
                <a:solidFill>
                  <a:schemeClr val="hlink"/>
                </a:solidFill>
                <a:latin typeface="Times New Roman" panose="02020603050405020304" pitchFamily="18" charset="0"/>
                <a:cs typeface="Times New Roman" panose="02020603050405020304" pitchFamily="18" charset="0"/>
              </a:rPr>
              <a:t>Asymmetric carbon atoms are examples of chirality  centers, which are examples of stereocenters.</a:t>
            </a:r>
          </a:p>
        </p:txBody>
      </p:sp>
      <p:grpSp>
        <p:nvGrpSpPr>
          <p:cNvPr id="4" name="object 4"/>
          <p:cNvGrpSpPr/>
          <p:nvPr/>
        </p:nvGrpSpPr>
        <p:grpSpPr>
          <a:xfrm>
            <a:off x="1209932" y="1733550"/>
            <a:ext cx="7012503" cy="2743200"/>
            <a:chOff x="304800" y="1960879"/>
            <a:chExt cx="8694420" cy="2915920"/>
          </a:xfrm>
          <a:effectLst>
            <a:glow rad="228600">
              <a:schemeClr val="accent2">
                <a:satMod val="175000"/>
                <a:alpha val="40000"/>
              </a:schemeClr>
            </a:glow>
          </a:effectLst>
        </p:grpSpPr>
        <p:sp>
          <p:nvSpPr>
            <p:cNvPr id="5" name="object 5"/>
            <p:cNvSpPr/>
            <p:nvPr/>
          </p:nvSpPr>
          <p:spPr>
            <a:xfrm>
              <a:off x="353567" y="2009625"/>
              <a:ext cx="8436864" cy="2711447"/>
            </a:xfrm>
            <a:prstGeom prst="rect">
              <a:avLst/>
            </a:prstGeom>
            <a:blipFill>
              <a:blip r:embed="rId2" cstate="print"/>
              <a:stretch>
                <a:fillRect/>
              </a:stretch>
            </a:blipFill>
          </p:spPr>
          <p:txBody>
            <a:bodyPr wrap="square" lIns="0" tIns="0" rIns="0" bIns="0" rtlCol="0"/>
            <a:lstStyle/>
            <a:p>
              <a:endParaRPr sz="1790"/>
            </a:p>
          </p:txBody>
        </p:sp>
        <p:sp>
          <p:nvSpPr>
            <p:cNvPr id="6" name="object 6"/>
            <p:cNvSpPr/>
            <p:nvPr/>
          </p:nvSpPr>
          <p:spPr>
            <a:xfrm>
              <a:off x="304800" y="1960879"/>
              <a:ext cx="8694420" cy="2915920"/>
            </a:xfrm>
            <a:custGeom>
              <a:avLst/>
              <a:gdLst/>
              <a:ahLst/>
              <a:cxnLst/>
              <a:rect l="l" t="t" r="r" b="b"/>
              <a:pathLst>
                <a:path w="8694420" h="2915920">
                  <a:moveTo>
                    <a:pt x="8694420" y="0"/>
                  </a:moveTo>
                  <a:lnTo>
                    <a:pt x="6530340" y="0"/>
                  </a:lnTo>
                  <a:lnTo>
                    <a:pt x="6530340" y="2227580"/>
                  </a:lnTo>
                  <a:lnTo>
                    <a:pt x="0" y="2227580"/>
                  </a:lnTo>
                  <a:lnTo>
                    <a:pt x="0" y="2915920"/>
                  </a:lnTo>
                  <a:lnTo>
                    <a:pt x="6764020" y="2915920"/>
                  </a:lnTo>
                  <a:lnTo>
                    <a:pt x="6764020" y="2639060"/>
                  </a:lnTo>
                  <a:lnTo>
                    <a:pt x="8694420" y="2639060"/>
                  </a:lnTo>
                  <a:lnTo>
                    <a:pt x="8694420" y="0"/>
                  </a:lnTo>
                  <a:close/>
                </a:path>
              </a:pathLst>
            </a:custGeom>
            <a:solidFill>
              <a:srgbClr val="FFFFFF"/>
            </a:solidFill>
          </p:spPr>
          <p:txBody>
            <a:bodyPr wrap="square" lIns="0" tIns="0" rIns="0" bIns="0" rtlCol="0"/>
            <a:lstStyle/>
            <a:p>
              <a:endParaRPr sz="1790"/>
            </a:p>
          </p:txBody>
        </p:sp>
      </p:grpSp>
    </p:spTree>
  </p:cSld>
  <p:clrMapOvr>
    <a:masterClrMapping/>
  </p:clrMapOvr>
  <mc:AlternateContent xmlns:mc="http://schemas.openxmlformats.org/markup-compatibility/2006" xmlns:p14="http://schemas.microsoft.com/office/powerpoint/2010/main">
    <mc:Choice Requires="p14">
      <p:transition spd="slow" p14:dur="2000" advTm="6209"/>
    </mc:Choice>
    <mc:Fallback xmlns="">
      <p:transition spd="slow" advTm="6209"/>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E77C89-AEE8-4772-8473-5B78D6557CD4}"/>
              </a:ext>
            </a:extLst>
          </p:cNvPr>
          <p:cNvSpPr>
            <a:spLocks noGrp="1"/>
          </p:cNvSpPr>
          <p:nvPr>
            <p:ph type="title"/>
          </p:nvPr>
        </p:nvSpPr>
        <p:spPr/>
        <p:txBody>
          <a:bodyPr/>
          <a:lstStyle/>
          <a:p>
            <a:pPr algn="ctr"/>
            <a:r>
              <a:rPr lang="en-US" dirty="0"/>
              <a:t>Stereochemistry</a:t>
            </a:r>
            <a:endParaRPr lang="en-GB" dirty="0"/>
          </a:p>
        </p:txBody>
      </p:sp>
      <p:sp>
        <p:nvSpPr>
          <p:cNvPr id="3" name="Text Placeholder 2">
            <a:extLst>
              <a:ext uri="{FF2B5EF4-FFF2-40B4-BE49-F238E27FC236}">
                <a16:creationId xmlns:a16="http://schemas.microsoft.com/office/drawing/2014/main" id="{91FDACFC-887A-4220-91DC-510D6C14EC41}"/>
              </a:ext>
            </a:extLst>
          </p:cNvPr>
          <p:cNvSpPr>
            <a:spLocks noGrp="1"/>
          </p:cNvSpPr>
          <p:nvPr>
            <p:ph type="body" idx="1"/>
          </p:nvPr>
        </p:nvSpPr>
        <p:spPr>
          <a:xfrm>
            <a:off x="917859" y="1309623"/>
            <a:ext cx="7270181" cy="3385542"/>
          </a:xfrm>
        </p:spPr>
        <p:txBody>
          <a:bodyPr/>
          <a:lstStyle/>
          <a:p>
            <a:pPr algn="l"/>
            <a:r>
              <a:rPr lang="en-US" sz="2000" dirty="0"/>
              <a:t>The study of molecules as three-dimensional objects is called stereochemistry. The ability to visualize stereochemical relationships is a survival skill in organic chemistry. The chemistry and properties of the key molecules of biochemistry are critically dependent on stereochemistry. Our goal in this chapter is to expand your awareness of molecules as three-dimensional objects. We suggest you purchase a set of models (or, if you prefer, a computer modeling program such as Spartan). Alternatively, you may have access to a computer lab with a modeling program. Use your models frequently as an aid in visualizing the spatial concepts in this chapter and in later chapters.</a:t>
            </a:r>
            <a:endParaRPr lang="en-GB" sz="2000" dirty="0"/>
          </a:p>
        </p:txBody>
      </p:sp>
      <p:sp>
        <p:nvSpPr>
          <p:cNvPr id="4" name="TextBox 3">
            <a:extLst>
              <a:ext uri="{FF2B5EF4-FFF2-40B4-BE49-F238E27FC236}">
                <a16:creationId xmlns:a16="http://schemas.microsoft.com/office/drawing/2014/main" id="{4F17A7A3-28AA-44CF-A6DE-9A0FB08A1FB9}"/>
              </a:ext>
            </a:extLst>
          </p:cNvPr>
          <p:cNvSpPr txBox="1"/>
          <p:nvPr/>
        </p:nvSpPr>
        <p:spPr>
          <a:xfrm>
            <a:off x="5162550" y="5029021"/>
            <a:ext cx="3200400" cy="1200329"/>
          </a:xfrm>
          <a:prstGeom prst="rect">
            <a:avLst/>
          </a:prstGeom>
          <a:solidFill>
            <a:srgbClr val="92D050"/>
          </a:solidFill>
        </p:spPr>
        <p:txBody>
          <a:bodyPr wrap="square" rtlCol="0">
            <a:spAutoFit/>
          </a:bodyPr>
          <a:lstStyle/>
          <a:p>
            <a:r>
              <a:rPr lang="en-US" dirty="0">
                <a:solidFill>
                  <a:srgbClr val="C00000"/>
                </a:solidFill>
                <a:latin typeface="Cambria" panose="02040503050406030204" pitchFamily="18" charset="0"/>
                <a:ea typeface="Cambria" panose="02040503050406030204" pitchFamily="18" charset="0"/>
              </a:rPr>
              <a:t>Stereochemistry The study of </a:t>
            </a:r>
            <a:r>
              <a:rPr lang="en-US" dirty="0" err="1">
                <a:solidFill>
                  <a:srgbClr val="C00000"/>
                </a:solidFill>
                <a:latin typeface="Cambria" panose="02040503050406030204" pitchFamily="18" charset="0"/>
                <a:ea typeface="Cambria" panose="02040503050406030204" pitchFamily="18" charset="0"/>
              </a:rPr>
              <a:t>threedimensional</a:t>
            </a:r>
            <a:r>
              <a:rPr lang="en-US" dirty="0">
                <a:solidFill>
                  <a:srgbClr val="C00000"/>
                </a:solidFill>
                <a:latin typeface="Cambria" panose="02040503050406030204" pitchFamily="18" charset="0"/>
                <a:ea typeface="Cambria" panose="02040503050406030204" pitchFamily="18" charset="0"/>
              </a:rPr>
              <a:t> arrangements of atoms in molecules.</a:t>
            </a:r>
            <a:endParaRPr lang="en-GB" dirty="0">
              <a:solidFill>
                <a:srgbClr val="C0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305682632"/>
      </p:ext>
    </p:extLst>
  </p:cSld>
  <p:clrMapOvr>
    <a:masterClrMapping/>
  </p:clrMapOvr>
  <mc:AlternateContent xmlns:mc="http://schemas.openxmlformats.org/markup-compatibility/2006" xmlns:p14="http://schemas.microsoft.com/office/powerpoint/2010/main">
    <mc:Choice Requires="p14">
      <p:transition spd="slow" p14:dur="2000" advTm="11248"/>
    </mc:Choice>
    <mc:Fallback xmlns="">
      <p:transition spd="slow" advTm="11248"/>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118662" y="290793"/>
            <a:ext cx="4868651" cy="624886"/>
          </a:xfrm>
          <a:prstGeom prst="rect">
            <a:avLst/>
          </a:prstGeom>
        </p:spPr>
        <p:txBody>
          <a:bodyPr vert="horz" wrap="square" lIns="0" tIns="12629" rIns="0" bIns="0" rtlCol="0">
            <a:spAutoFit/>
          </a:bodyPr>
          <a:lstStyle/>
          <a:p>
            <a:pPr marL="12629">
              <a:spcBef>
                <a:spcPts val="99"/>
              </a:spcBef>
            </a:pPr>
            <a:r>
              <a:rPr spc="-5" dirty="0"/>
              <a:t>Achiral</a:t>
            </a:r>
            <a:r>
              <a:rPr spc="-50" dirty="0"/>
              <a:t> </a:t>
            </a:r>
            <a:r>
              <a:rPr spc="-10" dirty="0"/>
              <a:t>Compounds</a:t>
            </a:r>
          </a:p>
        </p:txBody>
      </p:sp>
      <p:sp>
        <p:nvSpPr>
          <p:cNvPr id="3" name="object 3"/>
          <p:cNvSpPr txBox="1"/>
          <p:nvPr/>
        </p:nvSpPr>
        <p:spPr>
          <a:xfrm>
            <a:off x="447749" y="4568626"/>
            <a:ext cx="8102419" cy="1705588"/>
          </a:xfrm>
          <a:prstGeom prst="rect">
            <a:avLst/>
          </a:prstGeom>
        </p:spPr>
        <p:txBody>
          <a:bodyPr vert="horz" wrap="square" lIns="0" tIns="12629" rIns="0" bIns="0" rtlCol="0">
            <a:spAutoFit/>
          </a:bodyPr>
          <a:lstStyle/>
          <a:p>
            <a:pPr marL="4872853" marR="5052">
              <a:spcBef>
                <a:spcPts val="99"/>
              </a:spcBef>
            </a:pPr>
            <a:r>
              <a:rPr sz="1591" spc="-45" dirty="0">
                <a:solidFill>
                  <a:srgbClr val="C00000"/>
                </a:solidFill>
                <a:latin typeface="Arial"/>
                <a:cs typeface="Arial"/>
              </a:rPr>
              <a:t>Take </a:t>
            </a:r>
            <a:r>
              <a:rPr sz="1591" spc="-5" dirty="0">
                <a:solidFill>
                  <a:srgbClr val="C00000"/>
                </a:solidFill>
                <a:latin typeface="Arial"/>
                <a:cs typeface="Arial"/>
              </a:rPr>
              <a:t>this </a:t>
            </a:r>
            <a:r>
              <a:rPr sz="1591" dirty="0">
                <a:solidFill>
                  <a:srgbClr val="C00000"/>
                </a:solidFill>
                <a:latin typeface="Arial"/>
                <a:cs typeface="Arial"/>
              </a:rPr>
              <a:t>mirror </a:t>
            </a:r>
            <a:r>
              <a:rPr sz="1591" spc="-5" dirty="0">
                <a:solidFill>
                  <a:srgbClr val="C00000"/>
                </a:solidFill>
                <a:latin typeface="Arial"/>
                <a:cs typeface="Arial"/>
              </a:rPr>
              <a:t>image </a:t>
            </a:r>
            <a:r>
              <a:rPr sz="1591" spc="-10" dirty="0">
                <a:solidFill>
                  <a:srgbClr val="C00000"/>
                </a:solidFill>
                <a:latin typeface="Arial"/>
                <a:cs typeface="Arial"/>
              </a:rPr>
              <a:t>and </a:t>
            </a:r>
            <a:r>
              <a:rPr sz="1591" dirty="0">
                <a:solidFill>
                  <a:srgbClr val="C00000"/>
                </a:solidFill>
                <a:latin typeface="Arial"/>
                <a:cs typeface="Arial"/>
              </a:rPr>
              <a:t>try </a:t>
            </a:r>
            <a:r>
              <a:rPr sz="1591" spc="-5" dirty="0">
                <a:solidFill>
                  <a:srgbClr val="C00000"/>
                </a:solidFill>
                <a:latin typeface="Arial"/>
                <a:cs typeface="Arial"/>
              </a:rPr>
              <a:t>to  superimpose </a:t>
            </a:r>
            <a:r>
              <a:rPr sz="1591" dirty="0">
                <a:solidFill>
                  <a:srgbClr val="C00000"/>
                </a:solidFill>
                <a:latin typeface="Arial"/>
                <a:cs typeface="Arial"/>
              </a:rPr>
              <a:t>it </a:t>
            </a:r>
            <a:r>
              <a:rPr sz="1591" spc="-10" dirty="0">
                <a:solidFill>
                  <a:srgbClr val="C00000"/>
                </a:solidFill>
                <a:latin typeface="Arial"/>
                <a:cs typeface="Arial"/>
              </a:rPr>
              <a:t>on the one </a:t>
            </a:r>
            <a:r>
              <a:rPr sz="1591" spc="-5" dirty="0">
                <a:solidFill>
                  <a:srgbClr val="C00000"/>
                </a:solidFill>
                <a:latin typeface="Arial"/>
                <a:cs typeface="Arial"/>
              </a:rPr>
              <a:t>to </a:t>
            </a:r>
            <a:r>
              <a:rPr sz="1591" spc="-10" dirty="0">
                <a:solidFill>
                  <a:srgbClr val="C00000"/>
                </a:solidFill>
                <a:latin typeface="Arial"/>
                <a:cs typeface="Arial"/>
              </a:rPr>
              <a:t>the </a:t>
            </a:r>
            <a:r>
              <a:rPr sz="1591" dirty="0">
                <a:solidFill>
                  <a:srgbClr val="C00000"/>
                </a:solidFill>
                <a:latin typeface="Arial"/>
                <a:cs typeface="Arial"/>
              </a:rPr>
              <a:t>left  </a:t>
            </a:r>
            <a:r>
              <a:rPr sz="1591" spc="-5" dirty="0">
                <a:solidFill>
                  <a:srgbClr val="C00000"/>
                </a:solidFill>
                <a:latin typeface="Arial"/>
                <a:cs typeface="Arial"/>
              </a:rPr>
              <a:t>matching all </a:t>
            </a:r>
            <a:r>
              <a:rPr sz="1591" spc="-10" dirty="0">
                <a:solidFill>
                  <a:srgbClr val="C00000"/>
                </a:solidFill>
                <a:latin typeface="Arial"/>
                <a:cs typeface="Arial"/>
              </a:rPr>
              <a:t>the </a:t>
            </a:r>
            <a:r>
              <a:rPr sz="1591" spc="-5" dirty="0">
                <a:solidFill>
                  <a:srgbClr val="C00000"/>
                </a:solidFill>
                <a:latin typeface="Arial"/>
                <a:cs typeface="Arial"/>
              </a:rPr>
              <a:t>atoms. </a:t>
            </a:r>
            <a:r>
              <a:rPr sz="1591" spc="-10" dirty="0">
                <a:solidFill>
                  <a:srgbClr val="C00000"/>
                </a:solidFill>
                <a:latin typeface="Arial"/>
                <a:cs typeface="Arial"/>
              </a:rPr>
              <a:t>Everything  will</a:t>
            </a:r>
            <a:r>
              <a:rPr sz="1591" spc="-5" dirty="0">
                <a:solidFill>
                  <a:srgbClr val="C00000"/>
                </a:solidFill>
                <a:latin typeface="Arial"/>
                <a:cs typeface="Arial"/>
              </a:rPr>
              <a:t> match.</a:t>
            </a:r>
            <a:endParaRPr sz="1591" dirty="0">
              <a:solidFill>
                <a:srgbClr val="C00000"/>
              </a:solidFill>
              <a:latin typeface="Arial"/>
              <a:cs typeface="Arial"/>
            </a:endParaRPr>
          </a:p>
          <a:p>
            <a:pPr>
              <a:spcBef>
                <a:spcPts val="10"/>
              </a:spcBef>
            </a:pPr>
            <a:endParaRPr sz="2237" dirty="0">
              <a:latin typeface="Arial"/>
              <a:cs typeface="Arial"/>
            </a:endParaRPr>
          </a:p>
          <a:p>
            <a:pPr marL="12629"/>
            <a:r>
              <a:rPr sz="2400" b="1" i="1" dirty="0">
                <a:solidFill>
                  <a:schemeClr val="hlink"/>
                </a:solidFill>
                <a:latin typeface="Times New Roman" panose="02020603050405020304" pitchFamily="18" charset="0"/>
                <a:cs typeface="Times New Roman" panose="02020603050405020304" pitchFamily="18" charset="0"/>
              </a:rPr>
              <a:t>When the images can be superposed, the compound is achiral.</a:t>
            </a:r>
          </a:p>
        </p:txBody>
      </p:sp>
      <p:sp>
        <p:nvSpPr>
          <p:cNvPr id="4" name="object 4"/>
          <p:cNvSpPr/>
          <p:nvPr/>
        </p:nvSpPr>
        <p:spPr>
          <a:xfrm>
            <a:off x="309456" y="1267997"/>
            <a:ext cx="8438490" cy="2950983"/>
          </a:xfrm>
          <a:prstGeom prst="rect">
            <a:avLst/>
          </a:prstGeom>
          <a:blipFill>
            <a:blip r:embed="rId2" cstate="print"/>
            <a:stretch>
              <a:fillRect/>
            </a:stretch>
          </a:blipFill>
          <a:effectLst>
            <a:glow rad="228600">
              <a:schemeClr val="accent2">
                <a:satMod val="175000"/>
                <a:alpha val="40000"/>
              </a:schemeClr>
            </a:glow>
          </a:effectLst>
        </p:spPr>
        <p:txBody>
          <a:bodyPr wrap="square" lIns="0" tIns="0" rIns="0" bIns="0" rtlCol="0"/>
          <a:lstStyle/>
          <a:p>
            <a:endParaRPr sz="1790"/>
          </a:p>
        </p:txBody>
      </p:sp>
    </p:spTree>
  </p:cSld>
  <p:clrMapOvr>
    <a:masterClrMapping/>
  </p:clrMapOvr>
  <mc:AlternateContent xmlns:mc="http://schemas.openxmlformats.org/markup-compatibility/2006" xmlns:p14="http://schemas.microsoft.com/office/powerpoint/2010/main">
    <mc:Choice Requires="p14">
      <p:transition spd="slow" p14:dur="2000" advTm="21465"/>
    </mc:Choice>
    <mc:Fallback xmlns="">
      <p:transition spd="slow" advTm="21465"/>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055516" y="290793"/>
            <a:ext cx="4995577" cy="624886"/>
          </a:xfrm>
          <a:prstGeom prst="rect">
            <a:avLst/>
          </a:prstGeom>
        </p:spPr>
        <p:txBody>
          <a:bodyPr vert="horz" wrap="square" lIns="0" tIns="12629" rIns="0" bIns="0" rtlCol="0">
            <a:spAutoFit/>
          </a:bodyPr>
          <a:lstStyle/>
          <a:p>
            <a:pPr marL="12629">
              <a:spcBef>
                <a:spcPts val="99"/>
              </a:spcBef>
            </a:pPr>
            <a:r>
              <a:rPr spc="-5" dirty="0"/>
              <a:t>Planes of</a:t>
            </a:r>
            <a:r>
              <a:rPr spc="-60" dirty="0"/>
              <a:t> </a:t>
            </a:r>
            <a:r>
              <a:rPr spc="-5" dirty="0"/>
              <a:t>Symmetry</a:t>
            </a:r>
          </a:p>
        </p:txBody>
      </p:sp>
      <p:sp>
        <p:nvSpPr>
          <p:cNvPr id="3" name="object 3"/>
          <p:cNvSpPr txBox="1"/>
          <p:nvPr/>
        </p:nvSpPr>
        <p:spPr>
          <a:xfrm>
            <a:off x="447750" y="5908821"/>
            <a:ext cx="7290977" cy="382084"/>
          </a:xfrm>
          <a:prstGeom prst="rect">
            <a:avLst/>
          </a:prstGeom>
        </p:spPr>
        <p:txBody>
          <a:bodyPr vert="horz" wrap="square" lIns="0" tIns="12629" rIns="0" bIns="0" rtlCol="0">
            <a:spAutoFit/>
          </a:bodyPr>
          <a:lstStyle/>
          <a:p>
            <a:pPr marL="353609" indent="-340980">
              <a:spcBef>
                <a:spcPts val="99"/>
              </a:spcBef>
              <a:buChar char="•"/>
              <a:tabLst>
                <a:tab pos="352977" algn="l"/>
                <a:tab pos="353609" algn="l"/>
              </a:tabLst>
            </a:pPr>
            <a:r>
              <a:rPr sz="2400" b="1" i="1" dirty="0">
                <a:solidFill>
                  <a:schemeClr val="hlink"/>
                </a:solidFill>
                <a:latin typeface="Times New Roman" panose="02020603050405020304" pitchFamily="18" charset="0"/>
                <a:cs typeface="Times New Roman" panose="02020603050405020304" pitchFamily="18" charset="0"/>
              </a:rPr>
              <a:t>A molecule that has a plane of symmetry is achiral.</a:t>
            </a:r>
          </a:p>
        </p:txBody>
      </p:sp>
      <p:sp>
        <p:nvSpPr>
          <p:cNvPr id="4" name="object 4"/>
          <p:cNvSpPr/>
          <p:nvPr/>
        </p:nvSpPr>
        <p:spPr>
          <a:xfrm>
            <a:off x="309456" y="1298307"/>
            <a:ext cx="8438490" cy="4048456"/>
          </a:xfrm>
          <a:prstGeom prst="rect">
            <a:avLst/>
          </a:prstGeom>
          <a:blipFill>
            <a:blip r:embed="rId2" cstate="print"/>
            <a:stretch>
              <a:fillRect/>
            </a:stretch>
          </a:blipFill>
          <a:effectLst>
            <a:glow rad="228600">
              <a:schemeClr val="accent2">
                <a:satMod val="175000"/>
                <a:alpha val="40000"/>
              </a:schemeClr>
            </a:glow>
          </a:effectLst>
        </p:spPr>
        <p:txBody>
          <a:bodyPr wrap="square" lIns="0" tIns="0" rIns="0" bIns="0" rtlCol="0"/>
          <a:lstStyle/>
          <a:p>
            <a:endParaRPr sz="1790"/>
          </a:p>
        </p:txBody>
      </p:sp>
    </p:spTree>
  </p:cSld>
  <p:clrMapOvr>
    <a:masterClrMapping/>
  </p:clrMapOvr>
  <mc:AlternateContent xmlns:mc="http://schemas.openxmlformats.org/markup-compatibility/2006" xmlns:p14="http://schemas.microsoft.com/office/powerpoint/2010/main">
    <mc:Choice Requires="p14">
      <p:transition spd="slow" p14:dur="2000" advTm="8856"/>
    </mc:Choice>
    <mc:Fallback xmlns="">
      <p:transition spd="slow" advTm="8856"/>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749883" y="290793"/>
            <a:ext cx="5605579" cy="624886"/>
          </a:xfrm>
          <a:prstGeom prst="rect">
            <a:avLst/>
          </a:prstGeom>
        </p:spPr>
        <p:txBody>
          <a:bodyPr vert="horz" wrap="square" lIns="0" tIns="12629" rIns="0" bIns="0" rtlCol="0">
            <a:spAutoFit/>
          </a:bodyPr>
          <a:lstStyle/>
          <a:p>
            <a:pPr marL="12629">
              <a:spcBef>
                <a:spcPts val="99"/>
              </a:spcBef>
            </a:pPr>
            <a:r>
              <a:rPr spc="-5" dirty="0"/>
              <a:t>Cis Cyclic</a:t>
            </a:r>
            <a:r>
              <a:rPr spc="-80" dirty="0"/>
              <a:t> </a:t>
            </a:r>
            <a:r>
              <a:rPr spc="-10" dirty="0"/>
              <a:t>Compounds</a:t>
            </a:r>
          </a:p>
        </p:txBody>
      </p:sp>
      <p:sp>
        <p:nvSpPr>
          <p:cNvPr id="3" name="object 3"/>
          <p:cNvSpPr txBox="1"/>
          <p:nvPr/>
        </p:nvSpPr>
        <p:spPr>
          <a:xfrm>
            <a:off x="447749" y="5417707"/>
            <a:ext cx="8422577" cy="1116443"/>
          </a:xfrm>
          <a:prstGeom prst="rect">
            <a:avLst/>
          </a:prstGeom>
        </p:spPr>
        <p:txBody>
          <a:bodyPr vert="horz" wrap="square" lIns="0" tIns="12629" rIns="0" bIns="0" rtlCol="0">
            <a:spAutoFit/>
          </a:bodyPr>
          <a:lstStyle/>
          <a:p>
            <a:pPr marL="353609" marR="5052" indent="-340980">
              <a:spcBef>
                <a:spcPts val="99"/>
              </a:spcBef>
              <a:buFont typeface="Arial"/>
              <a:buChar char="•"/>
              <a:tabLst>
                <a:tab pos="352977" algn="l"/>
                <a:tab pos="353609" algn="l"/>
              </a:tabLst>
            </a:pPr>
            <a:r>
              <a:rPr sz="2400" b="1" i="1" dirty="0">
                <a:solidFill>
                  <a:schemeClr val="hlink"/>
                </a:solidFill>
                <a:latin typeface="Times New Roman" panose="02020603050405020304" pitchFamily="18" charset="0"/>
                <a:cs typeface="Times New Roman" panose="02020603050405020304" pitchFamily="18" charset="0"/>
              </a:rPr>
              <a:t>Cis-1,2-dichlorocyclohexane is achiral because the  molecule has an internal plane of symmetry. Both structures  above can be superimposed.</a:t>
            </a:r>
          </a:p>
        </p:txBody>
      </p:sp>
      <p:sp>
        <p:nvSpPr>
          <p:cNvPr id="4" name="object 4"/>
          <p:cNvSpPr/>
          <p:nvPr/>
        </p:nvSpPr>
        <p:spPr>
          <a:xfrm>
            <a:off x="1556711" y="1664019"/>
            <a:ext cx="6025313" cy="3307987"/>
          </a:xfrm>
          <a:prstGeom prst="rect">
            <a:avLst/>
          </a:prstGeom>
          <a:blipFill>
            <a:blip r:embed="rId2" cstate="print"/>
            <a:stretch>
              <a:fillRect/>
            </a:stretch>
          </a:blipFill>
          <a:effectLst>
            <a:glow rad="228600">
              <a:schemeClr val="accent2">
                <a:satMod val="175000"/>
                <a:alpha val="40000"/>
              </a:schemeClr>
            </a:glow>
          </a:effectLst>
        </p:spPr>
        <p:txBody>
          <a:bodyPr wrap="square" lIns="0" tIns="0" rIns="0" bIns="0" rtlCol="0"/>
          <a:lstStyle/>
          <a:p>
            <a:endParaRPr sz="1790"/>
          </a:p>
        </p:txBody>
      </p:sp>
    </p:spTree>
  </p:cSld>
  <p:clrMapOvr>
    <a:masterClrMapping/>
  </p:clrMapOvr>
  <mc:AlternateContent xmlns:mc="http://schemas.openxmlformats.org/markup-compatibility/2006" xmlns:p14="http://schemas.microsoft.com/office/powerpoint/2010/main">
    <mc:Choice Requires="p14">
      <p:transition spd="slow" p14:dur="2000" advTm="23229"/>
    </mc:Choice>
    <mc:Fallback xmlns="">
      <p:transition spd="slow" advTm="23229"/>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439199" y="290793"/>
            <a:ext cx="6225685" cy="624886"/>
          </a:xfrm>
          <a:prstGeom prst="rect">
            <a:avLst/>
          </a:prstGeom>
        </p:spPr>
        <p:txBody>
          <a:bodyPr vert="horz" wrap="square" lIns="0" tIns="12629" rIns="0" bIns="0" rtlCol="0">
            <a:spAutoFit/>
          </a:bodyPr>
          <a:lstStyle/>
          <a:p>
            <a:pPr marL="12629">
              <a:spcBef>
                <a:spcPts val="99"/>
              </a:spcBef>
            </a:pPr>
            <a:r>
              <a:rPr spc="-10" dirty="0"/>
              <a:t>Trans </a:t>
            </a:r>
            <a:r>
              <a:rPr spc="-5" dirty="0"/>
              <a:t>Cyclic</a:t>
            </a:r>
            <a:r>
              <a:rPr spc="-25" dirty="0"/>
              <a:t> </a:t>
            </a:r>
            <a:r>
              <a:rPr spc="-10" dirty="0"/>
              <a:t>Compounds</a:t>
            </a:r>
          </a:p>
        </p:txBody>
      </p:sp>
      <p:sp>
        <p:nvSpPr>
          <p:cNvPr id="3" name="object 3"/>
          <p:cNvSpPr txBox="1"/>
          <p:nvPr/>
        </p:nvSpPr>
        <p:spPr>
          <a:xfrm>
            <a:off x="447749" y="5337635"/>
            <a:ext cx="8087896" cy="1116443"/>
          </a:xfrm>
          <a:prstGeom prst="rect">
            <a:avLst/>
          </a:prstGeom>
        </p:spPr>
        <p:txBody>
          <a:bodyPr vert="horz" wrap="square" lIns="0" tIns="12629" rIns="0" bIns="0" rtlCol="0">
            <a:spAutoFit/>
          </a:bodyPr>
          <a:lstStyle/>
          <a:p>
            <a:pPr marL="353609" marR="5052" indent="-340980">
              <a:spcBef>
                <a:spcPts val="99"/>
              </a:spcBef>
              <a:buFont typeface="Arial"/>
              <a:buChar char="•"/>
              <a:tabLst>
                <a:tab pos="352977" algn="l"/>
                <a:tab pos="353609" algn="l"/>
              </a:tabLst>
            </a:pPr>
            <a:r>
              <a:rPr sz="2400" b="1" i="1" dirty="0">
                <a:solidFill>
                  <a:schemeClr val="hlink"/>
                </a:solidFill>
                <a:latin typeface="Times New Roman" panose="02020603050405020304" pitchFamily="18" charset="0"/>
                <a:cs typeface="Times New Roman" panose="02020603050405020304" pitchFamily="18" charset="0"/>
              </a:rPr>
              <a:t>Trans-1,2-dichlorocyclohexane does not have a plane of  symmetry, so the images are nonsuperimposable and the  molecule will have two enantiomers.</a:t>
            </a:r>
          </a:p>
        </p:txBody>
      </p:sp>
      <p:sp>
        <p:nvSpPr>
          <p:cNvPr id="4" name="object 4"/>
          <p:cNvSpPr/>
          <p:nvPr/>
        </p:nvSpPr>
        <p:spPr>
          <a:xfrm>
            <a:off x="1514306" y="1273049"/>
            <a:ext cx="6029309" cy="3356101"/>
          </a:xfrm>
          <a:prstGeom prst="rect">
            <a:avLst/>
          </a:prstGeom>
          <a:blipFill>
            <a:blip r:embed="rId2" cstate="print"/>
            <a:stretch>
              <a:fillRect/>
            </a:stretch>
          </a:blipFill>
          <a:effectLst>
            <a:glow rad="228600">
              <a:schemeClr val="accent2">
                <a:satMod val="175000"/>
                <a:alpha val="40000"/>
              </a:schemeClr>
            </a:glow>
          </a:effectLst>
        </p:spPr>
        <p:txBody>
          <a:bodyPr wrap="square" lIns="0" tIns="0" rIns="0" bIns="0" rtlCol="0"/>
          <a:lstStyle/>
          <a:p>
            <a:endParaRPr sz="1790"/>
          </a:p>
        </p:txBody>
      </p:sp>
    </p:spTree>
  </p:cSld>
  <p:clrMapOvr>
    <a:masterClrMapping/>
  </p:clrMapOvr>
  <mc:AlternateContent xmlns:mc="http://schemas.openxmlformats.org/markup-compatibility/2006" xmlns:p14="http://schemas.microsoft.com/office/powerpoint/2010/main">
    <mc:Choice Requires="p14">
      <p:transition spd="slow" p14:dur="2000" advTm="21372"/>
    </mc:Choice>
    <mc:Fallback xmlns="">
      <p:transition spd="slow" advTm="21372"/>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A585C70-5DBA-4C9F-B317-3BA1D9FA8144}"/>
              </a:ext>
            </a:extLst>
          </p:cNvPr>
          <p:cNvPicPr>
            <a:picLocks noChangeAspect="1"/>
          </p:cNvPicPr>
          <p:nvPr/>
        </p:nvPicPr>
        <p:blipFill>
          <a:blip r:embed="rId2"/>
          <a:stretch>
            <a:fillRect/>
          </a:stretch>
        </p:blipFill>
        <p:spPr>
          <a:xfrm>
            <a:off x="819150" y="157931"/>
            <a:ext cx="7637821" cy="4599038"/>
          </a:xfrm>
          <a:prstGeom prst="rect">
            <a:avLst/>
          </a:prstGeom>
        </p:spPr>
      </p:pic>
      <p:pic>
        <p:nvPicPr>
          <p:cNvPr id="7" name="Picture 6">
            <a:extLst>
              <a:ext uri="{FF2B5EF4-FFF2-40B4-BE49-F238E27FC236}">
                <a16:creationId xmlns:a16="http://schemas.microsoft.com/office/drawing/2014/main" id="{27E0A02B-37EA-46CA-A936-F0CC8D952CC3}"/>
              </a:ext>
            </a:extLst>
          </p:cNvPr>
          <p:cNvPicPr>
            <a:picLocks noChangeAspect="1"/>
          </p:cNvPicPr>
          <p:nvPr/>
        </p:nvPicPr>
        <p:blipFill>
          <a:blip r:embed="rId3"/>
          <a:stretch>
            <a:fillRect/>
          </a:stretch>
        </p:blipFill>
        <p:spPr>
          <a:xfrm>
            <a:off x="832055" y="4599654"/>
            <a:ext cx="7671321" cy="2103893"/>
          </a:xfrm>
          <a:prstGeom prst="rect">
            <a:avLst/>
          </a:prstGeom>
        </p:spPr>
      </p:pic>
    </p:spTree>
    <p:extLst>
      <p:ext uri="{BB962C8B-B14F-4D97-AF65-F5344CB8AC3E}">
        <p14:creationId xmlns:p14="http://schemas.microsoft.com/office/powerpoint/2010/main" val="2734745348"/>
      </p:ext>
    </p:extLst>
  </p:cSld>
  <p:clrMapOvr>
    <a:masterClrMapping/>
  </p:clrMapOvr>
  <mc:AlternateContent xmlns:mc="http://schemas.openxmlformats.org/markup-compatibility/2006" xmlns:p14="http://schemas.microsoft.com/office/powerpoint/2010/main">
    <mc:Choice Requires="p14">
      <p:transition spd="slow" p14:dur="2000" advTm="72316"/>
    </mc:Choice>
    <mc:Fallback xmlns="">
      <p:transition spd="slow" advTm="72316"/>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637F47-B5C2-4E1B-9CF1-C2F5E72730B2}"/>
              </a:ext>
            </a:extLst>
          </p:cNvPr>
          <p:cNvSpPr>
            <a:spLocks noGrp="1"/>
          </p:cNvSpPr>
          <p:nvPr>
            <p:ph type="title"/>
          </p:nvPr>
        </p:nvSpPr>
        <p:spPr>
          <a:xfrm>
            <a:off x="2170303" y="110236"/>
            <a:ext cx="4765293" cy="615553"/>
          </a:xfrm>
        </p:spPr>
        <p:txBody>
          <a:bodyPr/>
          <a:lstStyle/>
          <a:p>
            <a:pPr algn="ctr"/>
            <a:r>
              <a:rPr lang="en-US" dirty="0"/>
              <a:t>Draw chiral molecule</a:t>
            </a:r>
            <a:endParaRPr lang="en-GB" dirty="0"/>
          </a:p>
        </p:txBody>
      </p:sp>
      <p:pic>
        <p:nvPicPr>
          <p:cNvPr id="5" name="Picture 4">
            <a:extLst>
              <a:ext uri="{FF2B5EF4-FFF2-40B4-BE49-F238E27FC236}">
                <a16:creationId xmlns:a16="http://schemas.microsoft.com/office/drawing/2014/main" id="{D83835C4-6D0F-4C6A-B618-DB62858593DE}"/>
              </a:ext>
            </a:extLst>
          </p:cNvPr>
          <p:cNvPicPr>
            <a:picLocks noChangeAspect="1"/>
          </p:cNvPicPr>
          <p:nvPr/>
        </p:nvPicPr>
        <p:blipFill>
          <a:blip r:embed="rId2"/>
          <a:stretch>
            <a:fillRect/>
          </a:stretch>
        </p:blipFill>
        <p:spPr>
          <a:xfrm>
            <a:off x="590550" y="1398286"/>
            <a:ext cx="3352800" cy="4450064"/>
          </a:xfrm>
          <a:prstGeom prst="rect">
            <a:avLst/>
          </a:prstGeom>
        </p:spPr>
      </p:pic>
      <p:pic>
        <p:nvPicPr>
          <p:cNvPr id="7" name="Picture 6">
            <a:extLst>
              <a:ext uri="{FF2B5EF4-FFF2-40B4-BE49-F238E27FC236}">
                <a16:creationId xmlns:a16="http://schemas.microsoft.com/office/drawing/2014/main" id="{F9072AC4-6277-470A-AFB2-86758CDCF899}"/>
              </a:ext>
            </a:extLst>
          </p:cNvPr>
          <p:cNvPicPr>
            <a:picLocks noChangeAspect="1"/>
          </p:cNvPicPr>
          <p:nvPr/>
        </p:nvPicPr>
        <p:blipFill>
          <a:blip r:embed="rId3"/>
          <a:stretch>
            <a:fillRect/>
          </a:stretch>
        </p:blipFill>
        <p:spPr>
          <a:xfrm>
            <a:off x="4019550" y="1352550"/>
            <a:ext cx="4953000" cy="4450064"/>
          </a:xfrm>
          <a:prstGeom prst="rect">
            <a:avLst/>
          </a:prstGeom>
          <a:effectLst>
            <a:glow rad="101600">
              <a:schemeClr val="accent6">
                <a:satMod val="175000"/>
                <a:alpha val="40000"/>
              </a:schemeClr>
            </a:glow>
          </a:effectLst>
        </p:spPr>
      </p:pic>
    </p:spTree>
    <p:extLst>
      <p:ext uri="{BB962C8B-B14F-4D97-AF65-F5344CB8AC3E}">
        <p14:creationId xmlns:p14="http://schemas.microsoft.com/office/powerpoint/2010/main" val="2812868564"/>
      </p:ext>
    </p:extLst>
  </p:cSld>
  <p:clrMapOvr>
    <a:masterClrMapping/>
  </p:clrMapOvr>
  <mc:AlternateContent xmlns:mc="http://schemas.openxmlformats.org/markup-compatibility/2006" xmlns:p14="http://schemas.microsoft.com/office/powerpoint/2010/main">
    <mc:Choice Requires="p14">
      <p:transition spd="slow" p14:dur="2000" advTm="43802"/>
    </mc:Choice>
    <mc:Fallback xmlns="">
      <p:transition spd="slow" advTm="43802"/>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BD6367-3BB7-4C1C-A835-F48D8DDF0DD3}"/>
              </a:ext>
            </a:extLst>
          </p:cNvPr>
          <p:cNvSpPr>
            <a:spLocks noGrp="1"/>
          </p:cNvSpPr>
          <p:nvPr>
            <p:ph type="title"/>
          </p:nvPr>
        </p:nvSpPr>
        <p:spPr/>
        <p:txBody>
          <a:bodyPr/>
          <a:lstStyle/>
          <a:p>
            <a:pPr algn="ctr"/>
            <a:r>
              <a:rPr lang="en-US" dirty="0"/>
              <a:t>Solved problem</a:t>
            </a:r>
            <a:endParaRPr lang="en-GB" dirty="0"/>
          </a:p>
        </p:txBody>
      </p:sp>
      <p:pic>
        <p:nvPicPr>
          <p:cNvPr id="7" name="Picture 6">
            <a:extLst>
              <a:ext uri="{FF2B5EF4-FFF2-40B4-BE49-F238E27FC236}">
                <a16:creationId xmlns:a16="http://schemas.microsoft.com/office/drawing/2014/main" id="{9D1AE824-EF28-4392-B1E8-B2379F5ED378}"/>
              </a:ext>
            </a:extLst>
          </p:cNvPr>
          <p:cNvPicPr>
            <a:picLocks noChangeAspect="1"/>
          </p:cNvPicPr>
          <p:nvPr/>
        </p:nvPicPr>
        <p:blipFill>
          <a:blip r:embed="rId2"/>
          <a:stretch>
            <a:fillRect/>
          </a:stretch>
        </p:blipFill>
        <p:spPr>
          <a:xfrm>
            <a:off x="1276350" y="963359"/>
            <a:ext cx="6705600" cy="5520513"/>
          </a:xfrm>
          <a:prstGeom prst="rect">
            <a:avLst/>
          </a:prstGeom>
          <a:effectLst>
            <a:glow rad="101600">
              <a:schemeClr val="accent6">
                <a:satMod val="175000"/>
                <a:alpha val="40000"/>
              </a:schemeClr>
            </a:glow>
          </a:effectLst>
        </p:spPr>
      </p:pic>
    </p:spTree>
    <p:extLst>
      <p:ext uri="{BB962C8B-B14F-4D97-AF65-F5344CB8AC3E}">
        <p14:creationId xmlns:p14="http://schemas.microsoft.com/office/powerpoint/2010/main" val="3259713717"/>
      </p:ext>
    </p:extLst>
  </p:cSld>
  <p:clrMapOvr>
    <a:masterClrMapping/>
  </p:clrMapOvr>
  <mc:AlternateContent xmlns:mc="http://schemas.openxmlformats.org/markup-compatibility/2006" xmlns:p14="http://schemas.microsoft.com/office/powerpoint/2010/main">
    <mc:Choice Requires="p14">
      <p:transition spd="slow" p14:dur="2000" advTm="53485"/>
    </mc:Choice>
    <mc:Fallback xmlns="">
      <p:transition spd="slow" advTm="53485"/>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9E7DD2-EC53-455B-A05C-E1AAE3B78BBF}"/>
              </a:ext>
            </a:extLst>
          </p:cNvPr>
          <p:cNvSpPr>
            <a:spLocks noGrp="1"/>
          </p:cNvSpPr>
          <p:nvPr>
            <p:ph type="title"/>
          </p:nvPr>
        </p:nvSpPr>
        <p:spPr/>
        <p:txBody>
          <a:bodyPr/>
          <a:lstStyle/>
          <a:p>
            <a:pPr algn="ctr"/>
            <a:r>
              <a:rPr lang="en-US" dirty="0"/>
              <a:t>Problems </a:t>
            </a:r>
            <a:endParaRPr lang="en-GB" dirty="0"/>
          </a:p>
        </p:txBody>
      </p:sp>
      <p:pic>
        <p:nvPicPr>
          <p:cNvPr id="5" name="Picture 4">
            <a:extLst>
              <a:ext uri="{FF2B5EF4-FFF2-40B4-BE49-F238E27FC236}">
                <a16:creationId xmlns:a16="http://schemas.microsoft.com/office/drawing/2014/main" id="{720FA0EC-D8F0-4BD9-B057-5E70B035C3C8}"/>
              </a:ext>
            </a:extLst>
          </p:cNvPr>
          <p:cNvPicPr>
            <a:picLocks noChangeAspect="1"/>
          </p:cNvPicPr>
          <p:nvPr/>
        </p:nvPicPr>
        <p:blipFill>
          <a:blip r:embed="rId2"/>
          <a:stretch>
            <a:fillRect/>
          </a:stretch>
        </p:blipFill>
        <p:spPr>
          <a:xfrm>
            <a:off x="514350" y="971550"/>
            <a:ext cx="5638800" cy="4343400"/>
          </a:xfrm>
          <a:prstGeom prst="rect">
            <a:avLst/>
          </a:prstGeom>
          <a:effectLst>
            <a:glow rad="101600">
              <a:schemeClr val="accent6">
                <a:satMod val="175000"/>
                <a:alpha val="40000"/>
              </a:schemeClr>
            </a:glow>
          </a:effectLst>
        </p:spPr>
      </p:pic>
      <p:pic>
        <p:nvPicPr>
          <p:cNvPr id="7" name="Picture 6">
            <a:extLst>
              <a:ext uri="{FF2B5EF4-FFF2-40B4-BE49-F238E27FC236}">
                <a16:creationId xmlns:a16="http://schemas.microsoft.com/office/drawing/2014/main" id="{3AEDFD32-5223-407A-A85E-FC4C3E29251D}"/>
              </a:ext>
            </a:extLst>
          </p:cNvPr>
          <p:cNvPicPr>
            <a:picLocks noChangeAspect="1"/>
          </p:cNvPicPr>
          <p:nvPr/>
        </p:nvPicPr>
        <p:blipFill>
          <a:blip r:embed="rId3"/>
          <a:stretch>
            <a:fillRect/>
          </a:stretch>
        </p:blipFill>
        <p:spPr>
          <a:xfrm>
            <a:off x="6381749" y="1200150"/>
            <a:ext cx="2596319" cy="3880669"/>
          </a:xfrm>
          <a:prstGeom prst="rect">
            <a:avLst/>
          </a:prstGeom>
        </p:spPr>
      </p:pic>
    </p:spTree>
    <p:extLst>
      <p:ext uri="{BB962C8B-B14F-4D97-AF65-F5344CB8AC3E}">
        <p14:creationId xmlns:p14="http://schemas.microsoft.com/office/powerpoint/2010/main" val="2614427560"/>
      </p:ext>
    </p:extLst>
  </p:cSld>
  <p:clrMapOvr>
    <a:masterClrMapping/>
  </p:clrMapOvr>
  <mc:AlternateContent xmlns:mc="http://schemas.openxmlformats.org/markup-compatibility/2006" xmlns:p14="http://schemas.microsoft.com/office/powerpoint/2010/main">
    <mc:Choice Requires="p14">
      <p:transition spd="slow" p14:dur="2000" advTm="69019"/>
    </mc:Choice>
    <mc:Fallback xmlns="">
      <p:transition spd="slow" advTm="69019"/>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56CC89-3607-4726-9BEC-DB213D7ED89B}"/>
              </a:ext>
            </a:extLst>
          </p:cNvPr>
          <p:cNvSpPr>
            <a:spLocks noGrp="1"/>
          </p:cNvSpPr>
          <p:nvPr>
            <p:ph type="title"/>
          </p:nvPr>
        </p:nvSpPr>
        <p:spPr>
          <a:xfrm>
            <a:off x="1200151" y="110236"/>
            <a:ext cx="6934200" cy="615553"/>
          </a:xfrm>
        </p:spPr>
        <p:txBody>
          <a:bodyPr/>
          <a:lstStyle/>
          <a:p>
            <a:pPr algn="ctr"/>
            <a:r>
              <a:rPr lang="en-US" sz="4000" dirty="0"/>
              <a:t>Drawing a Pair of Enantiomers</a:t>
            </a:r>
            <a:endParaRPr lang="en-GB" dirty="0"/>
          </a:p>
        </p:txBody>
      </p:sp>
      <p:sp>
        <p:nvSpPr>
          <p:cNvPr id="3" name="Text Placeholder 2">
            <a:extLst>
              <a:ext uri="{FF2B5EF4-FFF2-40B4-BE49-F238E27FC236}">
                <a16:creationId xmlns:a16="http://schemas.microsoft.com/office/drawing/2014/main" id="{836D30FB-9D3F-4883-B995-2C2BDD247C8D}"/>
              </a:ext>
            </a:extLst>
          </p:cNvPr>
          <p:cNvSpPr>
            <a:spLocks noGrp="1"/>
          </p:cNvSpPr>
          <p:nvPr>
            <p:ph type="body" idx="1"/>
          </p:nvPr>
        </p:nvSpPr>
        <p:spPr>
          <a:xfrm>
            <a:off x="666751" y="895351"/>
            <a:ext cx="8077200" cy="5715000"/>
          </a:xfrm>
        </p:spPr>
        <p:txBody>
          <a:bodyPr/>
          <a:lstStyle/>
          <a:p>
            <a:r>
              <a:rPr lang="en-US" sz="2000" dirty="0"/>
              <a:t>• Any molecule with one tetrahedral </a:t>
            </a:r>
            <a:r>
              <a:rPr lang="en-US" sz="2000" dirty="0" err="1"/>
              <a:t>stereogenic</a:t>
            </a:r>
            <a:r>
              <a:rPr lang="en-US" sz="2000" dirty="0"/>
              <a:t> center is a chiral compound and exists as a pair of enantiomers. Butan-2-ol, for example, has one </a:t>
            </a:r>
            <a:r>
              <a:rPr lang="en-US" sz="2000" dirty="0" err="1"/>
              <a:t>stereogenic</a:t>
            </a:r>
            <a:r>
              <a:rPr lang="en-US" sz="2000" dirty="0"/>
              <a:t> center. To draw both enantiomers, use the typical convention for depicting a tetrahedron: place two bonds in the plane, one in front of the plane on a wedge, and one behind the plane on a dashed wedge. Then, to form the first enantiomer A, arbitrarily place the four groups—H, OH, CH</a:t>
            </a:r>
            <a:r>
              <a:rPr lang="en-US" sz="2000" baseline="-25000" dirty="0"/>
              <a:t>3</a:t>
            </a:r>
            <a:r>
              <a:rPr lang="en-US" sz="2000" dirty="0"/>
              <a:t>, and CH</a:t>
            </a:r>
            <a:r>
              <a:rPr lang="en-US" sz="2000" baseline="-25000" dirty="0"/>
              <a:t>2</a:t>
            </a:r>
            <a:r>
              <a:rPr lang="en-US" sz="2000" dirty="0"/>
              <a:t>CH</a:t>
            </a:r>
            <a:r>
              <a:rPr lang="en-US" sz="2000" baseline="-25000" dirty="0"/>
              <a:t>3</a:t>
            </a:r>
            <a:r>
              <a:rPr lang="en-US" sz="2000" dirty="0"/>
              <a:t>—on any bond to the </a:t>
            </a:r>
            <a:r>
              <a:rPr lang="en-US" sz="2000" dirty="0" err="1"/>
              <a:t>stereogenic</a:t>
            </a:r>
            <a:r>
              <a:rPr lang="en-US" sz="2000" dirty="0"/>
              <a:t> center. </a:t>
            </a:r>
          </a:p>
          <a:p>
            <a:endParaRPr lang="en-US" sz="2000" dirty="0"/>
          </a:p>
          <a:p>
            <a:endParaRPr lang="en-US" sz="2000" dirty="0"/>
          </a:p>
          <a:p>
            <a:endParaRPr lang="en-US" sz="2000" dirty="0"/>
          </a:p>
          <a:p>
            <a:endParaRPr lang="en-US" sz="2000" dirty="0"/>
          </a:p>
          <a:p>
            <a:endParaRPr lang="en-US" sz="2000" dirty="0"/>
          </a:p>
          <a:p>
            <a:endParaRPr lang="en-US" sz="2000" dirty="0"/>
          </a:p>
          <a:p>
            <a:r>
              <a:rPr lang="en-US" sz="2000" dirty="0"/>
              <a:t>Then, draw a mirror plane and arrange the substituents in the mirror image so that they are a reflection of the groups in the first molecule, forming B. No matter how A and B are rotated, it is impossible to align all of their atoms. Because A and B are mirror images and not superimposable, A and B are a pair of enantiomers.</a:t>
            </a:r>
          </a:p>
          <a:p>
            <a:endParaRPr lang="en-GB" sz="2000" dirty="0"/>
          </a:p>
        </p:txBody>
      </p:sp>
      <p:pic>
        <p:nvPicPr>
          <p:cNvPr id="5" name="Picture 4">
            <a:extLst>
              <a:ext uri="{FF2B5EF4-FFF2-40B4-BE49-F238E27FC236}">
                <a16:creationId xmlns:a16="http://schemas.microsoft.com/office/drawing/2014/main" id="{5E26CA7A-AED8-4718-8EB4-AA76F0CC7663}"/>
              </a:ext>
            </a:extLst>
          </p:cNvPr>
          <p:cNvPicPr>
            <a:picLocks noChangeAspect="1"/>
          </p:cNvPicPr>
          <p:nvPr/>
        </p:nvPicPr>
        <p:blipFill>
          <a:blip r:embed="rId2"/>
          <a:stretch>
            <a:fillRect/>
          </a:stretch>
        </p:blipFill>
        <p:spPr>
          <a:xfrm>
            <a:off x="2504577" y="3105150"/>
            <a:ext cx="5020173" cy="1773677"/>
          </a:xfrm>
          <a:prstGeom prst="rect">
            <a:avLst/>
          </a:prstGeom>
        </p:spPr>
      </p:pic>
    </p:spTree>
    <p:extLst>
      <p:ext uri="{BB962C8B-B14F-4D97-AF65-F5344CB8AC3E}">
        <p14:creationId xmlns:p14="http://schemas.microsoft.com/office/powerpoint/2010/main" val="340222189"/>
      </p:ext>
    </p:extLst>
  </p:cSld>
  <p:clrMapOvr>
    <a:masterClrMapping/>
  </p:clrMapOvr>
  <mc:AlternateContent xmlns:mc="http://schemas.openxmlformats.org/markup-compatibility/2006" xmlns:p14="http://schemas.microsoft.com/office/powerpoint/2010/main">
    <mc:Choice Requires="p14">
      <p:transition spd="slow" p14:dur="2000" advTm="4212"/>
    </mc:Choice>
    <mc:Fallback xmlns="">
      <p:transition spd="slow" advTm="4212"/>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38CF04-C5BC-47CF-AB6B-E920526E5E11}"/>
              </a:ext>
            </a:extLst>
          </p:cNvPr>
          <p:cNvSpPr>
            <a:spLocks noGrp="1"/>
          </p:cNvSpPr>
          <p:nvPr>
            <p:ph type="title"/>
          </p:nvPr>
        </p:nvSpPr>
        <p:spPr>
          <a:xfrm>
            <a:off x="1200151" y="279797"/>
            <a:ext cx="6987890" cy="615553"/>
          </a:xfrm>
        </p:spPr>
        <p:txBody>
          <a:bodyPr/>
          <a:lstStyle/>
          <a:p>
            <a:pPr algn="ctr"/>
            <a:r>
              <a:rPr lang="en-US" sz="4000" dirty="0"/>
              <a:t>Drawing a Pair of Enantiomers</a:t>
            </a:r>
            <a:endParaRPr lang="en-GB" dirty="0"/>
          </a:p>
        </p:txBody>
      </p:sp>
      <p:pic>
        <p:nvPicPr>
          <p:cNvPr id="5" name="Picture 4">
            <a:extLst>
              <a:ext uri="{FF2B5EF4-FFF2-40B4-BE49-F238E27FC236}">
                <a16:creationId xmlns:a16="http://schemas.microsoft.com/office/drawing/2014/main" id="{CFF0D54B-AB88-4D8F-873B-7383E80E9E46}"/>
              </a:ext>
            </a:extLst>
          </p:cNvPr>
          <p:cNvPicPr>
            <a:picLocks noChangeAspect="1"/>
          </p:cNvPicPr>
          <p:nvPr/>
        </p:nvPicPr>
        <p:blipFill>
          <a:blip r:embed="rId2"/>
          <a:stretch>
            <a:fillRect/>
          </a:stretch>
        </p:blipFill>
        <p:spPr>
          <a:xfrm>
            <a:off x="540894" y="1345436"/>
            <a:ext cx="8203056" cy="4502914"/>
          </a:xfrm>
          <a:prstGeom prst="rect">
            <a:avLst/>
          </a:prstGeom>
        </p:spPr>
      </p:pic>
    </p:spTree>
    <p:extLst>
      <p:ext uri="{BB962C8B-B14F-4D97-AF65-F5344CB8AC3E}">
        <p14:creationId xmlns:p14="http://schemas.microsoft.com/office/powerpoint/2010/main" val="2465325511"/>
      </p:ext>
    </p:extLst>
  </p:cSld>
  <p:clrMapOvr>
    <a:masterClrMapping/>
  </p:clrMapOvr>
  <mc:AlternateContent xmlns:mc="http://schemas.openxmlformats.org/markup-compatibility/2006" xmlns:p14="http://schemas.microsoft.com/office/powerpoint/2010/main">
    <mc:Choice Requires="p14">
      <p:transition spd="slow" p14:dur="2000" advTm="40250"/>
    </mc:Choice>
    <mc:Fallback xmlns="">
      <p:transition spd="slow" advTm="4025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1C99A5-BBDA-46B6-9461-26A03DE2185E}"/>
              </a:ext>
            </a:extLst>
          </p:cNvPr>
          <p:cNvSpPr>
            <a:spLocks noGrp="1"/>
          </p:cNvSpPr>
          <p:nvPr>
            <p:ph type="title"/>
          </p:nvPr>
        </p:nvSpPr>
        <p:spPr>
          <a:xfrm>
            <a:off x="1123951" y="110236"/>
            <a:ext cx="7086600" cy="615553"/>
          </a:xfrm>
        </p:spPr>
        <p:txBody>
          <a:bodyPr/>
          <a:lstStyle/>
          <a:p>
            <a:pPr algn="ctr"/>
            <a:r>
              <a:rPr lang="en-GB" spc="-40" dirty="0"/>
              <a:t>Introduction</a:t>
            </a:r>
            <a:r>
              <a:rPr lang="en-GB" spc="-90" dirty="0"/>
              <a:t> </a:t>
            </a:r>
            <a:r>
              <a:rPr lang="en-GB" spc="-30" dirty="0"/>
              <a:t>to</a:t>
            </a:r>
            <a:r>
              <a:rPr lang="en-GB" spc="-55" dirty="0"/>
              <a:t> </a:t>
            </a:r>
            <a:r>
              <a:rPr lang="en-GB" spc="-45" dirty="0"/>
              <a:t>Stereochemistry</a:t>
            </a:r>
            <a:endParaRPr lang="en-GB" dirty="0"/>
          </a:p>
        </p:txBody>
      </p:sp>
      <p:sp>
        <p:nvSpPr>
          <p:cNvPr id="3" name="Text Placeholder 2">
            <a:extLst>
              <a:ext uri="{FF2B5EF4-FFF2-40B4-BE49-F238E27FC236}">
                <a16:creationId xmlns:a16="http://schemas.microsoft.com/office/drawing/2014/main" id="{14DC3C4F-797D-4198-A538-71F7CA14CA25}"/>
              </a:ext>
            </a:extLst>
          </p:cNvPr>
          <p:cNvSpPr>
            <a:spLocks noGrp="1"/>
          </p:cNvSpPr>
          <p:nvPr>
            <p:ph type="body" idx="1"/>
          </p:nvPr>
        </p:nvSpPr>
        <p:spPr>
          <a:xfrm>
            <a:off x="917859" y="1309623"/>
            <a:ext cx="7270181" cy="4995927"/>
          </a:xfrm>
        </p:spPr>
        <p:txBody>
          <a:bodyPr/>
          <a:lstStyle/>
          <a:p>
            <a:pPr marL="71120" algn="ctr">
              <a:lnSpc>
                <a:spcPct val="100000"/>
              </a:lnSpc>
              <a:spcBef>
                <a:spcPts val="695"/>
              </a:spcBef>
            </a:pPr>
            <a:r>
              <a:rPr lang="en-US" sz="2000" spc="-30" dirty="0">
                <a:solidFill>
                  <a:srgbClr val="001F5F"/>
                </a:solidFill>
                <a:latin typeface="Calibri Light"/>
                <a:cs typeface="Calibri Light"/>
              </a:rPr>
              <a:t>Background</a:t>
            </a:r>
            <a:endParaRPr lang="en-US" sz="2000" dirty="0">
              <a:latin typeface="Calibri Light"/>
              <a:cs typeface="Calibri Light"/>
            </a:endParaRPr>
          </a:p>
          <a:p>
            <a:pPr marL="262255" indent="-250190">
              <a:lnSpc>
                <a:spcPct val="100000"/>
              </a:lnSpc>
              <a:spcBef>
                <a:spcPts val="509"/>
              </a:spcBef>
              <a:buFont typeface="Arial MT"/>
              <a:buChar char="•"/>
              <a:tabLst>
                <a:tab pos="262890" algn="l"/>
              </a:tabLst>
            </a:pPr>
            <a:r>
              <a:rPr lang="en-US" sz="2000" spc="-100" dirty="0">
                <a:latin typeface="Times New Roman"/>
                <a:cs typeface="Times New Roman"/>
              </a:rPr>
              <a:t>We</a:t>
            </a:r>
            <a:r>
              <a:rPr lang="en-US" sz="2000" spc="285" dirty="0">
                <a:latin typeface="Times New Roman"/>
                <a:cs typeface="Times New Roman"/>
              </a:rPr>
              <a:t> </a:t>
            </a:r>
            <a:r>
              <a:rPr lang="en-US" sz="2000" dirty="0">
                <a:latin typeface="Times New Roman"/>
                <a:cs typeface="Times New Roman"/>
              </a:rPr>
              <a:t>have</a:t>
            </a:r>
            <a:r>
              <a:rPr lang="en-US" sz="2000" spc="280" dirty="0">
                <a:latin typeface="Times New Roman"/>
                <a:cs typeface="Times New Roman"/>
              </a:rPr>
              <a:t> </a:t>
            </a:r>
            <a:r>
              <a:rPr lang="en-US" sz="2000" spc="-5" dirty="0">
                <a:latin typeface="Times New Roman"/>
                <a:cs typeface="Times New Roman"/>
              </a:rPr>
              <a:t>had</a:t>
            </a:r>
            <a:r>
              <a:rPr lang="en-US" sz="2000" spc="300" dirty="0">
                <a:latin typeface="Times New Roman"/>
                <a:cs typeface="Times New Roman"/>
              </a:rPr>
              <a:t> </a:t>
            </a:r>
            <a:r>
              <a:rPr lang="en-US" sz="2000" dirty="0">
                <a:latin typeface="Times New Roman"/>
                <a:cs typeface="Times New Roman"/>
              </a:rPr>
              <a:t>the</a:t>
            </a:r>
            <a:r>
              <a:rPr lang="en-US" sz="2000" spc="295" dirty="0">
                <a:latin typeface="Times New Roman"/>
                <a:cs typeface="Times New Roman"/>
              </a:rPr>
              <a:t> </a:t>
            </a:r>
            <a:r>
              <a:rPr lang="en-US" sz="2000" spc="-5" dirty="0">
                <a:latin typeface="Times New Roman"/>
                <a:cs typeface="Times New Roman"/>
              </a:rPr>
              <a:t>tendency</a:t>
            </a:r>
            <a:r>
              <a:rPr lang="en-US" sz="2000" spc="305" dirty="0">
                <a:latin typeface="Times New Roman"/>
                <a:cs typeface="Times New Roman"/>
              </a:rPr>
              <a:t> </a:t>
            </a:r>
            <a:r>
              <a:rPr lang="en-US" sz="2000" spc="-5" dirty="0">
                <a:latin typeface="Times New Roman"/>
                <a:cs typeface="Times New Roman"/>
              </a:rPr>
              <a:t>to</a:t>
            </a:r>
            <a:r>
              <a:rPr lang="en-US" sz="2000" spc="300" dirty="0">
                <a:latin typeface="Times New Roman"/>
                <a:cs typeface="Times New Roman"/>
              </a:rPr>
              <a:t> </a:t>
            </a:r>
            <a:r>
              <a:rPr lang="en-US" sz="2000" spc="-5" dirty="0">
                <a:latin typeface="Times New Roman"/>
                <a:cs typeface="Times New Roman"/>
              </a:rPr>
              <a:t>represent</a:t>
            </a:r>
            <a:r>
              <a:rPr lang="en-US" sz="2000" spc="295" dirty="0">
                <a:latin typeface="Times New Roman"/>
                <a:cs typeface="Times New Roman"/>
              </a:rPr>
              <a:t> </a:t>
            </a:r>
            <a:r>
              <a:rPr lang="en-US" sz="2000" dirty="0">
                <a:latin typeface="Times New Roman"/>
                <a:cs typeface="Times New Roman"/>
              </a:rPr>
              <a:t>the</a:t>
            </a:r>
            <a:r>
              <a:rPr lang="en-US" sz="2000" spc="290" dirty="0">
                <a:latin typeface="Times New Roman"/>
                <a:cs typeface="Times New Roman"/>
              </a:rPr>
              <a:t> </a:t>
            </a:r>
            <a:r>
              <a:rPr lang="en-US" sz="2000" dirty="0">
                <a:latin typeface="Times New Roman"/>
                <a:cs typeface="Times New Roman"/>
              </a:rPr>
              <a:t>bonds</a:t>
            </a:r>
            <a:r>
              <a:rPr lang="en-US" sz="2000" spc="290" dirty="0">
                <a:latin typeface="Times New Roman"/>
                <a:cs typeface="Times New Roman"/>
              </a:rPr>
              <a:t> </a:t>
            </a:r>
            <a:r>
              <a:rPr lang="en-US" sz="2000" dirty="0">
                <a:latin typeface="Times New Roman"/>
                <a:cs typeface="Times New Roman"/>
              </a:rPr>
              <a:t>of</a:t>
            </a:r>
            <a:r>
              <a:rPr lang="en-US" sz="2000" spc="290" dirty="0">
                <a:latin typeface="Times New Roman"/>
                <a:cs typeface="Times New Roman"/>
              </a:rPr>
              <a:t> </a:t>
            </a:r>
            <a:r>
              <a:rPr lang="en-US" sz="2000" dirty="0">
                <a:latin typeface="Times New Roman"/>
                <a:cs typeface="Times New Roman"/>
              </a:rPr>
              <a:t>the</a:t>
            </a:r>
          </a:p>
          <a:p>
            <a:pPr marL="186055" marR="7620">
              <a:lnSpc>
                <a:spcPct val="130000"/>
              </a:lnSpc>
            </a:pPr>
            <a:r>
              <a:rPr lang="en-US" sz="2000" spc="-5" dirty="0">
                <a:latin typeface="Times New Roman"/>
                <a:cs typeface="Times New Roman"/>
              </a:rPr>
              <a:t>tetravalent</a:t>
            </a:r>
            <a:r>
              <a:rPr lang="en-US" sz="2000" spc="80" dirty="0">
                <a:latin typeface="Times New Roman"/>
                <a:cs typeface="Times New Roman"/>
              </a:rPr>
              <a:t> </a:t>
            </a:r>
            <a:r>
              <a:rPr lang="en-US" sz="2000" spc="-5" dirty="0">
                <a:latin typeface="Times New Roman"/>
                <a:cs typeface="Times New Roman"/>
              </a:rPr>
              <a:t>carbon</a:t>
            </a:r>
            <a:r>
              <a:rPr lang="en-US" sz="2000" spc="95" dirty="0">
                <a:latin typeface="Times New Roman"/>
                <a:cs typeface="Times New Roman"/>
              </a:rPr>
              <a:t> </a:t>
            </a:r>
            <a:r>
              <a:rPr lang="en-US" sz="2000" dirty="0">
                <a:latin typeface="Times New Roman"/>
                <a:cs typeface="Times New Roman"/>
              </a:rPr>
              <a:t>of</a:t>
            </a:r>
            <a:r>
              <a:rPr lang="en-US" sz="2000" spc="75" dirty="0">
                <a:latin typeface="Times New Roman"/>
                <a:cs typeface="Times New Roman"/>
              </a:rPr>
              <a:t> </a:t>
            </a:r>
            <a:r>
              <a:rPr lang="en-US" sz="2000" spc="-5" dirty="0">
                <a:latin typeface="Times New Roman"/>
                <a:cs typeface="Times New Roman"/>
              </a:rPr>
              <a:t>alkanes</a:t>
            </a:r>
            <a:r>
              <a:rPr lang="en-US" sz="2000" spc="90" dirty="0">
                <a:latin typeface="Times New Roman"/>
                <a:cs typeface="Times New Roman"/>
              </a:rPr>
              <a:t> </a:t>
            </a:r>
            <a:r>
              <a:rPr lang="en-US" sz="2000" spc="-5" dirty="0">
                <a:latin typeface="Times New Roman"/>
                <a:cs typeface="Times New Roman"/>
              </a:rPr>
              <a:t>either</a:t>
            </a:r>
            <a:r>
              <a:rPr lang="en-US" sz="2000" spc="90" dirty="0">
                <a:latin typeface="Times New Roman"/>
                <a:cs typeface="Times New Roman"/>
              </a:rPr>
              <a:t> </a:t>
            </a:r>
            <a:r>
              <a:rPr lang="en-US" sz="2000" spc="-5" dirty="0">
                <a:latin typeface="Times New Roman"/>
                <a:cs typeface="Times New Roman"/>
              </a:rPr>
              <a:t>as</a:t>
            </a:r>
            <a:r>
              <a:rPr lang="en-US" sz="2000" spc="85" dirty="0">
                <a:latin typeface="Times New Roman"/>
                <a:cs typeface="Times New Roman"/>
              </a:rPr>
              <a:t> </a:t>
            </a:r>
            <a:r>
              <a:rPr lang="en-US" sz="2000" b="1" spc="-5" dirty="0" err="1">
                <a:solidFill>
                  <a:srgbClr val="00AF50"/>
                </a:solidFill>
                <a:latin typeface="Times New Roman"/>
                <a:cs typeface="Times New Roman"/>
              </a:rPr>
              <a:t>Kekule</a:t>
            </a:r>
            <a:r>
              <a:rPr lang="en-US" sz="2000" b="1" spc="95" dirty="0">
                <a:solidFill>
                  <a:srgbClr val="00AF50"/>
                </a:solidFill>
                <a:latin typeface="Times New Roman"/>
                <a:cs typeface="Times New Roman"/>
              </a:rPr>
              <a:t> </a:t>
            </a:r>
            <a:r>
              <a:rPr lang="en-US" sz="2000" b="1" spc="-10" dirty="0">
                <a:solidFill>
                  <a:srgbClr val="00AF50"/>
                </a:solidFill>
                <a:latin typeface="Times New Roman"/>
                <a:cs typeface="Times New Roman"/>
              </a:rPr>
              <a:t>structures, </a:t>
            </a:r>
            <a:r>
              <a:rPr lang="en-US" sz="2000" b="1" spc="-635" dirty="0">
                <a:solidFill>
                  <a:srgbClr val="00AF50"/>
                </a:solidFill>
                <a:latin typeface="Times New Roman"/>
                <a:cs typeface="Times New Roman"/>
              </a:rPr>
              <a:t> </a:t>
            </a:r>
            <a:r>
              <a:rPr lang="en-US" sz="2000" b="1" dirty="0">
                <a:solidFill>
                  <a:srgbClr val="00AF50"/>
                </a:solidFill>
                <a:latin typeface="Times New Roman"/>
                <a:cs typeface="Times New Roman"/>
              </a:rPr>
              <a:t>condensed</a:t>
            </a:r>
            <a:r>
              <a:rPr lang="en-US" sz="2000" b="1" spc="-5" dirty="0">
                <a:solidFill>
                  <a:srgbClr val="00AF50"/>
                </a:solidFill>
                <a:latin typeface="Times New Roman"/>
                <a:cs typeface="Times New Roman"/>
              </a:rPr>
              <a:t> </a:t>
            </a:r>
            <a:r>
              <a:rPr lang="en-US" sz="2000" b="1" spc="-10" dirty="0">
                <a:solidFill>
                  <a:srgbClr val="00AF50"/>
                </a:solidFill>
                <a:latin typeface="Times New Roman"/>
                <a:cs typeface="Times New Roman"/>
              </a:rPr>
              <a:t>structures</a:t>
            </a:r>
            <a:r>
              <a:rPr lang="en-US" sz="2000" b="1" spc="-20" dirty="0">
                <a:solidFill>
                  <a:srgbClr val="00AF50"/>
                </a:solidFill>
                <a:latin typeface="Times New Roman"/>
                <a:cs typeface="Times New Roman"/>
              </a:rPr>
              <a:t> </a:t>
            </a:r>
            <a:r>
              <a:rPr lang="en-US" sz="2000" dirty="0">
                <a:latin typeface="Times New Roman"/>
                <a:cs typeface="Times New Roman"/>
              </a:rPr>
              <a:t>or</a:t>
            </a:r>
            <a:r>
              <a:rPr lang="en-US" sz="2000" spc="-5" dirty="0">
                <a:latin typeface="Times New Roman"/>
                <a:cs typeface="Times New Roman"/>
              </a:rPr>
              <a:t> </a:t>
            </a:r>
            <a:r>
              <a:rPr lang="en-US" sz="2000" b="1" dirty="0">
                <a:solidFill>
                  <a:srgbClr val="00AF50"/>
                </a:solidFill>
                <a:latin typeface="Times New Roman"/>
                <a:cs typeface="Times New Roman"/>
              </a:rPr>
              <a:t>bond-line</a:t>
            </a:r>
            <a:r>
              <a:rPr lang="en-US" sz="2000" b="1" spc="-10" dirty="0">
                <a:solidFill>
                  <a:srgbClr val="00AF50"/>
                </a:solidFill>
                <a:latin typeface="Times New Roman"/>
                <a:cs typeface="Times New Roman"/>
              </a:rPr>
              <a:t> </a:t>
            </a:r>
            <a:r>
              <a:rPr lang="en-US" sz="2000" b="1" spc="-5" dirty="0">
                <a:solidFill>
                  <a:srgbClr val="00AF50"/>
                </a:solidFill>
                <a:latin typeface="Times New Roman"/>
                <a:cs typeface="Times New Roman"/>
              </a:rPr>
              <a:t>(zigzag)</a:t>
            </a:r>
            <a:r>
              <a:rPr lang="en-US" sz="2000" b="1" dirty="0">
                <a:solidFill>
                  <a:srgbClr val="00AF50"/>
                </a:solidFill>
                <a:latin typeface="Times New Roman"/>
                <a:cs typeface="Times New Roman"/>
              </a:rPr>
              <a:t> </a:t>
            </a:r>
            <a:r>
              <a:rPr lang="en-US" sz="2000" b="1" spc="-10" dirty="0">
                <a:solidFill>
                  <a:srgbClr val="00AF50"/>
                </a:solidFill>
                <a:latin typeface="Times New Roman"/>
                <a:cs typeface="Times New Roman"/>
              </a:rPr>
              <a:t>structures</a:t>
            </a:r>
            <a:r>
              <a:rPr lang="en-US" sz="2000" spc="-10" dirty="0">
                <a:latin typeface="Times New Roman"/>
                <a:cs typeface="Times New Roman"/>
              </a:rPr>
              <a:t>.</a:t>
            </a:r>
          </a:p>
          <a:p>
            <a:pPr marL="186055" marR="7620">
              <a:lnSpc>
                <a:spcPct val="130000"/>
              </a:lnSpc>
            </a:pPr>
            <a:endParaRPr lang="en-US" sz="2000" spc="-10" dirty="0"/>
          </a:p>
          <a:p>
            <a:pPr marL="186055" marR="7620">
              <a:lnSpc>
                <a:spcPct val="130000"/>
              </a:lnSpc>
            </a:pPr>
            <a:endParaRPr lang="en-US" sz="2000" spc="-10" dirty="0">
              <a:latin typeface="Times New Roman"/>
              <a:cs typeface="Times New Roman"/>
            </a:endParaRPr>
          </a:p>
          <a:p>
            <a:pPr marL="186055" marR="7620">
              <a:lnSpc>
                <a:spcPct val="130000"/>
              </a:lnSpc>
            </a:pPr>
            <a:endParaRPr lang="en-US" sz="2000" spc="-10" dirty="0"/>
          </a:p>
          <a:p>
            <a:pPr marL="186055" marR="7620">
              <a:lnSpc>
                <a:spcPct val="130000"/>
              </a:lnSpc>
            </a:pPr>
            <a:r>
              <a:rPr lang="en-US" sz="2000" dirty="0">
                <a:latin typeface="Times New Roman"/>
                <a:cs typeface="Times New Roman"/>
              </a:rPr>
              <a:t>Although</a:t>
            </a:r>
            <a:r>
              <a:rPr lang="en-US" sz="2000" spc="5" dirty="0">
                <a:latin typeface="Times New Roman"/>
                <a:cs typeface="Times New Roman"/>
              </a:rPr>
              <a:t> </a:t>
            </a:r>
            <a:r>
              <a:rPr lang="en-US" sz="2000" dirty="0">
                <a:latin typeface="Times New Roman"/>
                <a:cs typeface="Times New Roman"/>
              </a:rPr>
              <a:t>these</a:t>
            </a:r>
            <a:r>
              <a:rPr lang="en-US" sz="2000" spc="5" dirty="0">
                <a:latin typeface="Times New Roman"/>
                <a:cs typeface="Times New Roman"/>
              </a:rPr>
              <a:t> </a:t>
            </a:r>
            <a:r>
              <a:rPr lang="en-US" sz="2000" dirty="0">
                <a:latin typeface="Times New Roman"/>
                <a:cs typeface="Times New Roman"/>
              </a:rPr>
              <a:t>structures</a:t>
            </a:r>
            <a:r>
              <a:rPr lang="en-US" sz="2000" spc="5" dirty="0">
                <a:latin typeface="Times New Roman"/>
                <a:cs typeface="Times New Roman"/>
              </a:rPr>
              <a:t> </a:t>
            </a:r>
            <a:r>
              <a:rPr lang="en-US" sz="2000" dirty="0">
                <a:latin typeface="Times New Roman"/>
                <a:cs typeface="Times New Roman"/>
              </a:rPr>
              <a:t>have</a:t>
            </a:r>
            <a:r>
              <a:rPr lang="en-US" sz="2000" spc="5" dirty="0">
                <a:latin typeface="Times New Roman"/>
                <a:cs typeface="Times New Roman"/>
              </a:rPr>
              <a:t> </a:t>
            </a:r>
            <a:r>
              <a:rPr lang="en-US" sz="2000" spc="-5" dirty="0">
                <a:latin typeface="Times New Roman"/>
                <a:cs typeface="Times New Roman"/>
              </a:rPr>
              <a:t>been</a:t>
            </a:r>
            <a:r>
              <a:rPr lang="en-US" sz="2000" dirty="0">
                <a:latin typeface="Times New Roman"/>
                <a:cs typeface="Times New Roman"/>
              </a:rPr>
              <a:t> adequate</a:t>
            </a:r>
            <a:r>
              <a:rPr lang="en-US" sz="2000" spc="5" dirty="0">
                <a:latin typeface="Times New Roman"/>
                <a:cs typeface="Times New Roman"/>
              </a:rPr>
              <a:t> </a:t>
            </a:r>
            <a:r>
              <a:rPr lang="en-US" sz="2000" spc="-5" dirty="0">
                <a:latin typeface="Times New Roman"/>
                <a:cs typeface="Times New Roman"/>
              </a:rPr>
              <a:t>to </a:t>
            </a:r>
            <a:r>
              <a:rPr lang="en-US" sz="2000" dirty="0">
                <a:latin typeface="Times New Roman"/>
                <a:cs typeface="Times New Roman"/>
              </a:rPr>
              <a:t> </a:t>
            </a:r>
            <a:r>
              <a:rPr lang="en-US" sz="2000" spc="-5" dirty="0">
                <a:latin typeface="Times New Roman"/>
                <a:cs typeface="Times New Roman"/>
              </a:rPr>
              <a:t>demonstrate </a:t>
            </a:r>
            <a:r>
              <a:rPr lang="en-US" sz="2000" dirty="0">
                <a:latin typeface="Times New Roman"/>
                <a:cs typeface="Times New Roman"/>
              </a:rPr>
              <a:t>the </a:t>
            </a:r>
            <a:r>
              <a:rPr lang="en-US" sz="2000" spc="-5" dirty="0">
                <a:latin typeface="Times New Roman"/>
                <a:cs typeface="Times New Roman"/>
              </a:rPr>
              <a:t>chemistry </a:t>
            </a:r>
            <a:r>
              <a:rPr lang="en-US" sz="2000" dirty="0">
                <a:latin typeface="Times New Roman"/>
                <a:cs typeface="Times New Roman"/>
              </a:rPr>
              <a:t>of the topics we </a:t>
            </a:r>
            <a:r>
              <a:rPr lang="en-US" sz="2000" spc="-5" dirty="0">
                <a:latin typeface="Times New Roman"/>
                <a:cs typeface="Times New Roman"/>
              </a:rPr>
              <a:t>have</a:t>
            </a:r>
            <a:r>
              <a:rPr lang="en-US" sz="2000" dirty="0">
                <a:latin typeface="Times New Roman"/>
                <a:cs typeface="Times New Roman"/>
              </a:rPr>
              <a:t> </a:t>
            </a:r>
            <a:r>
              <a:rPr lang="en-US" sz="2000" spc="-5" dirty="0">
                <a:latin typeface="Times New Roman"/>
                <a:cs typeface="Times New Roman"/>
              </a:rPr>
              <a:t>covered, </a:t>
            </a:r>
            <a:r>
              <a:rPr lang="en-US" sz="2000" dirty="0">
                <a:latin typeface="Times New Roman"/>
                <a:cs typeface="Times New Roman"/>
              </a:rPr>
              <a:t> </a:t>
            </a:r>
            <a:r>
              <a:rPr lang="en-US" sz="2000" spc="-5" dirty="0">
                <a:latin typeface="Times New Roman"/>
                <a:cs typeface="Times New Roman"/>
              </a:rPr>
              <a:t>so </a:t>
            </a:r>
            <a:r>
              <a:rPr lang="en-US" sz="2000" spc="-30" dirty="0">
                <a:latin typeface="Times New Roman"/>
                <a:cs typeface="Times New Roman"/>
              </a:rPr>
              <a:t>far, </a:t>
            </a:r>
            <a:r>
              <a:rPr lang="en-US" sz="2000" dirty="0">
                <a:latin typeface="Times New Roman"/>
                <a:cs typeface="Times New Roman"/>
              </a:rPr>
              <a:t>they are </a:t>
            </a:r>
            <a:r>
              <a:rPr lang="en-US" sz="2000" spc="-5" dirty="0">
                <a:latin typeface="Times New Roman"/>
                <a:cs typeface="Times New Roman"/>
              </a:rPr>
              <a:t>inadequate in </a:t>
            </a:r>
            <a:r>
              <a:rPr lang="en-US" sz="2000" dirty="0">
                <a:latin typeface="Times New Roman"/>
                <a:cs typeface="Times New Roman"/>
              </a:rPr>
              <a:t>describing the </a:t>
            </a:r>
            <a:r>
              <a:rPr lang="en-US" sz="2000" spc="-5" dirty="0">
                <a:latin typeface="Times New Roman"/>
                <a:cs typeface="Times New Roman"/>
              </a:rPr>
              <a:t>orientations </a:t>
            </a:r>
            <a:r>
              <a:rPr lang="en-US" sz="2000" spc="5" dirty="0">
                <a:latin typeface="Times New Roman"/>
                <a:cs typeface="Times New Roman"/>
              </a:rPr>
              <a:t>of </a:t>
            </a:r>
            <a:r>
              <a:rPr lang="en-US" sz="2000" spc="-635" dirty="0">
                <a:latin typeface="Times New Roman"/>
                <a:cs typeface="Times New Roman"/>
              </a:rPr>
              <a:t> </a:t>
            </a:r>
            <a:r>
              <a:rPr lang="en-US" sz="2000" dirty="0">
                <a:latin typeface="Times New Roman"/>
                <a:cs typeface="Times New Roman"/>
              </a:rPr>
              <a:t>the bonds </a:t>
            </a:r>
            <a:r>
              <a:rPr lang="en-US" sz="2000" spc="-5" dirty="0">
                <a:latin typeface="Times New Roman"/>
                <a:cs typeface="Times New Roman"/>
              </a:rPr>
              <a:t>on </a:t>
            </a:r>
            <a:r>
              <a:rPr lang="en-US" sz="2000" dirty="0">
                <a:latin typeface="Times New Roman"/>
                <a:cs typeface="Times New Roman"/>
              </a:rPr>
              <a:t>a </a:t>
            </a:r>
            <a:r>
              <a:rPr lang="en-US" sz="2000" spc="-5" dirty="0">
                <a:latin typeface="Times New Roman"/>
                <a:cs typeface="Times New Roman"/>
              </a:rPr>
              <a:t>tetrahedral </a:t>
            </a:r>
            <a:r>
              <a:rPr lang="en-US" sz="2000" spc="5" dirty="0">
                <a:latin typeface="Times New Roman"/>
                <a:cs typeface="Times New Roman"/>
              </a:rPr>
              <a:t>sp</a:t>
            </a:r>
            <a:r>
              <a:rPr lang="en-US" sz="2000" spc="7" baseline="26143" dirty="0">
                <a:latin typeface="Times New Roman"/>
                <a:cs typeface="Times New Roman"/>
              </a:rPr>
              <a:t>3 </a:t>
            </a:r>
            <a:r>
              <a:rPr lang="en-US" sz="2000" spc="-5" dirty="0">
                <a:latin typeface="Times New Roman"/>
                <a:cs typeface="Times New Roman"/>
              </a:rPr>
              <a:t>carbon </a:t>
            </a:r>
            <a:r>
              <a:rPr lang="en-US" sz="2000" dirty="0">
                <a:latin typeface="Times New Roman"/>
                <a:cs typeface="Times New Roman"/>
              </a:rPr>
              <a:t>that </a:t>
            </a:r>
            <a:r>
              <a:rPr lang="en-US" sz="2000" spc="-5" dirty="0">
                <a:latin typeface="Times New Roman"/>
                <a:cs typeface="Times New Roman"/>
              </a:rPr>
              <a:t>is 3-dimensional </a:t>
            </a:r>
            <a:r>
              <a:rPr lang="en-US" sz="2000" spc="-635" dirty="0">
                <a:latin typeface="Times New Roman"/>
                <a:cs typeface="Times New Roman"/>
              </a:rPr>
              <a:t> </a:t>
            </a:r>
            <a:r>
              <a:rPr lang="en-US" sz="2000" dirty="0">
                <a:latin typeface="Times New Roman"/>
                <a:cs typeface="Times New Roman"/>
              </a:rPr>
              <a:t>in</a:t>
            </a:r>
            <a:r>
              <a:rPr lang="en-US" sz="2000" spc="-5" dirty="0">
                <a:latin typeface="Times New Roman"/>
                <a:cs typeface="Times New Roman"/>
              </a:rPr>
              <a:t> </a:t>
            </a:r>
            <a:r>
              <a:rPr lang="en-US" sz="2000" dirty="0">
                <a:latin typeface="Times New Roman"/>
                <a:cs typeface="Times New Roman"/>
              </a:rPr>
              <a:t>nature.</a:t>
            </a:r>
            <a:endParaRPr lang="en-US" sz="2000" spc="-10" dirty="0">
              <a:latin typeface="Times New Roman"/>
              <a:cs typeface="Times New Roman"/>
            </a:endParaRPr>
          </a:p>
          <a:p>
            <a:pPr marL="186055" marR="7620">
              <a:lnSpc>
                <a:spcPct val="130000"/>
              </a:lnSpc>
            </a:pPr>
            <a:endParaRPr lang="en-US" sz="2000" spc="-10" dirty="0"/>
          </a:p>
          <a:p>
            <a:pPr marL="186055" marR="7620">
              <a:lnSpc>
                <a:spcPct val="130000"/>
              </a:lnSpc>
            </a:pPr>
            <a:endParaRPr lang="en-US" sz="2000" spc="-10" dirty="0">
              <a:latin typeface="Times New Roman"/>
              <a:cs typeface="Times New Roman"/>
            </a:endParaRPr>
          </a:p>
          <a:p>
            <a:pPr marL="186055" marR="7620">
              <a:lnSpc>
                <a:spcPct val="130000"/>
              </a:lnSpc>
            </a:pPr>
            <a:endParaRPr lang="en-US" sz="2000" spc="-10" dirty="0"/>
          </a:p>
          <a:p>
            <a:pPr marL="186055" marR="7620">
              <a:lnSpc>
                <a:spcPct val="130000"/>
              </a:lnSpc>
            </a:pPr>
            <a:endParaRPr lang="en-US" sz="2000" dirty="0">
              <a:latin typeface="Times New Roman"/>
              <a:cs typeface="Times New Roman"/>
            </a:endParaRPr>
          </a:p>
          <a:p>
            <a:endParaRPr lang="en-GB" sz="2000" dirty="0"/>
          </a:p>
        </p:txBody>
      </p:sp>
      <p:pic>
        <p:nvPicPr>
          <p:cNvPr id="4" name="Picture 3">
            <a:extLst>
              <a:ext uri="{FF2B5EF4-FFF2-40B4-BE49-F238E27FC236}">
                <a16:creationId xmlns:a16="http://schemas.microsoft.com/office/drawing/2014/main" id="{8196E48F-F078-40E9-B5DB-F251F86F3C22}"/>
              </a:ext>
            </a:extLst>
          </p:cNvPr>
          <p:cNvPicPr>
            <a:picLocks noChangeAspect="1"/>
          </p:cNvPicPr>
          <p:nvPr/>
        </p:nvPicPr>
        <p:blipFill>
          <a:blip r:embed="rId2"/>
          <a:stretch>
            <a:fillRect/>
          </a:stretch>
        </p:blipFill>
        <p:spPr>
          <a:xfrm>
            <a:off x="1200150" y="3083785"/>
            <a:ext cx="1682642" cy="652329"/>
          </a:xfrm>
          <a:prstGeom prst="rect">
            <a:avLst/>
          </a:prstGeom>
        </p:spPr>
      </p:pic>
      <p:pic>
        <p:nvPicPr>
          <p:cNvPr id="5" name="Picture 4">
            <a:extLst>
              <a:ext uri="{FF2B5EF4-FFF2-40B4-BE49-F238E27FC236}">
                <a16:creationId xmlns:a16="http://schemas.microsoft.com/office/drawing/2014/main" id="{C301CD19-FA35-4482-B616-9716F6A7C1D9}"/>
              </a:ext>
            </a:extLst>
          </p:cNvPr>
          <p:cNvPicPr>
            <a:picLocks noChangeAspect="1"/>
          </p:cNvPicPr>
          <p:nvPr/>
        </p:nvPicPr>
        <p:blipFill>
          <a:blip r:embed="rId3"/>
          <a:stretch>
            <a:fillRect/>
          </a:stretch>
        </p:blipFill>
        <p:spPr>
          <a:xfrm>
            <a:off x="3924915" y="3324597"/>
            <a:ext cx="1694835" cy="170703"/>
          </a:xfrm>
          <a:prstGeom prst="rect">
            <a:avLst/>
          </a:prstGeom>
        </p:spPr>
      </p:pic>
      <p:pic>
        <p:nvPicPr>
          <p:cNvPr id="6" name="Picture 5">
            <a:extLst>
              <a:ext uri="{FF2B5EF4-FFF2-40B4-BE49-F238E27FC236}">
                <a16:creationId xmlns:a16="http://schemas.microsoft.com/office/drawing/2014/main" id="{7119060C-4B7D-4997-B990-7A7DEC901DD8}"/>
              </a:ext>
            </a:extLst>
          </p:cNvPr>
          <p:cNvPicPr>
            <a:picLocks noChangeAspect="1"/>
          </p:cNvPicPr>
          <p:nvPr/>
        </p:nvPicPr>
        <p:blipFill>
          <a:blip r:embed="rId4"/>
          <a:stretch>
            <a:fillRect/>
          </a:stretch>
        </p:blipFill>
        <p:spPr>
          <a:xfrm>
            <a:off x="6979078" y="3339840"/>
            <a:ext cx="926672" cy="140220"/>
          </a:xfrm>
          <a:prstGeom prst="rect">
            <a:avLst/>
          </a:prstGeom>
        </p:spPr>
      </p:pic>
      <p:pic>
        <p:nvPicPr>
          <p:cNvPr id="7" name="Picture 6">
            <a:extLst>
              <a:ext uri="{FF2B5EF4-FFF2-40B4-BE49-F238E27FC236}">
                <a16:creationId xmlns:a16="http://schemas.microsoft.com/office/drawing/2014/main" id="{F5424847-9DB9-4B94-9E10-136FDB40544E}"/>
              </a:ext>
            </a:extLst>
          </p:cNvPr>
          <p:cNvPicPr>
            <a:picLocks noChangeAspect="1"/>
          </p:cNvPicPr>
          <p:nvPr/>
        </p:nvPicPr>
        <p:blipFill>
          <a:blip r:embed="rId5"/>
          <a:stretch>
            <a:fillRect/>
          </a:stretch>
        </p:blipFill>
        <p:spPr>
          <a:xfrm>
            <a:off x="4248150" y="2952737"/>
            <a:ext cx="792549" cy="152413"/>
          </a:xfrm>
          <a:prstGeom prst="rect">
            <a:avLst/>
          </a:prstGeom>
        </p:spPr>
      </p:pic>
    </p:spTree>
    <p:extLst>
      <p:ext uri="{BB962C8B-B14F-4D97-AF65-F5344CB8AC3E}">
        <p14:creationId xmlns:p14="http://schemas.microsoft.com/office/powerpoint/2010/main" val="2583765259"/>
      </p:ext>
    </p:extLst>
  </p:cSld>
  <p:clrMapOvr>
    <a:masterClrMapping/>
  </p:clrMapOvr>
  <mc:AlternateContent xmlns:mc="http://schemas.openxmlformats.org/markup-compatibility/2006" xmlns:p14="http://schemas.microsoft.com/office/powerpoint/2010/main">
    <mc:Choice Requires="p14">
      <p:transition spd="slow" p14:dur="2000" advTm="56341"/>
    </mc:Choice>
    <mc:Fallback xmlns="">
      <p:transition spd="slow" advTm="56341"/>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49CE02-5201-4706-91AB-6C13B804E2A4}"/>
              </a:ext>
            </a:extLst>
          </p:cNvPr>
          <p:cNvSpPr>
            <a:spLocks noGrp="1"/>
          </p:cNvSpPr>
          <p:nvPr>
            <p:ph type="title"/>
          </p:nvPr>
        </p:nvSpPr>
        <p:spPr>
          <a:xfrm>
            <a:off x="917859" y="203597"/>
            <a:ext cx="7270181" cy="615553"/>
          </a:xfrm>
        </p:spPr>
        <p:txBody>
          <a:bodyPr/>
          <a:lstStyle/>
          <a:p>
            <a:pPr algn="ctr"/>
            <a:r>
              <a:rPr lang="en-US" dirty="0"/>
              <a:t>Drawing a Pair of Enantiomers</a:t>
            </a:r>
            <a:endParaRPr lang="en-GB" dirty="0"/>
          </a:p>
        </p:txBody>
      </p:sp>
      <p:pic>
        <p:nvPicPr>
          <p:cNvPr id="5" name="Picture 4">
            <a:extLst>
              <a:ext uri="{FF2B5EF4-FFF2-40B4-BE49-F238E27FC236}">
                <a16:creationId xmlns:a16="http://schemas.microsoft.com/office/drawing/2014/main" id="{02D32BD9-E166-405C-8B49-684ACF0487D3}"/>
              </a:ext>
            </a:extLst>
          </p:cNvPr>
          <p:cNvPicPr>
            <a:picLocks noChangeAspect="1"/>
          </p:cNvPicPr>
          <p:nvPr/>
        </p:nvPicPr>
        <p:blipFill>
          <a:blip r:embed="rId2"/>
          <a:stretch>
            <a:fillRect/>
          </a:stretch>
        </p:blipFill>
        <p:spPr>
          <a:xfrm>
            <a:off x="468322" y="1276350"/>
            <a:ext cx="8351828" cy="2362200"/>
          </a:xfrm>
          <a:prstGeom prst="rect">
            <a:avLst/>
          </a:prstGeom>
        </p:spPr>
      </p:pic>
      <p:pic>
        <p:nvPicPr>
          <p:cNvPr id="7" name="Picture 6">
            <a:extLst>
              <a:ext uri="{FF2B5EF4-FFF2-40B4-BE49-F238E27FC236}">
                <a16:creationId xmlns:a16="http://schemas.microsoft.com/office/drawing/2014/main" id="{1965907D-9254-4B85-AC0C-A1907EEDBB01}"/>
              </a:ext>
            </a:extLst>
          </p:cNvPr>
          <p:cNvPicPr>
            <a:picLocks noChangeAspect="1"/>
          </p:cNvPicPr>
          <p:nvPr/>
        </p:nvPicPr>
        <p:blipFill>
          <a:blip r:embed="rId3"/>
          <a:stretch>
            <a:fillRect/>
          </a:stretch>
        </p:blipFill>
        <p:spPr>
          <a:xfrm>
            <a:off x="1200150" y="4400550"/>
            <a:ext cx="7016760" cy="1828800"/>
          </a:xfrm>
          <a:prstGeom prst="rect">
            <a:avLst/>
          </a:prstGeom>
        </p:spPr>
      </p:pic>
    </p:spTree>
    <p:extLst>
      <p:ext uri="{BB962C8B-B14F-4D97-AF65-F5344CB8AC3E}">
        <p14:creationId xmlns:p14="http://schemas.microsoft.com/office/powerpoint/2010/main" val="2262033657"/>
      </p:ext>
    </p:extLst>
  </p:cSld>
  <p:clrMapOvr>
    <a:masterClrMapping/>
  </p:clrMapOvr>
  <mc:AlternateContent xmlns:mc="http://schemas.openxmlformats.org/markup-compatibility/2006" xmlns:p14="http://schemas.microsoft.com/office/powerpoint/2010/main">
    <mc:Choice Requires="p14">
      <p:transition spd="slow" p14:dur="2000" advTm="1890"/>
    </mc:Choice>
    <mc:Fallback xmlns="">
      <p:transition spd="slow" advTm="1890"/>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3A89D0-A490-4109-9E7F-509329D8A230}"/>
              </a:ext>
            </a:extLst>
          </p:cNvPr>
          <p:cNvSpPr>
            <a:spLocks noGrp="1"/>
          </p:cNvSpPr>
          <p:nvPr>
            <p:ph type="title"/>
          </p:nvPr>
        </p:nvSpPr>
        <p:spPr>
          <a:xfrm>
            <a:off x="1200151" y="110236"/>
            <a:ext cx="6781800" cy="1046440"/>
          </a:xfrm>
        </p:spPr>
        <p:txBody>
          <a:bodyPr/>
          <a:lstStyle/>
          <a:p>
            <a:pPr algn="ctr"/>
            <a:r>
              <a:rPr lang="en-GB" spc="-5" dirty="0"/>
              <a:t>Configuration of</a:t>
            </a:r>
            <a:r>
              <a:rPr lang="en-GB" spc="-10" dirty="0"/>
              <a:t> </a:t>
            </a:r>
            <a:r>
              <a:rPr lang="en-GB" spc="-5" dirty="0" err="1"/>
              <a:t>Stereocenters</a:t>
            </a:r>
            <a:br>
              <a:rPr lang="en-GB" spc="-5" dirty="0"/>
            </a:br>
            <a:r>
              <a:rPr lang="en-US" sz="2800" dirty="0">
                <a:solidFill>
                  <a:srgbClr val="C00000"/>
                </a:solidFill>
              </a:rPr>
              <a:t>Naming Chiral Centers—The R,S System</a:t>
            </a:r>
            <a:endParaRPr lang="en-GB" sz="2800" dirty="0">
              <a:solidFill>
                <a:srgbClr val="C00000"/>
              </a:solidFill>
            </a:endParaRPr>
          </a:p>
        </p:txBody>
      </p:sp>
      <p:sp>
        <p:nvSpPr>
          <p:cNvPr id="3" name="Text Placeholder 2">
            <a:extLst>
              <a:ext uri="{FF2B5EF4-FFF2-40B4-BE49-F238E27FC236}">
                <a16:creationId xmlns:a16="http://schemas.microsoft.com/office/drawing/2014/main" id="{196C52D7-B7F4-4CF2-83F1-792355C67813}"/>
              </a:ext>
            </a:extLst>
          </p:cNvPr>
          <p:cNvSpPr>
            <a:spLocks noGrp="1"/>
          </p:cNvSpPr>
          <p:nvPr>
            <p:ph type="body" idx="1"/>
          </p:nvPr>
        </p:nvSpPr>
        <p:spPr>
          <a:xfrm>
            <a:off x="742950" y="1301948"/>
            <a:ext cx="7368891" cy="5232202"/>
          </a:xfrm>
        </p:spPr>
        <p:txBody>
          <a:bodyPr/>
          <a:lstStyle/>
          <a:p>
            <a:r>
              <a:rPr lang="en-US" sz="2000" dirty="0"/>
              <a:t>Because enantiomers are two different compounds, we need a method to distinguish them by name. This is done by adding the prefix R or S to the IUPAC name of the enantiomer. To designate an enantiomer as R or S, first assign a priority (1, 2, 3, or 4) to each group bonded to the </a:t>
            </a:r>
            <a:r>
              <a:rPr lang="en-US" sz="2000" dirty="0" err="1"/>
              <a:t>stereogenic</a:t>
            </a:r>
            <a:r>
              <a:rPr lang="en-US" sz="2000" dirty="0"/>
              <a:t> center, and then use these priorities to label one enantiomer R and one S.</a:t>
            </a:r>
          </a:p>
          <a:p>
            <a:r>
              <a:rPr lang="en-US" sz="2000" dirty="0"/>
              <a:t>Experimental determination of absolute configuration can be accomplished by using x-ray analysis of a derivative that has a chiral center with a known absolute configuration. In biological molecules, many absolute configurations were determined by comparison to absolute configurations of the chiral center in glyceraldehyde. A system for designating the absolute configuration of a chiral center was devised in the late 1950s by </a:t>
            </a:r>
            <a:r>
              <a:rPr lang="en-US" sz="2000" dirty="0">
                <a:solidFill>
                  <a:srgbClr val="C00000"/>
                </a:solidFill>
              </a:rPr>
              <a:t>R. S. Cahn and C. K. Ingold in England and V. Prelog in Switzerland </a:t>
            </a:r>
            <a:r>
              <a:rPr lang="en-US" sz="2000" dirty="0"/>
              <a:t>and is named after them. The system, also called the R,S system, has been incorporated into the IUPAC rules of nomenclature. The orientation of groups about a chiral center is specified using a set of priority rules.</a:t>
            </a:r>
            <a:endParaRPr lang="en-GB" sz="2000" dirty="0"/>
          </a:p>
        </p:txBody>
      </p:sp>
    </p:spTree>
    <p:extLst>
      <p:ext uri="{BB962C8B-B14F-4D97-AF65-F5344CB8AC3E}">
        <p14:creationId xmlns:p14="http://schemas.microsoft.com/office/powerpoint/2010/main" val="3654652448"/>
      </p:ext>
    </p:extLst>
  </p:cSld>
  <p:clrMapOvr>
    <a:masterClrMapping/>
  </p:clrMapOvr>
  <mc:AlternateContent xmlns:mc="http://schemas.openxmlformats.org/markup-compatibility/2006" xmlns:p14="http://schemas.microsoft.com/office/powerpoint/2010/main">
    <mc:Choice Requires="p14">
      <p:transition spd="slow" p14:dur="2000" advTm="3864"/>
    </mc:Choice>
    <mc:Fallback xmlns="">
      <p:transition spd="slow" advTm="3864"/>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279305-DC24-4C2A-B05E-52DE66AE2916}"/>
              </a:ext>
            </a:extLst>
          </p:cNvPr>
          <p:cNvSpPr>
            <a:spLocks noGrp="1"/>
          </p:cNvSpPr>
          <p:nvPr>
            <p:ph type="title"/>
          </p:nvPr>
        </p:nvSpPr>
        <p:spPr>
          <a:xfrm>
            <a:off x="1352550" y="110236"/>
            <a:ext cx="7010400" cy="800219"/>
          </a:xfrm>
        </p:spPr>
        <p:txBody>
          <a:bodyPr/>
          <a:lstStyle/>
          <a:p>
            <a:pPr algn="ctr"/>
            <a:r>
              <a:rPr lang="en-GB" sz="2800" spc="-5" dirty="0"/>
              <a:t>Configuration of</a:t>
            </a:r>
            <a:r>
              <a:rPr lang="en-GB" sz="2800" spc="-10" dirty="0"/>
              <a:t> </a:t>
            </a:r>
            <a:r>
              <a:rPr lang="en-GB" sz="2800" spc="-5" dirty="0" err="1"/>
              <a:t>Stereocenters</a:t>
            </a:r>
            <a:br>
              <a:rPr lang="en-GB" sz="2800" spc="-5" dirty="0"/>
            </a:br>
            <a:r>
              <a:rPr lang="en-US" sz="2400" dirty="0">
                <a:solidFill>
                  <a:schemeClr val="accent2">
                    <a:lumMod val="50000"/>
                  </a:schemeClr>
                </a:solidFill>
              </a:rPr>
              <a:t>Rules Needed to Assign Priority</a:t>
            </a:r>
            <a:endParaRPr lang="en-GB" sz="2400" dirty="0">
              <a:solidFill>
                <a:schemeClr val="accent2">
                  <a:lumMod val="50000"/>
                </a:schemeClr>
              </a:solidFill>
            </a:endParaRPr>
          </a:p>
        </p:txBody>
      </p:sp>
      <p:sp>
        <p:nvSpPr>
          <p:cNvPr id="3" name="Text Placeholder 2">
            <a:extLst>
              <a:ext uri="{FF2B5EF4-FFF2-40B4-BE49-F238E27FC236}">
                <a16:creationId xmlns:a16="http://schemas.microsoft.com/office/drawing/2014/main" id="{13C05244-F6B3-428C-AA66-A8AE8B4BE5A2}"/>
              </a:ext>
            </a:extLst>
          </p:cNvPr>
          <p:cNvSpPr>
            <a:spLocks noGrp="1"/>
          </p:cNvSpPr>
          <p:nvPr>
            <p:ph type="body" idx="1"/>
          </p:nvPr>
        </p:nvSpPr>
        <p:spPr>
          <a:xfrm>
            <a:off x="590550" y="1204912"/>
            <a:ext cx="8229600" cy="5539978"/>
          </a:xfrm>
          <a:effectLst>
            <a:reflection blurRad="139700" stA="97000" endPos="65000" dist="50800" dir="5400000" sy="-100000" algn="bl" rotWithShape="0"/>
          </a:effectLst>
        </p:spPr>
        <p:txBody>
          <a:bodyPr/>
          <a:lstStyle/>
          <a:p>
            <a:r>
              <a:rPr lang="en-US" sz="2000" dirty="0">
                <a:solidFill>
                  <a:schemeClr val="accent2">
                    <a:lumMod val="50000"/>
                  </a:schemeClr>
                </a:solidFill>
                <a:effectLst>
                  <a:innerShdw blurRad="63500" dist="50800" dir="13500000">
                    <a:schemeClr val="bg1">
                      <a:lumMod val="65000"/>
                      <a:alpha val="50000"/>
                    </a:schemeClr>
                  </a:innerShdw>
                </a:effectLst>
              </a:rPr>
              <a:t>Rule 1 </a:t>
            </a:r>
            <a:r>
              <a:rPr lang="en-US" sz="2000" dirty="0">
                <a:effectLst>
                  <a:innerShdw blurRad="63500" dist="50800" dir="13500000">
                    <a:schemeClr val="bg1">
                      <a:lumMod val="65000"/>
                      <a:alpha val="50000"/>
                    </a:schemeClr>
                  </a:innerShdw>
                </a:effectLst>
              </a:rPr>
              <a:t>Assign priorities (1, 2, 3, or 4) to the atoms directly bonded to the </a:t>
            </a:r>
            <a:r>
              <a:rPr lang="en-US" sz="2000" dirty="0" err="1">
                <a:effectLst>
                  <a:innerShdw blurRad="63500" dist="50800" dir="13500000">
                    <a:schemeClr val="bg1">
                      <a:lumMod val="65000"/>
                      <a:alpha val="50000"/>
                    </a:schemeClr>
                  </a:innerShdw>
                </a:effectLst>
              </a:rPr>
              <a:t>stereogenic</a:t>
            </a:r>
            <a:r>
              <a:rPr lang="en-US" sz="2000" dirty="0">
                <a:effectLst>
                  <a:innerShdw blurRad="63500" dist="50800" dir="13500000">
                    <a:schemeClr val="bg1">
                      <a:lumMod val="65000"/>
                      <a:alpha val="50000"/>
                    </a:schemeClr>
                  </a:innerShdw>
                </a:effectLst>
              </a:rPr>
              <a:t> center in order of decreasing atomic number. The atom of highest atomic number gets the highest priority (1).</a:t>
            </a:r>
          </a:p>
          <a:p>
            <a:endParaRPr lang="en-US" sz="2000" dirty="0"/>
          </a:p>
          <a:p>
            <a:endParaRPr lang="en-US" sz="2000" dirty="0"/>
          </a:p>
          <a:p>
            <a:endParaRPr lang="en-US" sz="2000" dirty="0"/>
          </a:p>
          <a:p>
            <a:endParaRPr lang="en-US" sz="2000" dirty="0"/>
          </a:p>
          <a:p>
            <a:r>
              <a:rPr lang="en-US" sz="2000" dirty="0"/>
              <a:t>In </a:t>
            </a:r>
            <a:r>
              <a:rPr lang="en-US" sz="2000" dirty="0" err="1"/>
              <a:t>CHBrClF</a:t>
            </a:r>
            <a:r>
              <a:rPr lang="en-US" sz="2000" dirty="0"/>
              <a:t>, priorities are assigned as follows: Br (1, highest) → Cl (2) → F (3) → H (4, lowest). In many molecules the lowest priority group will be H.</a:t>
            </a:r>
          </a:p>
          <a:p>
            <a:endParaRPr lang="en-US" sz="2000" dirty="0"/>
          </a:p>
          <a:p>
            <a:endParaRPr lang="en-US" sz="2000" dirty="0"/>
          </a:p>
          <a:p>
            <a:endParaRPr lang="en-US" sz="2000" dirty="0"/>
          </a:p>
          <a:p>
            <a:endParaRPr lang="en-US" sz="2000" dirty="0"/>
          </a:p>
          <a:p>
            <a:endParaRPr lang="en-US" sz="2000" dirty="0"/>
          </a:p>
          <a:p>
            <a:endParaRPr lang="en-US" sz="2000" dirty="0"/>
          </a:p>
          <a:p>
            <a:endParaRPr lang="en-US" sz="2000" dirty="0"/>
          </a:p>
          <a:p>
            <a:endParaRPr lang="en-US" sz="2000" dirty="0"/>
          </a:p>
          <a:p>
            <a:endParaRPr lang="en-GB" sz="2000" dirty="0"/>
          </a:p>
        </p:txBody>
      </p:sp>
      <p:pic>
        <p:nvPicPr>
          <p:cNvPr id="5" name="Picture 4">
            <a:extLst>
              <a:ext uri="{FF2B5EF4-FFF2-40B4-BE49-F238E27FC236}">
                <a16:creationId xmlns:a16="http://schemas.microsoft.com/office/drawing/2014/main" id="{02237578-D2FF-4F72-9ED8-0613623CCE57}"/>
              </a:ext>
            </a:extLst>
          </p:cNvPr>
          <p:cNvPicPr>
            <a:picLocks noChangeAspect="1"/>
          </p:cNvPicPr>
          <p:nvPr/>
        </p:nvPicPr>
        <p:blipFill>
          <a:blip r:embed="rId3"/>
          <a:stretch>
            <a:fillRect/>
          </a:stretch>
        </p:blipFill>
        <p:spPr>
          <a:xfrm>
            <a:off x="2647950" y="2293374"/>
            <a:ext cx="4267200" cy="887976"/>
          </a:xfrm>
          <a:prstGeom prst="rect">
            <a:avLst/>
          </a:prstGeom>
        </p:spPr>
      </p:pic>
      <p:pic>
        <p:nvPicPr>
          <p:cNvPr id="6" name="Picture 5">
            <a:extLst>
              <a:ext uri="{FF2B5EF4-FFF2-40B4-BE49-F238E27FC236}">
                <a16:creationId xmlns:a16="http://schemas.microsoft.com/office/drawing/2014/main" id="{C523DE04-AD55-41D7-B6C5-9BBD41AB5AFB}"/>
              </a:ext>
            </a:extLst>
          </p:cNvPr>
          <p:cNvPicPr>
            <a:picLocks noChangeAspect="1"/>
          </p:cNvPicPr>
          <p:nvPr/>
        </p:nvPicPr>
        <p:blipFill>
          <a:blip r:embed="rId4"/>
          <a:stretch>
            <a:fillRect/>
          </a:stretch>
        </p:blipFill>
        <p:spPr>
          <a:xfrm>
            <a:off x="3638550" y="4400550"/>
            <a:ext cx="1943100" cy="1499002"/>
          </a:xfrm>
          <a:prstGeom prst="rect">
            <a:avLst/>
          </a:prstGeom>
        </p:spPr>
      </p:pic>
    </p:spTree>
    <p:extLst>
      <p:ext uri="{BB962C8B-B14F-4D97-AF65-F5344CB8AC3E}">
        <p14:creationId xmlns:p14="http://schemas.microsoft.com/office/powerpoint/2010/main" val="2955742297"/>
      </p:ext>
    </p:extLst>
  </p:cSld>
  <p:clrMapOvr>
    <a:masterClrMapping/>
  </p:clrMapOvr>
  <mc:AlternateContent xmlns:mc="http://schemas.openxmlformats.org/markup-compatibility/2006" xmlns:p14="http://schemas.microsoft.com/office/powerpoint/2010/main">
    <mc:Choice Requires="p14">
      <p:transition spd="slow" p14:dur="2000" advTm="36349"/>
    </mc:Choice>
    <mc:Fallback xmlns="">
      <p:transition spd="slow" advTm="36349"/>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95E79-5B6F-411E-8112-227590B59A6B}"/>
              </a:ext>
            </a:extLst>
          </p:cNvPr>
          <p:cNvSpPr>
            <a:spLocks noGrp="1"/>
          </p:cNvSpPr>
          <p:nvPr>
            <p:ph type="title"/>
          </p:nvPr>
        </p:nvSpPr>
        <p:spPr>
          <a:xfrm>
            <a:off x="1200151" y="110236"/>
            <a:ext cx="6858000" cy="615553"/>
          </a:xfrm>
        </p:spPr>
        <p:txBody>
          <a:bodyPr/>
          <a:lstStyle/>
          <a:p>
            <a:pPr algn="ctr"/>
            <a:r>
              <a:rPr lang="en-GB" spc="-5" dirty="0"/>
              <a:t>Configuration of</a:t>
            </a:r>
            <a:r>
              <a:rPr lang="en-GB" spc="-10" dirty="0"/>
              <a:t> </a:t>
            </a:r>
            <a:r>
              <a:rPr lang="en-GB" spc="-5" dirty="0" err="1"/>
              <a:t>Stereocenters</a:t>
            </a:r>
            <a:endParaRPr lang="en-GB" dirty="0"/>
          </a:p>
        </p:txBody>
      </p:sp>
      <p:sp>
        <p:nvSpPr>
          <p:cNvPr id="3" name="Text Placeholder 2">
            <a:extLst>
              <a:ext uri="{FF2B5EF4-FFF2-40B4-BE49-F238E27FC236}">
                <a16:creationId xmlns:a16="http://schemas.microsoft.com/office/drawing/2014/main" id="{209DADD2-2CB2-47E7-B4A1-63ED9866A2AD}"/>
              </a:ext>
            </a:extLst>
          </p:cNvPr>
          <p:cNvSpPr>
            <a:spLocks noGrp="1"/>
          </p:cNvSpPr>
          <p:nvPr>
            <p:ph type="body" idx="1"/>
          </p:nvPr>
        </p:nvSpPr>
        <p:spPr>
          <a:xfrm>
            <a:off x="917859" y="1200151"/>
            <a:ext cx="7521291" cy="3385542"/>
          </a:xfrm>
        </p:spPr>
        <p:txBody>
          <a:bodyPr/>
          <a:lstStyle/>
          <a:p>
            <a:endParaRPr lang="en-US" sz="2000" dirty="0"/>
          </a:p>
          <a:p>
            <a:endParaRPr lang="en-US" sz="2000" dirty="0"/>
          </a:p>
          <a:p>
            <a:endParaRPr lang="en-US" sz="2000" dirty="0"/>
          </a:p>
          <a:p>
            <a:endParaRPr lang="en-US" sz="2000" dirty="0"/>
          </a:p>
          <a:p>
            <a:endParaRPr lang="en-US" sz="2000" dirty="0"/>
          </a:p>
          <a:p>
            <a:endParaRPr lang="en-US" sz="2000" dirty="0"/>
          </a:p>
          <a:p>
            <a:endParaRPr lang="en-US" sz="2000" dirty="0"/>
          </a:p>
          <a:p>
            <a:endParaRPr lang="en-US" sz="2000" dirty="0"/>
          </a:p>
          <a:p>
            <a:endParaRPr lang="en-US" sz="2000" dirty="0"/>
          </a:p>
          <a:p>
            <a:endParaRPr lang="en-US" sz="2000" dirty="0"/>
          </a:p>
          <a:p>
            <a:endParaRPr lang="en-GB" sz="2000" dirty="0"/>
          </a:p>
        </p:txBody>
      </p:sp>
      <p:sp>
        <p:nvSpPr>
          <p:cNvPr id="6" name="TextBox 5">
            <a:extLst>
              <a:ext uri="{FF2B5EF4-FFF2-40B4-BE49-F238E27FC236}">
                <a16:creationId xmlns:a16="http://schemas.microsoft.com/office/drawing/2014/main" id="{5470ACBA-29C4-4074-9AE8-BCD782BC267D}"/>
              </a:ext>
            </a:extLst>
          </p:cNvPr>
          <p:cNvSpPr txBox="1"/>
          <p:nvPr/>
        </p:nvSpPr>
        <p:spPr>
          <a:xfrm>
            <a:off x="666750" y="819150"/>
            <a:ext cx="8229600" cy="5909310"/>
          </a:xfrm>
          <a:prstGeom prst="rect">
            <a:avLst/>
          </a:prstGeom>
          <a:noFill/>
        </p:spPr>
        <p:txBody>
          <a:bodyPr wrap="square">
            <a:spAutoFit/>
          </a:bodyPr>
          <a:lstStyle/>
          <a:p>
            <a:r>
              <a:rPr lang="en-US" sz="2000" b="1" i="1" dirty="0">
                <a:solidFill>
                  <a:schemeClr val="accent2">
                    <a:lumMod val="50000"/>
                  </a:schemeClr>
                </a:solidFill>
                <a:latin typeface="Times New Roman"/>
                <a:cs typeface="Times New Roman"/>
              </a:rPr>
              <a:t>Rule 2 </a:t>
            </a:r>
            <a:r>
              <a:rPr lang="en-US" sz="2000" b="1" i="1" dirty="0">
                <a:solidFill>
                  <a:schemeClr val="hlink"/>
                </a:solidFill>
                <a:latin typeface="Times New Roman"/>
                <a:cs typeface="Times New Roman"/>
              </a:rPr>
              <a:t>If two atoms on a </a:t>
            </a:r>
            <a:r>
              <a:rPr lang="en-US" sz="2000" b="1" i="1" dirty="0" err="1">
                <a:solidFill>
                  <a:schemeClr val="hlink"/>
                </a:solidFill>
                <a:latin typeface="Times New Roman"/>
                <a:cs typeface="Times New Roman"/>
              </a:rPr>
              <a:t>stereogenic</a:t>
            </a:r>
            <a:r>
              <a:rPr lang="en-US" sz="2000" b="1" i="1" dirty="0">
                <a:solidFill>
                  <a:schemeClr val="hlink"/>
                </a:solidFill>
                <a:latin typeface="Times New Roman"/>
                <a:cs typeface="Times New Roman"/>
              </a:rPr>
              <a:t> center are the same, assign priority based on the atomic number of the atoms bonded to these atoms. One atom of higher atomic number determines a higher priority.</a:t>
            </a:r>
          </a:p>
          <a:p>
            <a:endParaRPr lang="en-US" sz="2000" b="1" i="1" dirty="0">
              <a:solidFill>
                <a:schemeClr val="hlink"/>
              </a:solidFill>
              <a:latin typeface="Times New Roman"/>
              <a:cs typeface="Times New Roman"/>
            </a:endParaRPr>
          </a:p>
          <a:p>
            <a:endParaRPr lang="en-US" sz="2000" b="1" i="1" dirty="0">
              <a:solidFill>
                <a:schemeClr val="hlink"/>
              </a:solidFill>
              <a:latin typeface="Times New Roman"/>
              <a:cs typeface="Times New Roman"/>
            </a:endParaRPr>
          </a:p>
          <a:p>
            <a:endParaRPr lang="en-US" sz="2000" b="1" i="1" dirty="0">
              <a:solidFill>
                <a:schemeClr val="hlink"/>
              </a:solidFill>
              <a:latin typeface="Times New Roman"/>
              <a:cs typeface="Times New Roman"/>
            </a:endParaRPr>
          </a:p>
          <a:p>
            <a:r>
              <a:rPr lang="en-US" sz="2000" b="1" i="1" dirty="0">
                <a:solidFill>
                  <a:schemeClr val="hlink"/>
                </a:solidFill>
                <a:latin typeface="Times New Roman"/>
                <a:cs typeface="Times New Roman"/>
              </a:rPr>
              <a:t>With butan-2-ol, the O atom gets highest priority (1) and H gets lowest priority (4) using Rule 1. Butan-2-ol also has two carbon atoms bonded to the </a:t>
            </a:r>
            <a:r>
              <a:rPr lang="en-US" sz="2000" b="1" i="1" dirty="0" err="1">
                <a:solidFill>
                  <a:schemeClr val="hlink"/>
                </a:solidFill>
                <a:latin typeface="Times New Roman"/>
                <a:cs typeface="Times New Roman"/>
              </a:rPr>
              <a:t>stereogenic</a:t>
            </a:r>
            <a:r>
              <a:rPr lang="en-US" sz="2000" b="1" i="1" dirty="0">
                <a:solidFill>
                  <a:schemeClr val="hlink"/>
                </a:solidFill>
                <a:latin typeface="Times New Roman"/>
                <a:cs typeface="Times New Roman"/>
              </a:rPr>
              <a:t> center, one that is part of a CH</a:t>
            </a:r>
            <a:r>
              <a:rPr lang="en-US" sz="2000" b="1" i="1" baseline="-25000" dirty="0">
                <a:solidFill>
                  <a:schemeClr val="hlink"/>
                </a:solidFill>
                <a:latin typeface="Times New Roman"/>
                <a:cs typeface="Times New Roman"/>
              </a:rPr>
              <a:t>3</a:t>
            </a:r>
            <a:r>
              <a:rPr lang="en-US" sz="2000" b="1" i="1" dirty="0">
                <a:solidFill>
                  <a:schemeClr val="hlink"/>
                </a:solidFill>
                <a:latin typeface="Times New Roman"/>
                <a:cs typeface="Times New Roman"/>
              </a:rPr>
              <a:t> group and one that is part of a CH</a:t>
            </a:r>
            <a:r>
              <a:rPr lang="en-US" sz="2000" b="1" i="1" baseline="-25000" dirty="0">
                <a:solidFill>
                  <a:schemeClr val="hlink"/>
                </a:solidFill>
                <a:latin typeface="Times New Roman"/>
                <a:cs typeface="Times New Roman"/>
              </a:rPr>
              <a:t>2</a:t>
            </a:r>
            <a:r>
              <a:rPr lang="en-US" sz="2000" b="1" i="1" dirty="0">
                <a:solidFill>
                  <a:schemeClr val="hlink"/>
                </a:solidFill>
                <a:latin typeface="Times New Roman"/>
                <a:cs typeface="Times New Roman"/>
              </a:rPr>
              <a:t>CH</a:t>
            </a:r>
            <a:r>
              <a:rPr lang="en-US" sz="2000" b="1" i="1" baseline="-25000" dirty="0">
                <a:solidFill>
                  <a:schemeClr val="hlink"/>
                </a:solidFill>
                <a:latin typeface="Times New Roman"/>
                <a:cs typeface="Times New Roman"/>
              </a:rPr>
              <a:t>3</a:t>
            </a:r>
            <a:r>
              <a:rPr lang="en-US" sz="2000" b="1" i="1" dirty="0">
                <a:solidFill>
                  <a:schemeClr val="hlink"/>
                </a:solidFill>
                <a:latin typeface="Times New Roman"/>
                <a:cs typeface="Times New Roman"/>
              </a:rPr>
              <a:t> group. To assign priority (either 2 or 3) to the two C atoms, look at what atoms (other than the </a:t>
            </a:r>
            <a:r>
              <a:rPr lang="en-US" sz="2000" b="1" i="1" dirty="0" err="1">
                <a:solidFill>
                  <a:schemeClr val="hlink"/>
                </a:solidFill>
                <a:latin typeface="Times New Roman"/>
                <a:cs typeface="Times New Roman"/>
              </a:rPr>
              <a:t>stereogenic</a:t>
            </a:r>
            <a:r>
              <a:rPr lang="en-US" sz="2000" b="1" i="1" dirty="0">
                <a:solidFill>
                  <a:schemeClr val="hlink"/>
                </a:solidFill>
                <a:latin typeface="Times New Roman"/>
                <a:cs typeface="Times New Roman"/>
              </a:rPr>
              <a:t> center) are bonded to each C.</a:t>
            </a:r>
          </a:p>
          <a:p>
            <a:endParaRPr lang="en-US" sz="2000" b="1" i="1" dirty="0">
              <a:solidFill>
                <a:schemeClr val="hlink"/>
              </a:solidFill>
              <a:latin typeface="Times New Roman"/>
              <a:cs typeface="Times New Roman"/>
            </a:endParaRPr>
          </a:p>
          <a:p>
            <a:endParaRPr lang="en-US" sz="2000" b="1" i="1" dirty="0">
              <a:solidFill>
                <a:schemeClr val="hlink"/>
              </a:solidFill>
              <a:latin typeface="Times New Roman"/>
              <a:cs typeface="Times New Roman"/>
            </a:endParaRPr>
          </a:p>
          <a:p>
            <a:endParaRPr lang="en-US" sz="2000" b="1" i="1" dirty="0">
              <a:solidFill>
                <a:schemeClr val="hlink"/>
              </a:solidFill>
              <a:latin typeface="Times New Roman"/>
              <a:cs typeface="Times New Roman"/>
            </a:endParaRPr>
          </a:p>
          <a:p>
            <a:endParaRPr lang="en-US" sz="2000" b="1" i="1" dirty="0">
              <a:solidFill>
                <a:schemeClr val="hlink"/>
              </a:solidFill>
              <a:latin typeface="Times New Roman"/>
              <a:cs typeface="Times New Roman"/>
            </a:endParaRPr>
          </a:p>
          <a:p>
            <a:endParaRPr lang="en-US" sz="2000" b="1" i="1" dirty="0">
              <a:solidFill>
                <a:schemeClr val="hlink"/>
              </a:solidFill>
              <a:latin typeface="Times New Roman"/>
              <a:cs typeface="Times New Roman"/>
            </a:endParaRPr>
          </a:p>
          <a:p>
            <a:endParaRPr lang="en-US" sz="2000" b="1" i="1" dirty="0">
              <a:solidFill>
                <a:schemeClr val="hlink"/>
              </a:solidFill>
              <a:latin typeface="Times New Roman"/>
              <a:cs typeface="Times New Roman"/>
            </a:endParaRPr>
          </a:p>
          <a:p>
            <a:endParaRPr lang="en-US" sz="2000" b="1" i="1" dirty="0">
              <a:solidFill>
                <a:schemeClr val="hlink"/>
              </a:solidFill>
              <a:latin typeface="Times New Roman"/>
              <a:cs typeface="Times New Roman"/>
            </a:endParaRPr>
          </a:p>
          <a:p>
            <a:endParaRPr lang="en-US" sz="1800" dirty="0"/>
          </a:p>
        </p:txBody>
      </p:sp>
      <p:pic>
        <p:nvPicPr>
          <p:cNvPr id="7" name="Picture 6">
            <a:extLst>
              <a:ext uri="{FF2B5EF4-FFF2-40B4-BE49-F238E27FC236}">
                <a16:creationId xmlns:a16="http://schemas.microsoft.com/office/drawing/2014/main" id="{920FFCCC-8E4F-4C79-8A18-B44A8DF0B410}"/>
              </a:ext>
            </a:extLst>
          </p:cNvPr>
          <p:cNvPicPr>
            <a:picLocks noChangeAspect="1"/>
          </p:cNvPicPr>
          <p:nvPr/>
        </p:nvPicPr>
        <p:blipFill>
          <a:blip r:embed="rId3"/>
          <a:stretch>
            <a:fillRect/>
          </a:stretch>
        </p:blipFill>
        <p:spPr>
          <a:xfrm>
            <a:off x="2568338" y="1809750"/>
            <a:ext cx="4194412" cy="780356"/>
          </a:xfrm>
          <a:prstGeom prst="rect">
            <a:avLst/>
          </a:prstGeom>
        </p:spPr>
      </p:pic>
      <p:pic>
        <p:nvPicPr>
          <p:cNvPr id="9" name="Picture 8">
            <a:extLst>
              <a:ext uri="{FF2B5EF4-FFF2-40B4-BE49-F238E27FC236}">
                <a16:creationId xmlns:a16="http://schemas.microsoft.com/office/drawing/2014/main" id="{229AD241-3318-4D44-9592-F7B7B18925B3}"/>
              </a:ext>
            </a:extLst>
          </p:cNvPr>
          <p:cNvPicPr>
            <a:picLocks noChangeAspect="1"/>
          </p:cNvPicPr>
          <p:nvPr/>
        </p:nvPicPr>
        <p:blipFill>
          <a:blip r:embed="rId4"/>
          <a:stretch>
            <a:fillRect/>
          </a:stretch>
        </p:blipFill>
        <p:spPr>
          <a:xfrm>
            <a:off x="2571750" y="4400550"/>
            <a:ext cx="4088888" cy="2172533"/>
          </a:xfrm>
          <a:prstGeom prst="rect">
            <a:avLst/>
          </a:prstGeom>
        </p:spPr>
      </p:pic>
    </p:spTree>
    <p:extLst>
      <p:ext uri="{BB962C8B-B14F-4D97-AF65-F5344CB8AC3E}">
        <p14:creationId xmlns:p14="http://schemas.microsoft.com/office/powerpoint/2010/main" val="3075775766"/>
      </p:ext>
    </p:extLst>
  </p:cSld>
  <p:clrMapOvr>
    <a:masterClrMapping/>
  </p:clrMapOvr>
  <mc:AlternateContent xmlns:mc="http://schemas.openxmlformats.org/markup-compatibility/2006" xmlns:p14="http://schemas.microsoft.com/office/powerpoint/2010/main">
    <mc:Choice Requires="p14">
      <p:transition spd="slow" p14:dur="2000" advTm="3144"/>
    </mc:Choice>
    <mc:Fallback xmlns="">
      <p:transition spd="slow" advTm="3144"/>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4D74A8-130C-4CBE-954D-BE77D736EB91}"/>
              </a:ext>
            </a:extLst>
          </p:cNvPr>
          <p:cNvSpPr>
            <a:spLocks noGrp="1"/>
          </p:cNvSpPr>
          <p:nvPr>
            <p:ph type="title"/>
          </p:nvPr>
        </p:nvSpPr>
        <p:spPr>
          <a:xfrm>
            <a:off x="1428750" y="110236"/>
            <a:ext cx="6759289" cy="615553"/>
          </a:xfrm>
        </p:spPr>
        <p:txBody>
          <a:bodyPr/>
          <a:lstStyle/>
          <a:p>
            <a:pPr algn="ctr"/>
            <a:r>
              <a:rPr lang="en-GB" spc="-5" dirty="0"/>
              <a:t>Configuration of</a:t>
            </a:r>
            <a:r>
              <a:rPr lang="en-GB" spc="-10" dirty="0"/>
              <a:t> </a:t>
            </a:r>
            <a:r>
              <a:rPr lang="en-GB" spc="-5" dirty="0" err="1"/>
              <a:t>Stereocenters</a:t>
            </a:r>
            <a:endParaRPr lang="en-GB" dirty="0"/>
          </a:p>
        </p:txBody>
      </p:sp>
      <p:sp>
        <p:nvSpPr>
          <p:cNvPr id="3" name="Text Placeholder 2">
            <a:extLst>
              <a:ext uri="{FF2B5EF4-FFF2-40B4-BE49-F238E27FC236}">
                <a16:creationId xmlns:a16="http://schemas.microsoft.com/office/drawing/2014/main" id="{218CEB05-66FE-4E14-B460-C4A63BB5F310}"/>
              </a:ext>
            </a:extLst>
          </p:cNvPr>
          <p:cNvSpPr>
            <a:spLocks noGrp="1"/>
          </p:cNvSpPr>
          <p:nvPr>
            <p:ph type="body" idx="1"/>
          </p:nvPr>
        </p:nvSpPr>
        <p:spPr>
          <a:xfrm>
            <a:off x="917859" y="1309623"/>
            <a:ext cx="7270181" cy="4924425"/>
          </a:xfrm>
        </p:spPr>
        <p:txBody>
          <a:bodyPr/>
          <a:lstStyle/>
          <a:p>
            <a:r>
              <a:rPr lang="en-GB" sz="2000" dirty="0"/>
              <a:t>• The CH</a:t>
            </a:r>
            <a:r>
              <a:rPr lang="en-GB" sz="2000" baseline="-25000" dirty="0"/>
              <a:t>2</a:t>
            </a:r>
            <a:r>
              <a:rPr lang="en-GB" sz="2000" dirty="0"/>
              <a:t>CH</a:t>
            </a:r>
            <a:r>
              <a:rPr lang="en-GB" sz="2000" baseline="-25000" dirty="0"/>
              <a:t>3</a:t>
            </a:r>
            <a:r>
              <a:rPr lang="en-GB" sz="2000" dirty="0"/>
              <a:t> gets higher priority (2) than the CH</a:t>
            </a:r>
            <a:r>
              <a:rPr lang="en-GB" sz="2000" baseline="-25000" dirty="0"/>
              <a:t>3</a:t>
            </a:r>
            <a:r>
              <a:rPr lang="en-GB" sz="2000" dirty="0"/>
              <a:t> group (priority 3) because the carbon of the ethyl group is bonded to another carbon. </a:t>
            </a:r>
          </a:p>
          <a:p>
            <a:r>
              <a:rPr lang="en-GB" sz="2000" dirty="0"/>
              <a:t>• The order of priority of groups in butan-2-ol is -OH (1), -CH</a:t>
            </a:r>
            <a:r>
              <a:rPr lang="en-GB" sz="2000" baseline="-25000" dirty="0"/>
              <a:t>2</a:t>
            </a:r>
            <a:r>
              <a:rPr lang="en-GB" sz="2000" dirty="0"/>
              <a:t>CH</a:t>
            </a:r>
            <a:r>
              <a:rPr lang="en-GB" sz="2000" baseline="-25000" dirty="0"/>
              <a:t>3</a:t>
            </a:r>
            <a:r>
              <a:rPr lang="en-GB" sz="2000" dirty="0"/>
              <a:t> (2), -CH</a:t>
            </a:r>
            <a:r>
              <a:rPr lang="en-GB" sz="2000" baseline="-25000" dirty="0"/>
              <a:t>3</a:t>
            </a:r>
            <a:r>
              <a:rPr lang="en-GB" sz="2000" dirty="0"/>
              <a:t> (3), and -H (4). </a:t>
            </a:r>
          </a:p>
          <a:p>
            <a:r>
              <a:rPr lang="en-GB" sz="2000" dirty="0"/>
              <a:t>• If priority still cannot be assigned, continue along a chain until a point of difference is reached</a:t>
            </a:r>
            <a:endParaRPr lang="en-US" sz="2000" dirty="0"/>
          </a:p>
          <a:p>
            <a:endParaRPr lang="en-US" sz="2000" dirty="0"/>
          </a:p>
          <a:p>
            <a:r>
              <a:rPr lang="en-US" sz="2000" dirty="0">
                <a:solidFill>
                  <a:schemeClr val="accent2">
                    <a:lumMod val="50000"/>
                  </a:schemeClr>
                </a:solidFill>
              </a:rPr>
              <a:t>Rule 3 </a:t>
            </a:r>
            <a:r>
              <a:rPr lang="en-US" sz="2000" dirty="0"/>
              <a:t>If two isotopes are bonded to the </a:t>
            </a:r>
            <a:r>
              <a:rPr lang="en-US" sz="2000" dirty="0" err="1"/>
              <a:t>stereogenic</a:t>
            </a:r>
            <a:r>
              <a:rPr lang="en-US" sz="2000" dirty="0"/>
              <a:t> center, assign priorities in order of decreasing mass number.</a:t>
            </a:r>
          </a:p>
          <a:p>
            <a:r>
              <a:rPr lang="en-US" sz="2000" dirty="0"/>
              <a:t> </a:t>
            </a:r>
          </a:p>
          <a:p>
            <a:r>
              <a:rPr lang="en-US" sz="2000" dirty="0"/>
              <a:t>• In comparing two isotopes of the element hydrogen, deuterium, which has a mass number of two (one proton and one neutron), has a higher priority than hydrogen, which has a mass number of one (one proton only). </a:t>
            </a:r>
          </a:p>
          <a:p>
            <a:endParaRPr lang="en-US" sz="2000" dirty="0"/>
          </a:p>
          <a:p>
            <a:endParaRPr lang="en-GB" sz="2000" dirty="0"/>
          </a:p>
        </p:txBody>
      </p:sp>
    </p:spTree>
    <p:extLst>
      <p:ext uri="{BB962C8B-B14F-4D97-AF65-F5344CB8AC3E}">
        <p14:creationId xmlns:p14="http://schemas.microsoft.com/office/powerpoint/2010/main" val="1857929429"/>
      </p:ext>
    </p:extLst>
  </p:cSld>
  <p:clrMapOvr>
    <a:masterClrMapping/>
  </p:clrMapOvr>
  <mc:AlternateContent xmlns:mc="http://schemas.openxmlformats.org/markup-compatibility/2006" xmlns:p14="http://schemas.microsoft.com/office/powerpoint/2010/main">
    <mc:Choice Requires="p14">
      <p:transition spd="slow" p14:dur="2000" advTm="1519"/>
    </mc:Choice>
    <mc:Fallback xmlns="">
      <p:transition spd="slow" advTm="1519"/>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AC4759-3CD8-4677-964E-5D1C063A446F}"/>
              </a:ext>
            </a:extLst>
          </p:cNvPr>
          <p:cNvSpPr>
            <a:spLocks noGrp="1"/>
          </p:cNvSpPr>
          <p:nvPr>
            <p:ph type="title"/>
          </p:nvPr>
        </p:nvSpPr>
        <p:spPr>
          <a:xfrm>
            <a:off x="1504951" y="110236"/>
            <a:ext cx="6683090" cy="615553"/>
          </a:xfrm>
        </p:spPr>
        <p:txBody>
          <a:bodyPr/>
          <a:lstStyle/>
          <a:p>
            <a:pPr algn="ctr"/>
            <a:r>
              <a:rPr lang="en-GB" spc="-5" dirty="0"/>
              <a:t>Configuration of</a:t>
            </a:r>
            <a:r>
              <a:rPr lang="en-GB" spc="-10" dirty="0"/>
              <a:t> </a:t>
            </a:r>
            <a:r>
              <a:rPr lang="en-GB" spc="-5" dirty="0" err="1"/>
              <a:t>Stereocenters</a:t>
            </a:r>
            <a:endParaRPr lang="en-GB" dirty="0"/>
          </a:p>
        </p:txBody>
      </p:sp>
      <p:sp>
        <p:nvSpPr>
          <p:cNvPr id="3" name="Text Placeholder 2">
            <a:extLst>
              <a:ext uri="{FF2B5EF4-FFF2-40B4-BE49-F238E27FC236}">
                <a16:creationId xmlns:a16="http://schemas.microsoft.com/office/drawing/2014/main" id="{6D0AB287-CDB1-4726-85F6-1A7DA98590E9}"/>
              </a:ext>
            </a:extLst>
          </p:cNvPr>
          <p:cNvSpPr>
            <a:spLocks noGrp="1"/>
          </p:cNvSpPr>
          <p:nvPr>
            <p:ph type="body" idx="1"/>
          </p:nvPr>
        </p:nvSpPr>
        <p:spPr>
          <a:xfrm>
            <a:off x="917859" y="895350"/>
            <a:ext cx="7368891" cy="5539978"/>
          </a:xfrm>
        </p:spPr>
        <p:txBody>
          <a:bodyPr/>
          <a:lstStyle/>
          <a:p>
            <a:r>
              <a:rPr lang="en-US" sz="2000" dirty="0">
                <a:solidFill>
                  <a:schemeClr val="accent2">
                    <a:lumMod val="50000"/>
                  </a:schemeClr>
                </a:solidFill>
              </a:rPr>
              <a:t>Rule 4 </a:t>
            </a:r>
            <a:r>
              <a:rPr lang="en-US" sz="2000" dirty="0"/>
              <a:t>To assign a priority to an atom that is part of a multiple bond, treat a multiply bonded atom as an equivalent number of singly bonded atoms.</a:t>
            </a:r>
          </a:p>
          <a:p>
            <a:endParaRPr lang="en-US" sz="2000" dirty="0"/>
          </a:p>
          <a:p>
            <a:endParaRPr lang="en-US" sz="2000" dirty="0"/>
          </a:p>
          <a:p>
            <a:endParaRPr lang="en-US" sz="2000" dirty="0"/>
          </a:p>
          <a:p>
            <a:endParaRPr lang="en-US" sz="2000" dirty="0"/>
          </a:p>
          <a:p>
            <a:endParaRPr lang="en-US" sz="2000" dirty="0"/>
          </a:p>
          <a:p>
            <a:endParaRPr lang="en-US" sz="2000" dirty="0"/>
          </a:p>
          <a:p>
            <a:endParaRPr lang="en-US" sz="2000" dirty="0"/>
          </a:p>
          <a:p>
            <a:endParaRPr lang="en-US" sz="2000" dirty="0"/>
          </a:p>
          <a:p>
            <a:endParaRPr lang="en-US" sz="2000" dirty="0"/>
          </a:p>
          <a:p>
            <a:endParaRPr lang="en-US" sz="2000" dirty="0"/>
          </a:p>
          <a:p>
            <a:endParaRPr lang="en-US" sz="2000" dirty="0"/>
          </a:p>
          <a:p>
            <a:endParaRPr lang="en-US" sz="2000" dirty="0"/>
          </a:p>
          <a:p>
            <a:endParaRPr lang="en-US" sz="2000" dirty="0"/>
          </a:p>
          <a:p>
            <a:endParaRPr lang="en-US" sz="2000" dirty="0"/>
          </a:p>
          <a:p>
            <a:endParaRPr lang="en-GB" sz="2000" dirty="0"/>
          </a:p>
        </p:txBody>
      </p:sp>
      <p:pic>
        <p:nvPicPr>
          <p:cNvPr id="5" name="Picture 4">
            <a:extLst>
              <a:ext uri="{FF2B5EF4-FFF2-40B4-BE49-F238E27FC236}">
                <a16:creationId xmlns:a16="http://schemas.microsoft.com/office/drawing/2014/main" id="{F5555916-40BA-4DEF-9F92-22D163526885}"/>
              </a:ext>
            </a:extLst>
          </p:cNvPr>
          <p:cNvPicPr>
            <a:picLocks noChangeAspect="1"/>
          </p:cNvPicPr>
          <p:nvPr/>
        </p:nvPicPr>
        <p:blipFill>
          <a:blip r:embed="rId2"/>
          <a:stretch>
            <a:fillRect/>
          </a:stretch>
        </p:blipFill>
        <p:spPr>
          <a:xfrm>
            <a:off x="1504950" y="1885951"/>
            <a:ext cx="6149691" cy="4800600"/>
          </a:xfrm>
          <a:prstGeom prst="rect">
            <a:avLst/>
          </a:prstGeom>
        </p:spPr>
      </p:pic>
    </p:spTree>
    <p:extLst>
      <p:ext uri="{BB962C8B-B14F-4D97-AF65-F5344CB8AC3E}">
        <p14:creationId xmlns:p14="http://schemas.microsoft.com/office/powerpoint/2010/main" val="4196983615"/>
      </p:ext>
    </p:extLst>
  </p:cSld>
  <p:clrMapOvr>
    <a:masterClrMapping/>
  </p:clrMapOvr>
  <mc:AlternateContent xmlns:mc="http://schemas.openxmlformats.org/markup-compatibility/2006" xmlns:p14="http://schemas.microsoft.com/office/powerpoint/2010/main">
    <mc:Choice Requires="p14">
      <p:transition spd="slow" p14:dur="2000" advTm="80884"/>
    </mc:Choice>
    <mc:Fallback xmlns="">
      <p:transition spd="slow" advTm="80884"/>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2BFE15-A118-448C-BBF1-0A64147084AA}"/>
              </a:ext>
            </a:extLst>
          </p:cNvPr>
          <p:cNvSpPr>
            <a:spLocks noGrp="1"/>
          </p:cNvSpPr>
          <p:nvPr>
            <p:ph type="title"/>
          </p:nvPr>
        </p:nvSpPr>
        <p:spPr/>
        <p:txBody>
          <a:bodyPr/>
          <a:lstStyle/>
          <a:p>
            <a:pPr algn="ctr"/>
            <a:r>
              <a:rPr lang="en-US" dirty="0"/>
              <a:t>Problems </a:t>
            </a:r>
            <a:endParaRPr lang="en-GB" dirty="0"/>
          </a:p>
        </p:txBody>
      </p:sp>
      <p:pic>
        <p:nvPicPr>
          <p:cNvPr id="5" name="Picture 4">
            <a:extLst>
              <a:ext uri="{FF2B5EF4-FFF2-40B4-BE49-F238E27FC236}">
                <a16:creationId xmlns:a16="http://schemas.microsoft.com/office/drawing/2014/main" id="{FBCC1519-FA24-4700-91E6-9CEBFB7A20F7}"/>
              </a:ext>
            </a:extLst>
          </p:cNvPr>
          <p:cNvPicPr>
            <a:picLocks noChangeAspect="1"/>
          </p:cNvPicPr>
          <p:nvPr/>
        </p:nvPicPr>
        <p:blipFill>
          <a:blip r:embed="rId2"/>
          <a:stretch>
            <a:fillRect/>
          </a:stretch>
        </p:blipFill>
        <p:spPr>
          <a:xfrm>
            <a:off x="613873" y="1267054"/>
            <a:ext cx="8053877" cy="1914296"/>
          </a:xfrm>
          <a:prstGeom prst="rect">
            <a:avLst/>
          </a:prstGeom>
        </p:spPr>
      </p:pic>
    </p:spTree>
    <p:extLst>
      <p:ext uri="{BB962C8B-B14F-4D97-AF65-F5344CB8AC3E}">
        <p14:creationId xmlns:p14="http://schemas.microsoft.com/office/powerpoint/2010/main" val="2541971867"/>
      </p:ext>
    </p:extLst>
  </p:cSld>
  <p:clrMapOvr>
    <a:masterClrMapping/>
  </p:clrMapOvr>
  <mc:AlternateContent xmlns:mc="http://schemas.openxmlformats.org/markup-compatibility/2006" xmlns:p14="http://schemas.microsoft.com/office/powerpoint/2010/main">
    <mc:Choice Requires="p14">
      <p:transition spd="slow" p14:dur="2000" advTm="10784"/>
    </mc:Choice>
    <mc:Fallback xmlns="">
      <p:transition spd="slow" advTm="10784"/>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7D5E38C-0976-4FD5-B735-C53D71574299}"/>
              </a:ext>
            </a:extLst>
          </p:cNvPr>
          <p:cNvPicPr>
            <a:picLocks noChangeAspect="1"/>
          </p:cNvPicPr>
          <p:nvPr/>
        </p:nvPicPr>
        <p:blipFill>
          <a:blip r:embed="rId2"/>
          <a:stretch>
            <a:fillRect/>
          </a:stretch>
        </p:blipFill>
        <p:spPr>
          <a:xfrm>
            <a:off x="1493103" y="44243"/>
            <a:ext cx="6107847" cy="2489163"/>
          </a:xfrm>
          <a:prstGeom prst="rect">
            <a:avLst/>
          </a:prstGeom>
        </p:spPr>
      </p:pic>
      <p:pic>
        <p:nvPicPr>
          <p:cNvPr id="7" name="Picture 6">
            <a:extLst>
              <a:ext uri="{FF2B5EF4-FFF2-40B4-BE49-F238E27FC236}">
                <a16:creationId xmlns:a16="http://schemas.microsoft.com/office/drawing/2014/main" id="{4EF599F2-492B-4F31-BD83-A4FC6BC24FED}"/>
              </a:ext>
            </a:extLst>
          </p:cNvPr>
          <p:cNvPicPr>
            <a:picLocks noChangeAspect="1"/>
          </p:cNvPicPr>
          <p:nvPr/>
        </p:nvPicPr>
        <p:blipFill>
          <a:blip r:embed="rId3"/>
          <a:stretch>
            <a:fillRect/>
          </a:stretch>
        </p:blipFill>
        <p:spPr>
          <a:xfrm>
            <a:off x="1345176" y="2489163"/>
            <a:ext cx="6263148" cy="4286493"/>
          </a:xfrm>
          <a:prstGeom prst="rect">
            <a:avLst/>
          </a:prstGeom>
        </p:spPr>
      </p:pic>
    </p:spTree>
    <p:extLst>
      <p:ext uri="{BB962C8B-B14F-4D97-AF65-F5344CB8AC3E}">
        <p14:creationId xmlns:p14="http://schemas.microsoft.com/office/powerpoint/2010/main" val="2670965948"/>
      </p:ext>
    </p:extLst>
  </p:cSld>
  <p:clrMapOvr>
    <a:masterClrMapping/>
  </p:clrMapOvr>
  <mc:AlternateContent xmlns:mc="http://schemas.openxmlformats.org/markup-compatibility/2006" xmlns:p14="http://schemas.microsoft.com/office/powerpoint/2010/main">
    <mc:Choice Requires="p14">
      <p:transition spd="slow" p14:dur="2000" advTm="2401"/>
    </mc:Choice>
    <mc:Fallback xmlns="">
      <p:transition spd="slow" advTm="2401"/>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32E192-07CC-4FB9-A904-6354307F8F0A}"/>
              </a:ext>
            </a:extLst>
          </p:cNvPr>
          <p:cNvSpPr>
            <a:spLocks noGrp="1"/>
          </p:cNvSpPr>
          <p:nvPr>
            <p:ph type="title"/>
          </p:nvPr>
        </p:nvSpPr>
        <p:spPr>
          <a:xfrm>
            <a:off x="2170303" y="110236"/>
            <a:ext cx="4765293" cy="2462213"/>
          </a:xfrm>
        </p:spPr>
        <p:txBody>
          <a:bodyPr/>
          <a:lstStyle/>
          <a:p>
            <a:br>
              <a:rPr lang="en-US" dirty="0"/>
            </a:br>
            <a:br>
              <a:rPr lang="en-GB" dirty="0"/>
            </a:br>
            <a:br>
              <a:rPr lang="en-GB" dirty="0"/>
            </a:br>
            <a:endParaRPr lang="en-GB" dirty="0"/>
          </a:p>
        </p:txBody>
      </p:sp>
      <p:pic>
        <p:nvPicPr>
          <p:cNvPr id="5" name="Picture 4">
            <a:extLst>
              <a:ext uri="{FF2B5EF4-FFF2-40B4-BE49-F238E27FC236}">
                <a16:creationId xmlns:a16="http://schemas.microsoft.com/office/drawing/2014/main" id="{E04F28C3-2ED1-4324-9C25-DB4EF8CD5D18}"/>
              </a:ext>
            </a:extLst>
          </p:cNvPr>
          <p:cNvPicPr>
            <a:picLocks noChangeAspect="1"/>
          </p:cNvPicPr>
          <p:nvPr/>
        </p:nvPicPr>
        <p:blipFill>
          <a:blip r:embed="rId2"/>
          <a:stretch>
            <a:fillRect/>
          </a:stretch>
        </p:blipFill>
        <p:spPr>
          <a:xfrm>
            <a:off x="1123950" y="2876550"/>
            <a:ext cx="7233280" cy="3603932"/>
          </a:xfrm>
          <a:prstGeom prst="rect">
            <a:avLst/>
          </a:prstGeom>
        </p:spPr>
      </p:pic>
      <p:sp>
        <p:nvSpPr>
          <p:cNvPr id="7" name="TextBox 6">
            <a:extLst>
              <a:ext uri="{FF2B5EF4-FFF2-40B4-BE49-F238E27FC236}">
                <a16:creationId xmlns:a16="http://schemas.microsoft.com/office/drawing/2014/main" id="{06F979D1-BA18-464A-B0B3-CDC7DCACCCB1}"/>
              </a:ext>
            </a:extLst>
          </p:cNvPr>
          <p:cNvSpPr txBox="1"/>
          <p:nvPr/>
        </p:nvSpPr>
        <p:spPr>
          <a:xfrm>
            <a:off x="1047750" y="285750"/>
            <a:ext cx="7233280" cy="2246769"/>
          </a:xfrm>
          <a:prstGeom prst="rect">
            <a:avLst/>
          </a:prstGeom>
          <a:noFill/>
        </p:spPr>
        <p:txBody>
          <a:bodyPr wrap="square">
            <a:spAutoFit/>
          </a:bodyPr>
          <a:lstStyle/>
          <a:p>
            <a:pPr algn="just"/>
            <a:r>
              <a:rPr lang="en-US" sz="2000" b="1" dirty="0">
                <a:latin typeface="Times New Roman" panose="02020603050405020304" pitchFamily="18" charset="0"/>
                <a:cs typeface="Times New Roman" panose="02020603050405020304" pitchFamily="18" charset="0"/>
              </a:rPr>
              <a:t>How do you assign R or S to a molecule when the lowest priority group is not oriented toward the back, on a dashed wedge? </a:t>
            </a:r>
            <a:r>
              <a:rPr lang="en-US" sz="2000" b="1" i="1" dirty="0">
                <a:solidFill>
                  <a:schemeClr val="hlink"/>
                </a:solidFill>
                <a:latin typeface="Times New Roman"/>
                <a:cs typeface="Times New Roman"/>
              </a:rPr>
              <a:t>You could rotate and flip the molecule until the lowest priority group is in the back, as shown in Figure below; then follow the stepwise procedure for assigning the configuration. Or, if manipulating and visualizing molecules in three dimensions is difficult for you, try the procedure suggested in Sample Problem in the next slide.</a:t>
            </a:r>
            <a:endParaRPr lang="en-GB" sz="2000" b="1" i="1" dirty="0">
              <a:solidFill>
                <a:schemeClr val="hlink"/>
              </a:solidFill>
              <a:latin typeface="Times New Roman"/>
              <a:cs typeface="Times New Roman"/>
            </a:endParaRPr>
          </a:p>
        </p:txBody>
      </p:sp>
    </p:spTree>
    <p:extLst>
      <p:ext uri="{BB962C8B-B14F-4D97-AF65-F5344CB8AC3E}">
        <p14:creationId xmlns:p14="http://schemas.microsoft.com/office/powerpoint/2010/main" val="3635332240"/>
      </p:ext>
    </p:extLst>
  </p:cSld>
  <p:clrMapOvr>
    <a:masterClrMapping/>
  </p:clrMapOvr>
  <mc:AlternateContent xmlns:mc="http://schemas.openxmlformats.org/markup-compatibility/2006" xmlns:p14="http://schemas.microsoft.com/office/powerpoint/2010/main">
    <mc:Choice Requires="p14">
      <p:transition spd="slow" p14:dur="2000" advTm="1588"/>
    </mc:Choice>
    <mc:Fallback xmlns="">
      <p:transition spd="slow" advTm="1588"/>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2A3F004-BB32-44A8-914F-11982BA4F1B1}"/>
              </a:ext>
            </a:extLst>
          </p:cNvPr>
          <p:cNvPicPr>
            <a:picLocks noChangeAspect="1"/>
          </p:cNvPicPr>
          <p:nvPr/>
        </p:nvPicPr>
        <p:blipFill>
          <a:blip r:embed="rId2"/>
          <a:stretch>
            <a:fillRect/>
          </a:stretch>
        </p:blipFill>
        <p:spPr>
          <a:xfrm>
            <a:off x="1200150" y="547415"/>
            <a:ext cx="7010400" cy="5834335"/>
          </a:xfrm>
          <a:prstGeom prst="rect">
            <a:avLst/>
          </a:prstGeom>
        </p:spPr>
      </p:pic>
    </p:spTree>
    <p:extLst>
      <p:ext uri="{BB962C8B-B14F-4D97-AF65-F5344CB8AC3E}">
        <p14:creationId xmlns:p14="http://schemas.microsoft.com/office/powerpoint/2010/main" val="737805663"/>
      </p:ext>
    </p:extLst>
  </p:cSld>
  <p:clrMapOvr>
    <a:masterClrMapping/>
  </p:clrMapOvr>
  <mc:AlternateContent xmlns:mc="http://schemas.openxmlformats.org/markup-compatibility/2006" xmlns:p14="http://schemas.microsoft.com/office/powerpoint/2010/main">
    <mc:Choice Requires="p14">
      <p:transition spd="slow" p14:dur="2000" advTm="24576"/>
    </mc:Choice>
    <mc:Fallback xmlns="">
      <p:transition spd="slow" advTm="24576"/>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A1D508-62A4-45E5-9ABB-12564234ABAF}"/>
              </a:ext>
            </a:extLst>
          </p:cNvPr>
          <p:cNvSpPr>
            <a:spLocks noGrp="1"/>
          </p:cNvSpPr>
          <p:nvPr>
            <p:ph type="title"/>
          </p:nvPr>
        </p:nvSpPr>
        <p:spPr>
          <a:xfrm>
            <a:off x="1200150" y="110236"/>
            <a:ext cx="6987889" cy="615553"/>
          </a:xfrm>
        </p:spPr>
        <p:txBody>
          <a:bodyPr/>
          <a:lstStyle/>
          <a:p>
            <a:pPr algn="ctr"/>
            <a:r>
              <a:rPr lang="en-GB" spc="-40" dirty="0"/>
              <a:t>Introduction</a:t>
            </a:r>
            <a:r>
              <a:rPr lang="en-GB" spc="-90" dirty="0"/>
              <a:t> </a:t>
            </a:r>
            <a:r>
              <a:rPr lang="en-GB" spc="-30" dirty="0"/>
              <a:t>to</a:t>
            </a:r>
            <a:r>
              <a:rPr lang="en-GB" spc="-55" dirty="0"/>
              <a:t> </a:t>
            </a:r>
            <a:r>
              <a:rPr lang="en-GB" spc="-45" dirty="0"/>
              <a:t>Stereochemistry</a:t>
            </a:r>
            <a:endParaRPr lang="en-GB" dirty="0"/>
          </a:p>
        </p:txBody>
      </p:sp>
      <p:sp>
        <p:nvSpPr>
          <p:cNvPr id="3" name="Text Placeholder 2">
            <a:extLst>
              <a:ext uri="{FF2B5EF4-FFF2-40B4-BE49-F238E27FC236}">
                <a16:creationId xmlns:a16="http://schemas.microsoft.com/office/drawing/2014/main" id="{E83970C3-DF63-40E0-B321-84014E7C28B6}"/>
              </a:ext>
            </a:extLst>
          </p:cNvPr>
          <p:cNvSpPr>
            <a:spLocks noGrp="1"/>
          </p:cNvSpPr>
          <p:nvPr>
            <p:ph type="body" idx="1"/>
          </p:nvPr>
        </p:nvSpPr>
        <p:spPr>
          <a:xfrm>
            <a:off x="917859" y="1200150"/>
            <a:ext cx="7270181" cy="4957277"/>
          </a:xfrm>
        </p:spPr>
        <p:txBody>
          <a:bodyPr/>
          <a:lstStyle/>
          <a:p>
            <a:pPr marL="72390" algn="ctr">
              <a:lnSpc>
                <a:spcPct val="100000"/>
              </a:lnSpc>
              <a:spcBef>
                <a:spcPts val="1140"/>
              </a:spcBef>
            </a:pPr>
            <a:r>
              <a:rPr lang="en-US" sz="2800" spc="-25" dirty="0">
                <a:solidFill>
                  <a:srgbClr val="001F5F"/>
                </a:solidFill>
                <a:latin typeface="Calibri Light"/>
                <a:cs typeface="Calibri Light"/>
              </a:rPr>
              <a:t>3D-Bond</a:t>
            </a:r>
            <a:r>
              <a:rPr lang="en-US" sz="2800" spc="-95" dirty="0">
                <a:solidFill>
                  <a:srgbClr val="001F5F"/>
                </a:solidFill>
                <a:latin typeface="Calibri Light"/>
                <a:cs typeface="Calibri Light"/>
              </a:rPr>
              <a:t> </a:t>
            </a:r>
            <a:r>
              <a:rPr lang="en-US" sz="2800" spc="-30" dirty="0">
                <a:solidFill>
                  <a:srgbClr val="001F5F"/>
                </a:solidFill>
                <a:latin typeface="Calibri Light"/>
                <a:cs typeface="Calibri Light"/>
              </a:rPr>
              <a:t>Notations</a:t>
            </a:r>
            <a:r>
              <a:rPr lang="en-US" sz="2800" spc="-75" dirty="0">
                <a:solidFill>
                  <a:srgbClr val="001F5F"/>
                </a:solidFill>
                <a:latin typeface="Calibri Light"/>
                <a:cs typeface="Calibri Light"/>
              </a:rPr>
              <a:t> </a:t>
            </a:r>
            <a:r>
              <a:rPr lang="en-US" sz="2800" spc="-25" dirty="0">
                <a:solidFill>
                  <a:srgbClr val="001F5F"/>
                </a:solidFill>
                <a:latin typeface="Calibri Light"/>
                <a:cs typeface="Calibri Light"/>
              </a:rPr>
              <a:t>Explained</a:t>
            </a:r>
            <a:endParaRPr lang="en-US" sz="2800" dirty="0">
              <a:latin typeface="Calibri Light"/>
              <a:cs typeface="Calibri Light"/>
            </a:endParaRPr>
          </a:p>
          <a:p>
            <a:pPr marL="186055" marR="5080" indent="-173990">
              <a:lnSpc>
                <a:spcPts val="4060"/>
              </a:lnSpc>
              <a:spcBef>
                <a:spcPts val="240"/>
              </a:spcBef>
              <a:buFont typeface="Arial MT"/>
              <a:buChar char="•"/>
              <a:tabLst>
                <a:tab pos="186690" algn="l"/>
              </a:tabLst>
            </a:pPr>
            <a:r>
              <a:rPr lang="en-US" sz="2000" dirty="0">
                <a:latin typeface="Times New Roman"/>
                <a:cs typeface="Times New Roman"/>
              </a:rPr>
              <a:t>The</a:t>
            </a:r>
            <a:r>
              <a:rPr lang="en-US" sz="2000" spc="310" dirty="0">
                <a:latin typeface="Times New Roman"/>
                <a:cs typeface="Times New Roman"/>
              </a:rPr>
              <a:t> </a:t>
            </a:r>
            <a:r>
              <a:rPr lang="en-US" sz="2000" dirty="0">
                <a:latin typeface="Times New Roman"/>
                <a:cs typeface="Times New Roman"/>
              </a:rPr>
              <a:t>challenge</a:t>
            </a:r>
            <a:r>
              <a:rPr lang="en-US" sz="2000" spc="305" dirty="0">
                <a:latin typeface="Times New Roman"/>
                <a:cs typeface="Times New Roman"/>
              </a:rPr>
              <a:t> </a:t>
            </a:r>
            <a:r>
              <a:rPr lang="en-US" sz="2000" dirty="0">
                <a:latin typeface="Times New Roman"/>
                <a:cs typeface="Times New Roman"/>
              </a:rPr>
              <a:t>of</a:t>
            </a:r>
            <a:r>
              <a:rPr lang="en-US" sz="2000" spc="315" dirty="0">
                <a:latin typeface="Times New Roman"/>
                <a:cs typeface="Times New Roman"/>
              </a:rPr>
              <a:t> </a:t>
            </a:r>
            <a:r>
              <a:rPr lang="en-US" sz="2000" spc="-5" dirty="0">
                <a:latin typeface="Times New Roman"/>
                <a:cs typeface="Times New Roman"/>
              </a:rPr>
              <a:t>representing</a:t>
            </a:r>
            <a:r>
              <a:rPr lang="en-US" sz="2000" spc="330" dirty="0">
                <a:latin typeface="Times New Roman"/>
                <a:cs typeface="Times New Roman"/>
              </a:rPr>
              <a:t> </a:t>
            </a:r>
            <a:r>
              <a:rPr lang="en-US" sz="2000" spc="-5" dirty="0">
                <a:latin typeface="Times New Roman"/>
                <a:cs typeface="Times New Roman"/>
              </a:rPr>
              <a:t>three</a:t>
            </a:r>
            <a:r>
              <a:rPr lang="en-US" sz="2000" spc="305" dirty="0">
                <a:latin typeface="Times New Roman"/>
                <a:cs typeface="Times New Roman"/>
              </a:rPr>
              <a:t> </a:t>
            </a:r>
            <a:r>
              <a:rPr lang="en-US" sz="2000" dirty="0">
                <a:latin typeface="Times New Roman"/>
                <a:cs typeface="Times New Roman"/>
              </a:rPr>
              <a:t>dimensional</a:t>
            </a:r>
            <a:r>
              <a:rPr lang="en-US" sz="2000" spc="320" dirty="0">
                <a:latin typeface="Times New Roman"/>
                <a:cs typeface="Times New Roman"/>
              </a:rPr>
              <a:t> </a:t>
            </a:r>
            <a:r>
              <a:rPr lang="en-US" sz="2000" spc="-5" dirty="0">
                <a:latin typeface="Times New Roman"/>
                <a:cs typeface="Times New Roman"/>
              </a:rPr>
              <a:t>systems </a:t>
            </a:r>
            <a:r>
              <a:rPr lang="en-US" sz="2000" spc="-635" dirty="0">
                <a:latin typeface="Times New Roman"/>
                <a:cs typeface="Times New Roman"/>
              </a:rPr>
              <a:t> </a:t>
            </a:r>
            <a:r>
              <a:rPr lang="en-US" sz="2000" dirty="0">
                <a:latin typeface="Times New Roman"/>
                <a:cs typeface="Times New Roman"/>
              </a:rPr>
              <a:t>on</a:t>
            </a:r>
            <a:r>
              <a:rPr lang="en-US" sz="2000" spc="150" dirty="0">
                <a:latin typeface="Times New Roman"/>
                <a:cs typeface="Times New Roman"/>
              </a:rPr>
              <a:t> </a:t>
            </a:r>
            <a:r>
              <a:rPr lang="en-US" sz="2000" dirty="0">
                <a:latin typeface="Times New Roman"/>
                <a:cs typeface="Times New Roman"/>
              </a:rPr>
              <a:t>a</a:t>
            </a:r>
            <a:r>
              <a:rPr lang="en-US" sz="2000" spc="140" dirty="0">
                <a:latin typeface="Times New Roman"/>
                <a:cs typeface="Times New Roman"/>
              </a:rPr>
              <a:t> </a:t>
            </a:r>
            <a:r>
              <a:rPr lang="en-US" sz="2000" spc="-5" dirty="0">
                <a:latin typeface="Times New Roman"/>
                <a:cs typeface="Times New Roman"/>
              </a:rPr>
              <a:t>two</a:t>
            </a:r>
            <a:r>
              <a:rPr lang="en-US" sz="2000" spc="140" dirty="0">
                <a:latin typeface="Times New Roman"/>
                <a:cs typeface="Times New Roman"/>
              </a:rPr>
              <a:t> </a:t>
            </a:r>
            <a:r>
              <a:rPr lang="en-US" sz="2000" spc="-5" dirty="0">
                <a:latin typeface="Times New Roman"/>
                <a:cs typeface="Times New Roman"/>
              </a:rPr>
              <a:t>dimensional</a:t>
            </a:r>
            <a:r>
              <a:rPr lang="en-US" sz="2000" spc="140" dirty="0">
                <a:latin typeface="Times New Roman"/>
                <a:cs typeface="Times New Roman"/>
              </a:rPr>
              <a:t> </a:t>
            </a:r>
            <a:r>
              <a:rPr lang="en-US" sz="2000" dirty="0">
                <a:latin typeface="Times New Roman"/>
                <a:cs typeface="Times New Roman"/>
              </a:rPr>
              <a:t>paper</a:t>
            </a:r>
            <a:r>
              <a:rPr lang="en-US" sz="2000" spc="135" dirty="0">
                <a:latin typeface="Times New Roman"/>
                <a:cs typeface="Times New Roman"/>
              </a:rPr>
              <a:t> </a:t>
            </a:r>
            <a:r>
              <a:rPr lang="en-US" sz="2000" spc="-5" dirty="0">
                <a:latin typeface="Times New Roman"/>
                <a:cs typeface="Times New Roman"/>
              </a:rPr>
              <a:t>was</a:t>
            </a:r>
            <a:r>
              <a:rPr lang="en-US" sz="2000" spc="135" dirty="0">
                <a:latin typeface="Times New Roman"/>
                <a:cs typeface="Times New Roman"/>
              </a:rPr>
              <a:t> </a:t>
            </a:r>
            <a:r>
              <a:rPr lang="en-US" sz="2000" spc="-5" dirty="0">
                <a:latin typeface="Times New Roman"/>
                <a:cs typeface="Times New Roman"/>
              </a:rPr>
              <a:t>resolved</a:t>
            </a:r>
            <a:r>
              <a:rPr lang="en-US" sz="2000" spc="155" dirty="0">
                <a:latin typeface="Times New Roman"/>
                <a:cs typeface="Times New Roman"/>
              </a:rPr>
              <a:t> </a:t>
            </a:r>
            <a:r>
              <a:rPr lang="en-US" sz="2000" spc="-5" dirty="0">
                <a:latin typeface="Times New Roman"/>
                <a:cs typeface="Times New Roman"/>
              </a:rPr>
              <a:t>by</a:t>
            </a:r>
            <a:r>
              <a:rPr lang="en-US" sz="2000" spc="135" dirty="0">
                <a:latin typeface="Times New Roman"/>
                <a:cs typeface="Times New Roman"/>
              </a:rPr>
              <a:t> </a:t>
            </a:r>
            <a:r>
              <a:rPr lang="en-US" sz="2000" dirty="0">
                <a:latin typeface="Times New Roman"/>
                <a:cs typeface="Times New Roman"/>
              </a:rPr>
              <a:t>the</a:t>
            </a:r>
            <a:r>
              <a:rPr lang="en-US" sz="2000" spc="145" dirty="0">
                <a:latin typeface="Times New Roman"/>
                <a:cs typeface="Times New Roman"/>
              </a:rPr>
              <a:t> </a:t>
            </a:r>
            <a:r>
              <a:rPr lang="en-US" sz="2000" spc="-5" dirty="0">
                <a:latin typeface="Times New Roman"/>
                <a:cs typeface="Times New Roman"/>
              </a:rPr>
              <a:t>adoption</a:t>
            </a:r>
            <a:endParaRPr lang="en-US" sz="2000" dirty="0">
              <a:latin typeface="Times New Roman"/>
              <a:cs typeface="Times New Roman"/>
            </a:endParaRPr>
          </a:p>
          <a:p>
            <a:pPr marL="186055">
              <a:lnSpc>
                <a:spcPct val="100000"/>
              </a:lnSpc>
              <a:spcBef>
                <a:spcPts val="640"/>
              </a:spcBef>
            </a:pPr>
            <a:r>
              <a:rPr lang="en-US" sz="2000" dirty="0">
                <a:latin typeface="Times New Roman"/>
                <a:cs typeface="Times New Roman"/>
              </a:rPr>
              <a:t>of</a:t>
            </a:r>
            <a:r>
              <a:rPr lang="en-US" sz="2000" spc="-30" dirty="0">
                <a:latin typeface="Times New Roman"/>
                <a:cs typeface="Times New Roman"/>
              </a:rPr>
              <a:t> </a:t>
            </a:r>
            <a:r>
              <a:rPr lang="en-US" sz="2000" dirty="0">
                <a:latin typeface="Times New Roman"/>
                <a:cs typeface="Times New Roman"/>
              </a:rPr>
              <a:t>the</a:t>
            </a:r>
            <a:r>
              <a:rPr lang="en-US" sz="2000" spc="-10" dirty="0">
                <a:latin typeface="Times New Roman"/>
                <a:cs typeface="Times New Roman"/>
              </a:rPr>
              <a:t> </a:t>
            </a:r>
            <a:r>
              <a:rPr lang="en-US" sz="2000" b="1" dirty="0">
                <a:latin typeface="Times New Roman"/>
                <a:cs typeface="Times New Roman"/>
              </a:rPr>
              <a:t>wedge</a:t>
            </a:r>
            <a:r>
              <a:rPr lang="en-US" sz="2000" b="1" spc="-20" dirty="0">
                <a:latin typeface="Times New Roman"/>
                <a:cs typeface="Times New Roman"/>
              </a:rPr>
              <a:t> </a:t>
            </a:r>
            <a:r>
              <a:rPr lang="en-US" sz="2000" dirty="0">
                <a:latin typeface="Times New Roman"/>
                <a:cs typeface="Times New Roman"/>
              </a:rPr>
              <a:t>and</a:t>
            </a:r>
            <a:r>
              <a:rPr lang="en-US" sz="2000" spc="-20" dirty="0">
                <a:latin typeface="Times New Roman"/>
                <a:cs typeface="Times New Roman"/>
              </a:rPr>
              <a:t> </a:t>
            </a:r>
            <a:r>
              <a:rPr lang="en-US" sz="2000" i="1" dirty="0">
                <a:latin typeface="Times New Roman"/>
                <a:cs typeface="Times New Roman"/>
              </a:rPr>
              <a:t>hash</a:t>
            </a:r>
            <a:r>
              <a:rPr lang="en-US" sz="2000" i="1" spc="-15" dirty="0">
                <a:latin typeface="Times New Roman"/>
                <a:cs typeface="Times New Roman"/>
              </a:rPr>
              <a:t> </a:t>
            </a:r>
            <a:r>
              <a:rPr lang="en-US" sz="2000" spc="5" dirty="0">
                <a:latin typeface="Times New Roman"/>
                <a:cs typeface="Times New Roman"/>
              </a:rPr>
              <a:t>bond</a:t>
            </a:r>
            <a:r>
              <a:rPr lang="en-US" sz="2000" spc="-40" dirty="0">
                <a:latin typeface="Times New Roman"/>
                <a:cs typeface="Times New Roman"/>
              </a:rPr>
              <a:t> </a:t>
            </a:r>
            <a:r>
              <a:rPr lang="en-US" sz="2000" dirty="0">
                <a:latin typeface="Times New Roman"/>
                <a:cs typeface="Times New Roman"/>
              </a:rPr>
              <a:t>notation.</a:t>
            </a:r>
          </a:p>
          <a:p>
            <a:pPr marL="186055" indent="-173990">
              <a:lnSpc>
                <a:spcPct val="100000"/>
              </a:lnSpc>
              <a:spcBef>
                <a:spcPts val="935"/>
              </a:spcBef>
              <a:buFont typeface="Arial MT"/>
              <a:buChar char="•"/>
              <a:tabLst>
                <a:tab pos="186690" algn="l"/>
              </a:tabLst>
            </a:pPr>
            <a:r>
              <a:rPr lang="en-US" sz="2000" dirty="0">
                <a:latin typeface="Times New Roman"/>
                <a:cs typeface="Times New Roman"/>
              </a:rPr>
              <a:t>This</a:t>
            </a:r>
            <a:r>
              <a:rPr lang="en-US" sz="2000" spc="-10" dirty="0">
                <a:latin typeface="Times New Roman"/>
                <a:cs typeface="Times New Roman"/>
              </a:rPr>
              <a:t> </a:t>
            </a:r>
            <a:r>
              <a:rPr lang="en-US" sz="2000" spc="5" dirty="0">
                <a:latin typeface="Times New Roman"/>
                <a:cs typeface="Times New Roman"/>
              </a:rPr>
              <a:t>bond</a:t>
            </a:r>
            <a:r>
              <a:rPr lang="en-US" sz="2000" spc="-40" dirty="0">
                <a:latin typeface="Times New Roman"/>
                <a:cs typeface="Times New Roman"/>
              </a:rPr>
              <a:t> </a:t>
            </a:r>
            <a:r>
              <a:rPr lang="en-US" sz="2000" dirty="0">
                <a:latin typeface="Times New Roman"/>
                <a:cs typeface="Times New Roman"/>
              </a:rPr>
              <a:t>notation should</a:t>
            </a:r>
            <a:r>
              <a:rPr lang="en-US" sz="2000" spc="-20" dirty="0">
                <a:latin typeface="Times New Roman"/>
                <a:cs typeface="Times New Roman"/>
              </a:rPr>
              <a:t> </a:t>
            </a:r>
            <a:r>
              <a:rPr lang="en-US" sz="2000" dirty="0">
                <a:latin typeface="Times New Roman"/>
                <a:cs typeface="Times New Roman"/>
              </a:rPr>
              <a:t>be</a:t>
            </a:r>
            <a:r>
              <a:rPr lang="en-US" sz="2000" spc="-15" dirty="0">
                <a:latin typeface="Times New Roman"/>
                <a:cs typeface="Times New Roman"/>
              </a:rPr>
              <a:t> </a:t>
            </a:r>
            <a:r>
              <a:rPr lang="en-US" sz="2000" spc="-5" dirty="0">
                <a:latin typeface="Times New Roman"/>
                <a:cs typeface="Times New Roman"/>
              </a:rPr>
              <a:t>interpreted as</a:t>
            </a:r>
            <a:r>
              <a:rPr lang="en-US" sz="2000" spc="-10" dirty="0">
                <a:latin typeface="Times New Roman"/>
                <a:cs typeface="Times New Roman"/>
              </a:rPr>
              <a:t> </a:t>
            </a:r>
            <a:r>
              <a:rPr lang="en-US" sz="2000" dirty="0">
                <a:latin typeface="Times New Roman"/>
                <a:cs typeface="Times New Roman"/>
              </a:rPr>
              <a:t>follows:</a:t>
            </a:r>
          </a:p>
          <a:p>
            <a:pPr marL="469900" marR="6350" lvl="1" indent="-173990">
              <a:lnSpc>
                <a:spcPct val="130000"/>
              </a:lnSpc>
              <a:spcBef>
                <a:spcPts val="5"/>
              </a:spcBef>
              <a:buSzPct val="96153"/>
              <a:buFont typeface="Wingdings"/>
              <a:buChar char=""/>
              <a:tabLst>
                <a:tab pos="560070" algn="l"/>
                <a:tab pos="984885" algn="l"/>
                <a:tab pos="1896110" algn="l"/>
                <a:tab pos="3167380" algn="l"/>
                <a:tab pos="4091304" algn="l"/>
                <a:tab pos="5632450" algn="l"/>
                <a:tab pos="5984240" algn="l"/>
                <a:tab pos="6849745" algn="l"/>
              </a:tabLst>
            </a:pPr>
            <a:r>
              <a:rPr lang="en-US" sz="2000" dirty="0">
                <a:latin typeface="Times New Roman"/>
                <a:cs typeface="Times New Roman"/>
              </a:rPr>
              <a:t>A </a:t>
            </a:r>
            <a:r>
              <a:rPr lang="en-US" sz="2000" b="1" spc="-10" dirty="0">
                <a:latin typeface="Times New Roman"/>
                <a:cs typeface="Times New Roman"/>
              </a:rPr>
              <a:t>b</a:t>
            </a:r>
            <a:r>
              <a:rPr lang="en-US" sz="2000" b="1" dirty="0">
                <a:latin typeface="Times New Roman"/>
                <a:cs typeface="Times New Roman"/>
              </a:rPr>
              <a:t>ol</a:t>
            </a:r>
            <a:r>
              <a:rPr lang="en-US" sz="2000" b="1" spc="5" dirty="0">
                <a:latin typeface="Times New Roman"/>
                <a:cs typeface="Times New Roman"/>
              </a:rPr>
              <a:t>d</a:t>
            </a:r>
            <a:r>
              <a:rPr lang="en-US" sz="2000" dirty="0">
                <a:latin typeface="Times New Roman"/>
                <a:cs typeface="Times New Roman"/>
              </a:rPr>
              <a:t>, </a:t>
            </a:r>
            <a:r>
              <a:rPr lang="en-US" sz="2000" b="1" spc="-10" dirty="0">
                <a:latin typeface="Times New Roman"/>
                <a:cs typeface="Times New Roman"/>
              </a:rPr>
              <a:t>w</a:t>
            </a:r>
            <a:r>
              <a:rPr lang="en-US" sz="2000" b="1" dirty="0">
                <a:latin typeface="Times New Roman"/>
                <a:cs typeface="Times New Roman"/>
              </a:rPr>
              <a:t>edged bo</a:t>
            </a:r>
            <a:r>
              <a:rPr lang="en-US" sz="2000" b="1" spc="5" dirty="0">
                <a:latin typeface="Times New Roman"/>
                <a:cs typeface="Times New Roman"/>
              </a:rPr>
              <a:t>n</a:t>
            </a:r>
            <a:r>
              <a:rPr lang="en-US" sz="2000" b="1" dirty="0">
                <a:latin typeface="Times New Roman"/>
                <a:cs typeface="Times New Roman"/>
              </a:rPr>
              <a:t>d </a:t>
            </a:r>
            <a:r>
              <a:rPr lang="en-US" sz="2000" spc="-20" dirty="0">
                <a:latin typeface="Times New Roman"/>
                <a:cs typeface="Times New Roman"/>
              </a:rPr>
              <a:t>r</a:t>
            </a:r>
            <a:r>
              <a:rPr lang="en-US" sz="2000" dirty="0">
                <a:latin typeface="Times New Roman"/>
                <a:cs typeface="Times New Roman"/>
              </a:rPr>
              <a:t>epre</a:t>
            </a:r>
            <a:r>
              <a:rPr lang="en-US" sz="2000" spc="-25" dirty="0">
                <a:latin typeface="Times New Roman"/>
                <a:cs typeface="Times New Roman"/>
              </a:rPr>
              <a:t>s</a:t>
            </a:r>
            <a:r>
              <a:rPr lang="en-US" sz="2000" dirty="0">
                <a:latin typeface="Times New Roman"/>
                <a:cs typeface="Times New Roman"/>
              </a:rPr>
              <a:t>ents a	b</a:t>
            </a:r>
            <a:r>
              <a:rPr lang="en-US" sz="2000" spc="-15" dirty="0">
                <a:latin typeface="Times New Roman"/>
                <a:cs typeface="Times New Roman"/>
              </a:rPr>
              <a:t>o</a:t>
            </a:r>
            <a:r>
              <a:rPr lang="en-US" sz="2000" dirty="0">
                <a:latin typeface="Times New Roman"/>
                <a:cs typeface="Times New Roman"/>
              </a:rPr>
              <a:t>nd ori</a:t>
            </a:r>
            <a:r>
              <a:rPr lang="en-US" sz="2000" spc="-20" dirty="0">
                <a:latin typeface="Times New Roman"/>
                <a:cs typeface="Times New Roman"/>
              </a:rPr>
              <a:t>e</a:t>
            </a:r>
            <a:r>
              <a:rPr lang="en-US" sz="2000" dirty="0">
                <a:latin typeface="Times New Roman"/>
                <a:cs typeface="Times New Roman"/>
              </a:rPr>
              <a:t>nt</a:t>
            </a:r>
            <a:r>
              <a:rPr lang="en-US" sz="2000" spc="-15" dirty="0">
                <a:latin typeface="Times New Roman"/>
                <a:cs typeface="Times New Roman"/>
              </a:rPr>
              <a:t>e</a:t>
            </a:r>
            <a:r>
              <a:rPr lang="en-US" sz="2000" dirty="0">
                <a:latin typeface="Times New Roman"/>
                <a:cs typeface="Times New Roman"/>
              </a:rPr>
              <a:t>d towards</a:t>
            </a:r>
            <a:r>
              <a:rPr lang="en-US" sz="2000" spc="-20" dirty="0">
                <a:latin typeface="Times New Roman"/>
                <a:cs typeface="Times New Roman"/>
              </a:rPr>
              <a:t> </a:t>
            </a:r>
            <a:r>
              <a:rPr lang="en-US" sz="2000" dirty="0">
                <a:latin typeface="Times New Roman"/>
                <a:cs typeface="Times New Roman"/>
              </a:rPr>
              <a:t>the</a:t>
            </a:r>
            <a:r>
              <a:rPr lang="en-US" sz="2000" spc="-20" dirty="0">
                <a:latin typeface="Times New Roman"/>
                <a:cs typeface="Times New Roman"/>
              </a:rPr>
              <a:t> viewer.</a:t>
            </a:r>
            <a:endParaRPr lang="en-US" sz="2000" dirty="0">
              <a:latin typeface="Times New Roman"/>
              <a:cs typeface="Times New Roman"/>
            </a:endParaRPr>
          </a:p>
          <a:p>
            <a:pPr marL="469900" marR="5080" lvl="1" indent="-173990">
              <a:lnSpc>
                <a:spcPts val="4060"/>
              </a:lnSpc>
              <a:spcBef>
                <a:spcPts val="285"/>
              </a:spcBef>
              <a:buSzPct val="96153"/>
              <a:buFont typeface="Wingdings"/>
              <a:buChar char=""/>
              <a:tabLst>
                <a:tab pos="560070" algn="l"/>
              </a:tabLst>
            </a:pPr>
            <a:r>
              <a:rPr lang="en-US" sz="2000" b="1" dirty="0">
                <a:latin typeface="Times New Roman"/>
                <a:cs typeface="Times New Roman"/>
              </a:rPr>
              <a:t>A</a:t>
            </a:r>
            <a:r>
              <a:rPr lang="en-US" sz="2000" b="1" spc="-80" dirty="0">
                <a:latin typeface="Times New Roman"/>
                <a:cs typeface="Times New Roman"/>
              </a:rPr>
              <a:t> </a:t>
            </a:r>
            <a:r>
              <a:rPr lang="en-US" sz="2000" b="1" i="1" dirty="0">
                <a:latin typeface="Times New Roman"/>
                <a:cs typeface="Times New Roman"/>
              </a:rPr>
              <a:t>hashed</a:t>
            </a:r>
            <a:r>
              <a:rPr lang="en-US" sz="2000" b="1" i="1" spc="60" dirty="0">
                <a:latin typeface="Times New Roman"/>
                <a:cs typeface="Times New Roman"/>
              </a:rPr>
              <a:t> </a:t>
            </a:r>
            <a:r>
              <a:rPr lang="en-US" sz="2000" b="1" i="1" spc="-5" dirty="0">
                <a:latin typeface="Times New Roman"/>
                <a:cs typeface="Times New Roman"/>
              </a:rPr>
              <a:t>bond</a:t>
            </a:r>
            <a:r>
              <a:rPr lang="en-US" sz="2000" b="1" i="1" spc="75" dirty="0">
                <a:latin typeface="Times New Roman"/>
                <a:cs typeface="Times New Roman"/>
              </a:rPr>
              <a:t> </a:t>
            </a:r>
            <a:r>
              <a:rPr lang="en-US" sz="2000" spc="-5" dirty="0">
                <a:latin typeface="Times New Roman"/>
                <a:cs typeface="Times New Roman"/>
              </a:rPr>
              <a:t>represents</a:t>
            </a:r>
            <a:r>
              <a:rPr lang="en-US" sz="2000" spc="60" dirty="0">
                <a:latin typeface="Times New Roman"/>
                <a:cs typeface="Times New Roman"/>
              </a:rPr>
              <a:t> </a:t>
            </a:r>
            <a:r>
              <a:rPr lang="en-US" sz="2000" dirty="0">
                <a:latin typeface="Times New Roman"/>
                <a:cs typeface="Times New Roman"/>
              </a:rPr>
              <a:t>a</a:t>
            </a:r>
            <a:r>
              <a:rPr lang="en-US" sz="2000" spc="65" dirty="0">
                <a:latin typeface="Times New Roman"/>
                <a:cs typeface="Times New Roman"/>
              </a:rPr>
              <a:t> </a:t>
            </a:r>
            <a:r>
              <a:rPr lang="en-US" sz="2000" dirty="0">
                <a:latin typeface="Times New Roman"/>
                <a:cs typeface="Times New Roman"/>
              </a:rPr>
              <a:t>bond</a:t>
            </a:r>
            <a:r>
              <a:rPr lang="en-US" sz="2000" spc="60" dirty="0">
                <a:latin typeface="Times New Roman"/>
                <a:cs typeface="Times New Roman"/>
              </a:rPr>
              <a:t> </a:t>
            </a:r>
            <a:r>
              <a:rPr lang="en-US" sz="2000" dirty="0">
                <a:latin typeface="Times New Roman"/>
                <a:cs typeface="Times New Roman"/>
              </a:rPr>
              <a:t>fading</a:t>
            </a:r>
            <a:r>
              <a:rPr lang="en-US" sz="2000" spc="70" dirty="0">
                <a:latin typeface="Times New Roman"/>
                <a:cs typeface="Times New Roman"/>
              </a:rPr>
              <a:t> </a:t>
            </a:r>
            <a:r>
              <a:rPr lang="en-US" sz="2000" spc="-5" dirty="0">
                <a:latin typeface="Times New Roman"/>
                <a:cs typeface="Times New Roman"/>
              </a:rPr>
              <a:t>away</a:t>
            </a:r>
            <a:r>
              <a:rPr lang="en-US" sz="2000" spc="70" dirty="0">
                <a:latin typeface="Times New Roman"/>
                <a:cs typeface="Times New Roman"/>
              </a:rPr>
              <a:t> </a:t>
            </a:r>
            <a:r>
              <a:rPr lang="en-US" sz="2000" dirty="0">
                <a:latin typeface="Times New Roman"/>
                <a:cs typeface="Times New Roman"/>
              </a:rPr>
              <a:t>from</a:t>
            </a:r>
            <a:r>
              <a:rPr lang="en-US" sz="2000" spc="60" dirty="0">
                <a:latin typeface="Times New Roman"/>
                <a:cs typeface="Times New Roman"/>
              </a:rPr>
              <a:t> </a:t>
            </a:r>
            <a:r>
              <a:rPr lang="en-US" sz="2000" dirty="0">
                <a:latin typeface="Times New Roman"/>
                <a:cs typeface="Times New Roman"/>
              </a:rPr>
              <a:t>the </a:t>
            </a:r>
            <a:r>
              <a:rPr lang="en-US" sz="2000" spc="-635" dirty="0">
                <a:latin typeface="Times New Roman"/>
                <a:cs typeface="Times New Roman"/>
              </a:rPr>
              <a:t> </a:t>
            </a:r>
            <a:r>
              <a:rPr lang="en-US" sz="2000" spc="-20" dirty="0">
                <a:latin typeface="Times New Roman"/>
                <a:cs typeface="Times New Roman"/>
              </a:rPr>
              <a:t>viewer.</a:t>
            </a:r>
            <a:endParaRPr lang="en-US" sz="2000" dirty="0">
              <a:latin typeface="Times New Roman"/>
              <a:cs typeface="Times New Roman"/>
            </a:endParaRPr>
          </a:p>
          <a:p>
            <a:pPr marL="559435" lvl="1" indent="-264160">
              <a:lnSpc>
                <a:spcPct val="100000"/>
              </a:lnSpc>
              <a:spcBef>
                <a:spcPts val="645"/>
              </a:spcBef>
              <a:buSzPct val="96153"/>
              <a:buFont typeface="Wingdings"/>
              <a:buChar char=""/>
              <a:tabLst>
                <a:tab pos="560070" algn="l"/>
              </a:tabLst>
            </a:pPr>
            <a:r>
              <a:rPr lang="en-US" sz="2000" dirty="0">
                <a:latin typeface="Times New Roman"/>
                <a:cs typeface="Times New Roman"/>
              </a:rPr>
              <a:t>The</a:t>
            </a:r>
            <a:r>
              <a:rPr lang="en-US" sz="2000" spc="-5" dirty="0">
                <a:latin typeface="Times New Roman"/>
                <a:cs typeface="Times New Roman"/>
              </a:rPr>
              <a:t> </a:t>
            </a:r>
            <a:r>
              <a:rPr lang="en-US" sz="2000" dirty="0">
                <a:latin typeface="Times New Roman"/>
                <a:cs typeface="Times New Roman"/>
              </a:rPr>
              <a:t>other</a:t>
            </a:r>
            <a:r>
              <a:rPr lang="en-US" sz="2000" spc="-5" dirty="0">
                <a:latin typeface="Times New Roman"/>
                <a:cs typeface="Times New Roman"/>
              </a:rPr>
              <a:t> two</a:t>
            </a:r>
            <a:r>
              <a:rPr lang="en-US" sz="2000" spc="5" dirty="0">
                <a:latin typeface="Times New Roman"/>
                <a:cs typeface="Times New Roman"/>
              </a:rPr>
              <a:t> </a:t>
            </a:r>
            <a:r>
              <a:rPr lang="en-US" sz="2000" spc="-5" dirty="0">
                <a:latin typeface="Times New Roman"/>
                <a:cs typeface="Times New Roman"/>
              </a:rPr>
              <a:t>line</a:t>
            </a:r>
            <a:r>
              <a:rPr lang="en-US" sz="2000" spc="5" dirty="0">
                <a:latin typeface="Times New Roman"/>
                <a:cs typeface="Times New Roman"/>
              </a:rPr>
              <a:t> </a:t>
            </a:r>
            <a:r>
              <a:rPr lang="en-US" sz="2000" spc="-5" dirty="0">
                <a:latin typeface="Times New Roman"/>
                <a:cs typeface="Times New Roman"/>
              </a:rPr>
              <a:t>bonds</a:t>
            </a:r>
            <a:r>
              <a:rPr lang="en-US" sz="2000" spc="-15" dirty="0">
                <a:latin typeface="Times New Roman"/>
                <a:cs typeface="Times New Roman"/>
              </a:rPr>
              <a:t> </a:t>
            </a:r>
            <a:r>
              <a:rPr lang="en-US" sz="2000" dirty="0">
                <a:latin typeface="Times New Roman"/>
                <a:cs typeface="Times New Roman"/>
              </a:rPr>
              <a:t>are</a:t>
            </a:r>
            <a:r>
              <a:rPr lang="en-US" sz="2000" spc="-10" dirty="0">
                <a:latin typeface="Times New Roman"/>
                <a:cs typeface="Times New Roman"/>
              </a:rPr>
              <a:t> </a:t>
            </a:r>
            <a:r>
              <a:rPr lang="en-US" sz="2000" spc="-5" dirty="0">
                <a:latin typeface="Times New Roman"/>
                <a:cs typeface="Times New Roman"/>
              </a:rPr>
              <a:t>considered</a:t>
            </a:r>
            <a:r>
              <a:rPr lang="en-US" sz="2000" spc="10" dirty="0">
                <a:latin typeface="Times New Roman"/>
                <a:cs typeface="Times New Roman"/>
              </a:rPr>
              <a:t> </a:t>
            </a:r>
            <a:r>
              <a:rPr lang="en-US" sz="2000" spc="-5" dirty="0">
                <a:latin typeface="Times New Roman"/>
                <a:cs typeface="Times New Roman"/>
              </a:rPr>
              <a:t>as being</a:t>
            </a:r>
            <a:r>
              <a:rPr lang="en-US" sz="2000" spc="5" dirty="0">
                <a:latin typeface="Times New Roman"/>
                <a:cs typeface="Times New Roman"/>
              </a:rPr>
              <a:t> </a:t>
            </a:r>
            <a:r>
              <a:rPr lang="en-US" sz="2000" spc="-5" dirty="0">
                <a:latin typeface="Times New Roman"/>
                <a:cs typeface="Times New Roman"/>
              </a:rPr>
              <a:t>on</a:t>
            </a:r>
            <a:r>
              <a:rPr lang="en-US" sz="2000" spc="5" dirty="0">
                <a:latin typeface="Times New Roman"/>
                <a:cs typeface="Times New Roman"/>
              </a:rPr>
              <a:t> </a:t>
            </a:r>
            <a:r>
              <a:rPr lang="en-US" sz="2000" dirty="0">
                <a:latin typeface="Times New Roman"/>
                <a:cs typeface="Times New Roman"/>
              </a:rPr>
              <a:t>the</a:t>
            </a:r>
          </a:p>
          <a:p>
            <a:pPr marL="469900">
              <a:lnSpc>
                <a:spcPct val="100000"/>
              </a:lnSpc>
              <a:spcBef>
                <a:spcPts val="935"/>
              </a:spcBef>
            </a:pPr>
            <a:r>
              <a:rPr lang="en-US" sz="2000" dirty="0">
                <a:latin typeface="Times New Roman"/>
                <a:cs typeface="Times New Roman"/>
              </a:rPr>
              <a:t>plane</a:t>
            </a:r>
            <a:r>
              <a:rPr lang="en-US" sz="2000" spc="-25" dirty="0">
                <a:latin typeface="Times New Roman"/>
                <a:cs typeface="Times New Roman"/>
              </a:rPr>
              <a:t> </a:t>
            </a:r>
            <a:r>
              <a:rPr lang="en-US" sz="2000" dirty="0">
                <a:latin typeface="Times New Roman"/>
                <a:cs typeface="Times New Roman"/>
              </a:rPr>
              <a:t>of</a:t>
            </a:r>
            <a:r>
              <a:rPr lang="en-US" sz="2000" spc="-35" dirty="0">
                <a:latin typeface="Times New Roman"/>
                <a:cs typeface="Times New Roman"/>
              </a:rPr>
              <a:t> </a:t>
            </a:r>
            <a:r>
              <a:rPr lang="en-US" sz="2000" dirty="0">
                <a:latin typeface="Times New Roman"/>
                <a:cs typeface="Times New Roman"/>
              </a:rPr>
              <a:t>the</a:t>
            </a:r>
            <a:r>
              <a:rPr lang="en-US" sz="2000" spc="-20" dirty="0">
                <a:latin typeface="Times New Roman"/>
                <a:cs typeface="Times New Roman"/>
              </a:rPr>
              <a:t> </a:t>
            </a:r>
            <a:r>
              <a:rPr lang="en-US" sz="2000" spc="-25" dirty="0">
                <a:latin typeface="Times New Roman"/>
                <a:cs typeface="Times New Roman"/>
              </a:rPr>
              <a:t>paper.</a:t>
            </a:r>
            <a:endParaRPr lang="en-US" sz="2000" dirty="0">
              <a:latin typeface="Times New Roman"/>
              <a:cs typeface="Times New Roman"/>
            </a:endParaRPr>
          </a:p>
          <a:p>
            <a:endParaRPr lang="en-GB" sz="2000" dirty="0"/>
          </a:p>
        </p:txBody>
      </p:sp>
    </p:spTree>
    <p:extLst>
      <p:ext uri="{BB962C8B-B14F-4D97-AF65-F5344CB8AC3E}">
        <p14:creationId xmlns:p14="http://schemas.microsoft.com/office/powerpoint/2010/main" val="17172527"/>
      </p:ext>
    </p:extLst>
  </p:cSld>
  <p:clrMapOvr>
    <a:masterClrMapping/>
  </p:clrMapOvr>
  <mc:AlternateContent xmlns:mc="http://schemas.openxmlformats.org/markup-compatibility/2006" xmlns:p14="http://schemas.microsoft.com/office/powerpoint/2010/main">
    <mc:Choice Requires="p14">
      <p:transition spd="slow" p14:dur="2000" advTm="70900"/>
    </mc:Choice>
    <mc:Fallback xmlns="">
      <p:transition spd="slow" advTm="70900"/>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1C2BCD8-D586-4F5C-A034-5BA7B3E479D0}"/>
              </a:ext>
            </a:extLst>
          </p:cNvPr>
          <p:cNvPicPr>
            <a:picLocks noChangeAspect="1"/>
          </p:cNvPicPr>
          <p:nvPr/>
        </p:nvPicPr>
        <p:blipFill>
          <a:blip r:embed="rId2"/>
          <a:stretch>
            <a:fillRect/>
          </a:stretch>
        </p:blipFill>
        <p:spPr>
          <a:xfrm>
            <a:off x="285750" y="200979"/>
            <a:ext cx="5479589" cy="6485571"/>
          </a:xfrm>
          <a:prstGeom prst="rect">
            <a:avLst/>
          </a:prstGeom>
          <a:effectLst>
            <a:glow rad="101600">
              <a:schemeClr val="accent2">
                <a:satMod val="175000"/>
                <a:alpha val="40000"/>
              </a:schemeClr>
            </a:glow>
          </a:effectLst>
        </p:spPr>
      </p:pic>
      <p:pic>
        <p:nvPicPr>
          <p:cNvPr id="7" name="Picture 6">
            <a:extLst>
              <a:ext uri="{FF2B5EF4-FFF2-40B4-BE49-F238E27FC236}">
                <a16:creationId xmlns:a16="http://schemas.microsoft.com/office/drawing/2014/main" id="{A83A893A-BA44-484B-B005-7CBA714694A2}"/>
              </a:ext>
            </a:extLst>
          </p:cNvPr>
          <p:cNvPicPr>
            <a:picLocks noChangeAspect="1"/>
          </p:cNvPicPr>
          <p:nvPr/>
        </p:nvPicPr>
        <p:blipFill>
          <a:blip r:embed="rId3"/>
          <a:stretch>
            <a:fillRect/>
          </a:stretch>
        </p:blipFill>
        <p:spPr>
          <a:xfrm>
            <a:off x="6381749" y="1962150"/>
            <a:ext cx="2482713" cy="2895600"/>
          </a:xfrm>
          <a:prstGeom prst="rect">
            <a:avLst/>
          </a:prstGeom>
          <a:effectLst>
            <a:glow rad="101600">
              <a:schemeClr val="accent5">
                <a:satMod val="175000"/>
                <a:alpha val="40000"/>
              </a:schemeClr>
            </a:glow>
          </a:effectLst>
        </p:spPr>
      </p:pic>
    </p:spTree>
    <p:extLst>
      <p:ext uri="{BB962C8B-B14F-4D97-AF65-F5344CB8AC3E}">
        <p14:creationId xmlns:p14="http://schemas.microsoft.com/office/powerpoint/2010/main" val="3500528058"/>
      </p:ext>
    </p:extLst>
  </p:cSld>
  <p:clrMapOvr>
    <a:masterClrMapping/>
  </p:clrMapOvr>
  <mc:AlternateContent xmlns:mc="http://schemas.openxmlformats.org/markup-compatibility/2006" xmlns:p14="http://schemas.microsoft.com/office/powerpoint/2010/main">
    <mc:Choice Requires="p14">
      <p:transition spd="slow" p14:dur="2000" advTm="5698"/>
    </mc:Choice>
    <mc:Fallback xmlns="">
      <p:transition spd="slow" advTm="5698"/>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A8FA84-897F-4345-9319-0DE017983287}"/>
              </a:ext>
            </a:extLst>
          </p:cNvPr>
          <p:cNvSpPr>
            <a:spLocks noGrp="1"/>
          </p:cNvSpPr>
          <p:nvPr>
            <p:ph type="title"/>
          </p:nvPr>
        </p:nvSpPr>
        <p:spPr/>
        <p:txBody>
          <a:bodyPr/>
          <a:lstStyle/>
          <a:p>
            <a:pPr algn="ctr"/>
            <a:r>
              <a:rPr lang="en-US" dirty="0"/>
              <a:t>Solved Problem</a:t>
            </a:r>
            <a:endParaRPr lang="en-GB" dirty="0"/>
          </a:p>
        </p:txBody>
      </p:sp>
      <p:pic>
        <p:nvPicPr>
          <p:cNvPr id="5" name="Picture 4">
            <a:extLst>
              <a:ext uri="{FF2B5EF4-FFF2-40B4-BE49-F238E27FC236}">
                <a16:creationId xmlns:a16="http://schemas.microsoft.com/office/drawing/2014/main" id="{1FD152DC-982C-47F1-A40F-CCCC0E19F190}"/>
              </a:ext>
            </a:extLst>
          </p:cNvPr>
          <p:cNvPicPr>
            <a:picLocks noChangeAspect="1"/>
          </p:cNvPicPr>
          <p:nvPr/>
        </p:nvPicPr>
        <p:blipFill>
          <a:blip r:embed="rId2"/>
          <a:stretch>
            <a:fillRect/>
          </a:stretch>
        </p:blipFill>
        <p:spPr>
          <a:xfrm>
            <a:off x="752168" y="1276350"/>
            <a:ext cx="7534581" cy="5090948"/>
          </a:xfrm>
          <a:prstGeom prst="rect">
            <a:avLst/>
          </a:prstGeom>
          <a:effectLst>
            <a:glow rad="101600">
              <a:schemeClr val="accent6">
                <a:satMod val="175000"/>
                <a:alpha val="40000"/>
              </a:schemeClr>
            </a:glow>
          </a:effectLst>
        </p:spPr>
      </p:pic>
    </p:spTree>
    <p:extLst>
      <p:ext uri="{BB962C8B-B14F-4D97-AF65-F5344CB8AC3E}">
        <p14:creationId xmlns:p14="http://schemas.microsoft.com/office/powerpoint/2010/main" val="1728516053"/>
      </p:ext>
    </p:extLst>
  </p:cSld>
  <p:clrMapOvr>
    <a:masterClrMapping/>
  </p:clrMapOvr>
  <mc:AlternateContent xmlns:mc="http://schemas.openxmlformats.org/markup-compatibility/2006" xmlns:p14="http://schemas.microsoft.com/office/powerpoint/2010/main">
    <mc:Choice Requires="p14">
      <p:transition spd="slow" p14:dur="2000" advTm="35908"/>
    </mc:Choice>
    <mc:Fallback xmlns="">
      <p:transition spd="slow" advTm="35908"/>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B56390-620B-4942-8D0E-FF8568AD7614}"/>
              </a:ext>
            </a:extLst>
          </p:cNvPr>
          <p:cNvSpPr>
            <a:spLocks noGrp="1"/>
          </p:cNvSpPr>
          <p:nvPr>
            <p:ph type="title"/>
          </p:nvPr>
        </p:nvSpPr>
        <p:spPr/>
        <p:txBody>
          <a:bodyPr/>
          <a:lstStyle/>
          <a:p>
            <a:pPr algn="ctr"/>
            <a:r>
              <a:rPr lang="en-US" dirty="0"/>
              <a:t>Solved Problem</a:t>
            </a:r>
            <a:endParaRPr lang="en-GB" dirty="0"/>
          </a:p>
        </p:txBody>
      </p:sp>
      <p:pic>
        <p:nvPicPr>
          <p:cNvPr id="5" name="Picture 4">
            <a:extLst>
              <a:ext uri="{FF2B5EF4-FFF2-40B4-BE49-F238E27FC236}">
                <a16:creationId xmlns:a16="http://schemas.microsoft.com/office/drawing/2014/main" id="{51A31B43-6A9A-4959-AA25-83093A2A56B3}"/>
              </a:ext>
            </a:extLst>
          </p:cNvPr>
          <p:cNvPicPr>
            <a:picLocks noChangeAspect="1"/>
          </p:cNvPicPr>
          <p:nvPr/>
        </p:nvPicPr>
        <p:blipFill>
          <a:blip r:embed="rId2"/>
          <a:stretch>
            <a:fillRect/>
          </a:stretch>
        </p:blipFill>
        <p:spPr>
          <a:xfrm>
            <a:off x="742950" y="819150"/>
            <a:ext cx="5369662" cy="1981200"/>
          </a:xfrm>
          <a:prstGeom prst="rect">
            <a:avLst/>
          </a:prstGeom>
          <a:effectLst>
            <a:glow rad="101600">
              <a:schemeClr val="accent6">
                <a:satMod val="175000"/>
                <a:alpha val="40000"/>
              </a:schemeClr>
            </a:glow>
          </a:effectLst>
        </p:spPr>
      </p:pic>
      <p:pic>
        <p:nvPicPr>
          <p:cNvPr id="7" name="Picture 6">
            <a:extLst>
              <a:ext uri="{FF2B5EF4-FFF2-40B4-BE49-F238E27FC236}">
                <a16:creationId xmlns:a16="http://schemas.microsoft.com/office/drawing/2014/main" id="{5B4A7DEB-1C76-446C-BC1C-10CE0A027E35}"/>
              </a:ext>
            </a:extLst>
          </p:cNvPr>
          <p:cNvPicPr>
            <a:picLocks noChangeAspect="1"/>
          </p:cNvPicPr>
          <p:nvPr/>
        </p:nvPicPr>
        <p:blipFill>
          <a:blip r:embed="rId3"/>
          <a:stretch>
            <a:fillRect/>
          </a:stretch>
        </p:blipFill>
        <p:spPr>
          <a:xfrm>
            <a:off x="742950" y="2800350"/>
            <a:ext cx="5369662" cy="3790023"/>
          </a:xfrm>
          <a:prstGeom prst="rect">
            <a:avLst/>
          </a:prstGeom>
          <a:effectLst>
            <a:glow rad="101600">
              <a:schemeClr val="accent6">
                <a:satMod val="175000"/>
                <a:alpha val="40000"/>
              </a:schemeClr>
            </a:glow>
          </a:effectLst>
        </p:spPr>
      </p:pic>
      <p:pic>
        <p:nvPicPr>
          <p:cNvPr id="11" name="Picture 10">
            <a:extLst>
              <a:ext uri="{FF2B5EF4-FFF2-40B4-BE49-F238E27FC236}">
                <a16:creationId xmlns:a16="http://schemas.microsoft.com/office/drawing/2014/main" id="{16C0E007-9E6C-4523-B6C1-40308993B84C}"/>
              </a:ext>
            </a:extLst>
          </p:cNvPr>
          <p:cNvPicPr>
            <a:picLocks noChangeAspect="1"/>
          </p:cNvPicPr>
          <p:nvPr/>
        </p:nvPicPr>
        <p:blipFill>
          <a:blip r:embed="rId4"/>
          <a:stretch>
            <a:fillRect/>
          </a:stretch>
        </p:blipFill>
        <p:spPr>
          <a:xfrm>
            <a:off x="6229350" y="1809750"/>
            <a:ext cx="2764577" cy="1828800"/>
          </a:xfrm>
          <a:prstGeom prst="rect">
            <a:avLst/>
          </a:prstGeom>
        </p:spPr>
      </p:pic>
    </p:spTree>
    <p:extLst>
      <p:ext uri="{BB962C8B-B14F-4D97-AF65-F5344CB8AC3E}">
        <p14:creationId xmlns:p14="http://schemas.microsoft.com/office/powerpoint/2010/main" val="1738696530"/>
      </p:ext>
    </p:extLst>
  </p:cSld>
  <p:clrMapOvr>
    <a:masterClrMapping/>
  </p:clrMapOvr>
  <mc:AlternateContent xmlns:mc="http://schemas.openxmlformats.org/markup-compatibility/2006" xmlns:p14="http://schemas.microsoft.com/office/powerpoint/2010/main">
    <mc:Choice Requires="p14">
      <p:transition spd="slow" p14:dur="2000" advTm="55041"/>
    </mc:Choice>
    <mc:Fallback xmlns="">
      <p:transition spd="slow" advTm="55041"/>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9F4D1D1-4F94-4983-80DF-59B1AAD0D285}"/>
              </a:ext>
            </a:extLst>
          </p:cNvPr>
          <p:cNvPicPr>
            <a:picLocks noChangeAspect="1"/>
          </p:cNvPicPr>
          <p:nvPr/>
        </p:nvPicPr>
        <p:blipFill>
          <a:blip r:embed="rId2"/>
          <a:stretch>
            <a:fillRect/>
          </a:stretch>
        </p:blipFill>
        <p:spPr>
          <a:xfrm>
            <a:off x="704850" y="329357"/>
            <a:ext cx="7696200" cy="6161186"/>
          </a:xfrm>
          <a:prstGeom prst="rect">
            <a:avLst/>
          </a:prstGeom>
          <a:effectLst>
            <a:glow rad="101600">
              <a:schemeClr val="accent2">
                <a:satMod val="175000"/>
                <a:alpha val="40000"/>
              </a:schemeClr>
            </a:glow>
          </a:effectLst>
        </p:spPr>
      </p:pic>
    </p:spTree>
    <p:extLst>
      <p:ext uri="{BB962C8B-B14F-4D97-AF65-F5344CB8AC3E}">
        <p14:creationId xmlns:p14="http://schemas.microsoft.com/office/powerpoint/2010/main" val="3595382145"/>
      </p:ext>
    </p:extLst>
  </p:cSld>
  <p:clrMapOvr>
    <a:masterClrMapping/>
  </p:clrMapOvr>
  <mc:AlternateContent xmlns:mc="http://schemas.openxmlformats.org/markup-compatibility/2006" xmlns:p14="http://schemas.microsoft.com/office/powerpoint/2010/main">
    <mc:Choice Requires="p14">
      <p:transition spd="slow" p14:dur="2000" advTm="3005"/>
    </mc:Choice>
    <mc:Fallback xmlns="">
      <p:transition spd="slow" advTm="3005"/>
    </mc:Fallback>
  </mc:AlternateContent>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97331" y="224536"/>
            <a:ext cx="8197850" cy="635000"/>
          </a:xfrm>
          <a:prstGeom prst="rect">
            <a:avLst/>
          </a:prstGeom>
        </p:spPr>
        <p:txBody>
          <a:bodyPr vert="horz" wrap="square" lIns="0" tIns="12065" rIns="0" bIns="0" rtlCol="0">
            <a:spAutoFit/>
          </a:bodyPr>
          <a:lstStyle/>
          <a:p>
            <a:pPr marL="12700">
              <a:lnSpc>
                <a:spcPct val="100000"/>
              </a:lnSpc>
              <a:spcBef>
                <a:spcPts val="95"/>
              </a:spcBef>
            </a:pPr>
            <a:r>
              <a:rPr spc="-5" dirty="0"/>
              <a:t>Molecules with multiple</a:t>
            </a:r>
            <a:r>
              <a:rPr spc="10" dirty="0"/>
              <a:t> </a:t>
            </a:r>
            <a:r>
              <a:rPr spc="-5" dirty="0"/>
              <a:t>stereocenters</a:t>
            </a:r>
          </a:p>
        </p:txBody>
      </p:sp>
      <p:sp>
        <p:nvSpPr>
          <p:cNvPr id="3" name="object 3"/>
          <p:cNvSpPr txBox="1"/>
          <p:nvPr/>
        </p:nvSpPr>
        <p:spPr>
          <a:xfrm>
            <a:off x="215900" y="1145539"/>
            <a:ext cx="5791200" cy="975360"/>
          </a:xfrm>
          <a:prstGeom prst="rect">
            <a:avLst/>
          </a:prstGeom>
          <a:solidFill>
            <a:srgbClr val="0000FF"/>
          </a:solidFill>
        </p:spPr>
        <p:txBody>
          <a:bodyPr vert="horz" wrap="square" lIns="0" tIns="40640" rIns="0" bIns="0" rtlCol="0">
            <a:spAutoFit/>
          </a:bodyPr>
          <a:lstStyle/>
          <a:p>
            <a:pPr marL="111125" marR="296545" indent="-13335">
              <a:lnSpc>
                <a:spcPct val="100000"/>
              </a:lnSpc>
              <a:spcBef>
                <a:spcPts val="320"/>
              </a:spcBef>
              <a:tabLst>
                <a:tab pos="828675" algn="l"/>
                <a:tab pos="1371600" algn="l"/>
                <a:tab pos="1772920" algn="l"/>
                <a:tab pos="2018030" algn="l"/>
                <a:tab pos="2283460" algn="l"/>
                <a:tab pos="2993390" algn="l"/>
                <a:tab pos="3312795" algn="l"/>
              </a:tabLst>
            </a:pPr>
            <a:r>
              <a:rPr sz="2800" b="1" spc="200" dirty="0">
                <a:solidFill>
                  <a:srgbClr val="FFFFFF"/>
                </a:solidFill>
                <a:latin typeface="Times New Roman"/>
                <a:cs typeface="Times New Roman"/>
              </a:rPr>
              <a:t>M</a:t>
            </a:r>
            <a:r>
              <a:rPr sz="2800" b="1" spc="254" dirty="0">
                <a:solidFill>
                  <a:srgbClr val="FFFFFF"/>
                </a:solidFill>
                <a:latin typeface="Times New Roman"/>
                <a:cs typeface="Times New Roman"/>
              </a:rPr>
              <a:t>o</a:t>
            </a:r>
            <a:r>
              <a:rPr sz="2800" b="1" spc="280" dirty="0">
                <a:solidFill>
                  <a:srgbClr val="FFFFFF"/>
                </a:solidFill>
                <a:latin typeface="Times New Roman"/>
                <a:cs typeface="Times New Roman"/>
              </a:rPr>
              <a:t>l</a:t>
            </a:r>
            <a:r>
              <a:rPr sz="2800" b="1" spc="175" dirty="0">
                <a:solidFill>
                  <a:srgbClr val="FFFFFF"/>
                </a:solidFill>
                <a:latin typeface="Times New Roman"/>
                <a:cs typeface="Times New Roman"/>
              </a:rPr>
              <a:t>ec</a:t>
            </a:r>
            <a:r>
              <a:rPr sz="2800" b="1" spc="280" dirty="0">
                <a:solidFill>
                  <a:srgbClr val="FFFFFF"/>
                </a:solidFill>
                <a:latin typeface="Times New Roman"/>
                <a:cs typeface="Times New Roman"/>
              </a:rPr>
              <a:t>ul</a:t>
            </a:r>
            <a:r>
              <a:rPr sz="2800" b="1" spc="175" dirty="0">
                <a:solidFill>
                  <a:srgbClr val="FFFFFF"/>
                </a:solidFill>
                <a:latin typeface="Times New Roman"/>
                <a:cs typeface="Times New Roman"/>
              </a:rPr>
              <a:t>e</a:t>
            </a:r>
            <a:r>
              <a:rPr sz="2800" b="1" spc="-5" dirty="0">
                <a:solidFill>
                  <a:srgbClr val="FFFFFF"/>
                </a:solidFill>
                <a:latin typeface="Times New Roman"/>
                <a:cs typeface="Times New Roman"/>
              </a:rPr>
              <a:t>s</a:t>
            </a:r>
            <a:r>
              <a:rPr sz="2800" b="1" dirty="0">
                <a:solidFill>
                  <a:srgbClr val="FFFFFF"/>
                </a:solidFill>
                <a:latin typeface="Times New Roman"/>
                <a:cs typeface="Times New Roman"/>
              </a:rPr>
              <a:t>	</a:t>
            </a:r>
            <a:r>
              <a:rPr sz="2800" b="1" spc="-5" dirty="0">
                <a:solidFill>
                  <a:srgbClr val="FFFFFF"/>
                </a:solidFill>
                <a:latin typeface="Times New Roman"/>
                <a:cs typeface="Times New Roman"/>
              </a:rPr>
              <a:t>w</a:t>
            </a:r>
            <a:r>
              <a:rPr sz="2800" b="1" spc="-340" dirty="0">
                <a:solidFill>
                  <a:srgbClr val="FFFFFF"/>
                </a:solidFill>
                <a:latin typeface="Times New Roman"/>
                <a:cs typeface="Times New Roman"/>
              </a:rPr>
              <a:t> </a:t>
            </a:r>
            <a:r>
              <a:rPr sz="2800" b="1" spc="125" dirty="0">
                <a:solidFill>
                  <a:srgbClr val="FFFFFF"/>
                </a:solidFill>
                <a:latin typeface="Times New Roman"/>
                <a:cs typeface="Times New Roman"/>
              </a:rPr>
              <a:t>i</a:t>
            </a:r>
            <a:r>
              <a:rPr sz="2800" b="1" spc="305" dirty="0">
                <a:solidFill>
                  <a:srgbClr val="FFFFFF"/>
                </a:solidFill>
                <a:latin typeface="Times New Roman"/>
                <a:cs typeface="Times New Roman"/>
              </a:rPr>
              <a:t>t</a:t>
            </a:r>
            <a:r>
              <a:rPr sz="2800" b="1" spc="-5" dirty="0">
                <a:solidFill>
                  <a:srgbClr val="FFFFFF"/>
                </a:solidFill>
                <a:latin typeface="Times New Roman"/>
                <a:cs typeface="Times New Roman"/>
              </a:rPr>
              <a:t>h</a:t>
            </a:r>
            <a:r>
              <a:rPr sz="2800" b="1" dirty="0">
                <a:solidFill>
                  <a:srgbClr val="FFFFFF"/>
                </a:solidFill>
                <a:latin typeface="Times New Roman"/>
                <a:cs typeface="Times New Roman"/>
              </a:rPr>
              <a:t>	</a:t>
            </a:r>
            <a:r>
              <a:rPr sz="2800" b="1" spc="-5" dirty="0">
                <a:solidFill>
                  <a:srgbClr val="FFFF00"/>
                </a:solidFill>
                <a:latin typeface="Times New Roman"/>
                <a:cs typeface="Times New Roman"/>
              </a:rPr>
              <a:t>1</a:t>
            </a:r>
            <a:r>
              <a:rPr sz="2800" b="1" dirty="0">
                <a:solidFill>
                  <a:srgbClr val="FFFF00"/>
                </a:solidFill>
                <a:latin typeface="Times New Roman"/>
                <a:cs typeface="Times New Roman"/>
              </a:rPr>
              <a:t>	</a:t>
            </a:r>
            <a:r>
              <a:rPr sz="2800" b="1" spc="150" dirty="0">
                <a:solidFill>
                  <a:srgbClr val="FFFF00"/>
                </a:solidFill>
                <a:latin typeface="Times New Roman"/>
                <a:cs typeface="Times New Roman"/>
              </a:rPr>
              <a:t>st</a:t>
            </a:r>
            <a:r>
              <a:rPr sz="2800" b="1" spc="254" dirty="0">
                <a:solidFill>
                  <a:srgbClr val="FFFF00"/>
                </a:solidFill>
                <a:latin typeface="Times New Roman"/>
                <a:cs typeface="Times New Roman"/>
              </a:rPr>
              <a:t>e</a:t>
            </a:r>
            <a:r>
              <a:rPr sz="2800" b="1" spc="280" dirty="0">
                <a:solidFill>
                  <a:srgbClr val="FFFF00"/>
                </a:solidFill>
                <a:latin typeface="Times New Roman"/>
                <a:cs typeface="Times New Roman"/>
              </a:rPr>
              <a:t>r</a:t>
            </a:r>
            <a:r>
              <a:rPr sz="2800" b="1" spc="175" dirty="0">
                <a:solidFill>
                  <a:srgbClr val="FFFF00"/>
                </a:solidFill>
                <a:latin typeface="Times New Roman"/>
                <a:cs typeface="Times New Roman"/>
              </a:rPr>
              <a:t>eoce</a:t>
            </a:r>
            <a:r>
              <a:rPr sz="2800" b="1" spc="305" dirty="0">
                <a:solidFill>
                  <a:srgbClr val="FFFF00"/>
                </a:solidFill>
                <a:latin typeface="Times New Roman"/>
                <a:cs typeface="Times New Roman"/>
              </a:rPr>
              <a:t>nt</a:t>
            </a:r>
            <a:r>
              <a:rPr sz="2800" b="1" spc="280" dirty="0">
                <a:solidFill>
                  <a:srgbClr val="FFFF00"/>
                </a:solidFill>
                <a:latin typeface="Times New Roman"/>
                <a:cs typeface="Times New Roman"/>
              </a:rPr>
              <a:t>e</a:t>
            </a:r>
            <a:r>
              <a:rPr sz="2800" b="1" spc="-5" dirty="0">
                <a:solidFill>
                  <a:srgbClr val="FFFF00"/>
                </a:solidFill>
                <a:latin typeface="Times New Roman"/>
                <a:cs typeface="Times New Roman"/>
              </a:rPr>
              <a:t>r  </a:t>
            </a:r>
            <a:r>
              <a:rPr sz="2800" b="1" spc="100" dirty="0">
                <a:solidFill>
                  <a:srgbClr val="FFFFFF"/>
                </a:solidFill>
                <a:latin typeface="Times New Roman"/>
                <a:cs typeface="Times New Roman"/>
              </a:rPr>
              <a:t>can	</a:t>
            </a:r>
            <a:r>
              <a:rPr sz="2800" b="1" spc="150" dirty="0">
                <a:solidFill>
                  <a:srgbClr val="FFFFFF"/>
                </a:solidFill>
                <a:latin typeface="Times New Roman"/>
                <a:cs typeface="Times New Roman"/>
              </a:rPr>
              <a:t>be	</a:t>
            </a:r>
            <a:r>
              <a:rPr sz="2800" b="1" spc="-5" dirty="0">
                <a:solidFill>
                  <a:srgbClr val="FFFFFF"/>
                </a:solidFill>
                <a:latin typeface="Times New Roman"/>
                <a:cs typeface="Times New Roman"/>
              </a:rPr>
              <a:t>R	</a:t>
            </a:r>
            <a:r>
              <a:rPr sz="2800" b="1" spc="125" dirty="0">
                <a:solidFill>
                  <a:srgbClr val="FFFFFF"/>
                </a:solidFill>
                <a:latin typeface="Times New Roman"/>
                <a:cs typeface="Times New Roman"/>
              </a:rPr>
              <a:t>or	</a:t>
            </a:r>
            <a:r>
              <a:rPr sz="2800" b="1" spc="-5" dirty="0">
                <a:solidFill>
                  <a:srgbClr val="FFFFFF"/>
                </a:solidFill>
                <a:latin typeface="Times New Roman"/>
                <a:cs typeface="Times New Roman"/>
              </a:rPr>
              <a:t>S</a:t>
            </a:r>
            <a:endParaRPr sz="2800">
              <a:latin typeface="Times New Roman"/>
              <a:cs typeface="Times New Roman"/>
            </a:endParaRPr>
          </a:p>
        </p:txBody>
      </p:sp>
      <p:grpSp>
        <p:nvGrpSpPr>
          <p:cNvPr id="4" name="object 4"/>
          <p:cNvGrpSpPr/>
          <p:nvPr/>
        </p:nvGrpSpPr>
        <p:grpSpPr>
          <a:xfrm>
            <a:off x="6078728" y="1354327"/>
            <a:ext cx="695325" cy="390525"/>
            <a:chOff x="6078728" y="1354327"/>
            <a:chExt cx="695325" cy="390525"/>
          </a:xfrm>
        </p:grpSpPr>
        <p:sp>
          <p:nvSpPr>
            <p:cNvPr id="5" name="object 5"/>
            <p:cNvSpPr/>
            <p:nvPr/>
          </p:nvSpPr>
          <p:spPr>
            <a:xfrm>
              <a:off x="6083300" y="1358899"/>
              <a:ext cx="685800" cy="381000"/>
            </a:xfrm>
            <a:custGeom>
              <a:avLst/>
              <a:gdLst/>
              <a:ahLst/>
              <a:cxnLst/>
              <a:rect l="l" t="t" r="r" b="b"/>
              <a:pathLst>
                <a:path w="685800" h="381000">
                  <a:moveTo>
                    <a:pt x="685800" y="190499"/>
                  </a:moveTo>
                  <a:lnTo>
                    <a:pt x="513588" y="0"/>
                  </a:lnTo>
                  <a:lnTo>
                    <a:pt x="513588" y="94487"/>
                  </a:lnTo>
                  <a:lnTo>
                    <a:pt x="0" y="94487"/>
                  </a:lnTo>
                  <a:lnTo>
                    <a:pt x="85344" y="190499"/>
                  </a:lnTo>
                  <a:lnTo>
                    <a:pt x="0" y="284987"/>
                  </a:lnTo>
                  <a:lnTo>
                    <a:pt x="513588" y="284987"/>
                  </a:lnTo>
                  <a:lnTo>
                    <a:pt x="513588" y="380999"/>
                  </a:lnTo>
                  <a:lnTo>
                    <a:pt x="685800" y="190499"/>
                  </a:lnTo>
                  <a:close/>
                </a:path>
              </a:pathLst>
            </a:custGeom>
            <a:solidFill>
              <a:srgbClr val="01CA99"/>
            </a:solidFill>
          </p:spPr>
          <p:txBody>
            <a:bodyPr wrap="square" lIns="0" tIns="0" rIns="0" bIns="0" rtlCol="0"/>
            <a:lstStyle/>
            <a:p>
              <a:endParaRPr/>
            </a:p>
          </p:txBody>
        </p:sp>
        <p:sp>
          <p:nvSpPr>
            <p:cNvPr id="6" name="object 6"/>
            <p:cNvSpPr/>
            <p:nvPr/>
          </p:nvSpPr>
          <p:spPr>
            <a:xfrm>
              <a:off x="6083300" y="1358899"/>
              <a:ext cx="685800" cy="381000"/>
            </a:xfrm>
            <a:custGeom>
              <a:avLst/>
              <a:gdLst/>
              <a:ahLst/>
              <a:cxnLst/>
              <a:rect l="l" t="t" r="r" b="b"/>
              <a:pathLst>
                <a:path w="685800" h="381000">
                  <a:moveTo>
                    <a:pt x="513588" y="0"/>
                  </a:moveTo>
                  <a:lnTo>
                    <a:pt x="513588" y="94487"/>
                  </a:lnTo>
                  <a:lnTo>
                    <a:pt x="0" y="94487"/>
                  </a:lnTo>
                  <a:lnTo>
                    <a:pt x="85344" y="190499"/>
                  </a:lnTo>
                  <a:lnTo>
                    <a:pt x="0" y="284987"/>
                  </a:lnTo>
                  <a:lnTo>
                    <a:pt x="513588" y="284987"/>
                  </a:lnTo>
                  <a:lnTo>
                    <a:pt x="513588" y="380999"/>
                  </a:lnTo>
                  <a:lnTo>
                    <a:pt x="685800" y="190499"/>
                  </a:lnTo>
                  <a:lnTo>
                    <a:pt x="513588" y="0"/>
                  </a:lnTo>
                  <a:close/>
                </a:path>
              </a:pathLst>
            </a:custGeom>
            <a:ln w="9144">
              <a:solidFill>
                <a:srgbClr val="000000"/>
              </a:solidFill>
            </a:ln>
          </p:spPr>
          <p:txBody>
            <a:bodyPr wrap="square" lIns="0" tIns="0" rIns="0" bIns="0" rtlCol="0"/>
            <a:lstStyle/>
            <a:p>
              <a:endParaRPr/>
            </a:p>
          </p:txBody>
        </p:sp>
      </p:grpSp>
      <p:sp>
        <p:nvSpPr>
          <p:cNvPr id="7" name="object 7"/>
          <p:cNvSpPr txBox="1"/>
          <p:nvPr/>
        </p:nvSpPr>
        <p:spPr>
          <a:xfrm>
            <a:off x="6761099" y="1248664"/>
            <a:ext cx="2077085" cy="756920"/>
          </a:xfrm>
          <a:prstGeom prst="rect">
            <a:avLst/>
          </a:prstGeom>
        </p:spPr>
        <p:txBody>
          <a:bodyPr vert="horz" wrap="square" lIns="0" tIns="12700" rIns="0" bIns="0" rtlCol="0">
            <a:spAutoFit/>
          </a:bodyPr>
          <a:lstStyle/>
          <a:p>
            <a:pPr marR="35560" algn="ctr">
              <a:lnSpc>
                <a:spcPct val="100000"/>
              </a:lnSpc>
              <a:spcBef>
                <a:spcPts val="100"/>
              </a:spcBef>
            </a:pPr>
            <a:r>
              <a:rPr sz="2400" b="1" dirty="0">
                <a:solidFill>
                  <a:srgbClr val="0000FF"/>
                </a:solidFill>
                <a:latin typeface="Times New Roman"/>
                <a:cs typeface="Times New Roman"/>
              </a:rPr>
              <a:t>2</a:t>
            </a:r>
            <a:r>
              <a:rPr sz="2400" b="1" spc="330" dirty="0">
                <a:solidFill>
                  <a:srgbClr val="0000FF"/>
                </a:solidFill>
                <a:latin typeface="Times New Roman"/>
                <a:cs typeface="Times New Roman"/>
              </a:rPr>
              <a:t> </a:t>
            </a:r>
            <a:r>
              <a:rPr sz="2400" b="1" spc="135" dirty="0">
                <a:solidFill>
                  <a:srgbClr val="0000FF"/>
                </a:solidFill>
                <a:latin typeface="Times New Roman"/>
                <a:cs typeface="Times New Roman"/>
              </a:rPr>
              <a:t>possible</a:t>
            </a:r>
            <a:endParaRPr sz="2400">
              <a:latin typeface="Times New Roman"/>
              <a:cs typeface="Times New Roman"/>
            </a:endParaRPr>
          </a:p>
          <a:p>
            <a:pPr algn="ctr">
              <a:lnSpc>
                <a:spcPct val="100000"/>
              </a:lnSpc>
            </a:pPr>
            <a:r>
              <a:rPr sz="2400" b="1" spc="160" dirty="0">
                <a:solidFill>
                  <a:srgbClr val="0000FF"/>
                </a:solidFill>
                <a:latin typeface="Times New Roman"/>
                <a:cs typeface="Times New Roman"/>
              </a:rPr>
              <a:t>stereoisomers</a:t>
            </a:r>
            <a:endParaRPr sz="2400">
              <a:latin typeface="Times New Roman"/>
              <a:cs typeface="Times New Roman"/>
            </a:endParaRPr>
          </a:p>
        </p:txBody>
      </p:sp>
      <p:sp>
        <p:nvSpPr>
          <p:cNvPr id="8" name="object 8"/>
          <p:cNvSpPr txBox="1"/>
          <p:nvPr/>
        </p:nvSpPr>
        <p:spPr>
          <a:xfrm>
            <a:off x="215900" y="2974339"/>
            <a:ext cx="5943600" cy="1965960"/>
          </a:xfrm>
          <a:prstGeom prst="rect">
            <a:avLst/>
          </a:prstGeom>
          <a:solidFill>
            <a:srgbClr val="0000FF"/>
          </a:solidFill>
        </p:spPr>
        <p:txBody>
          <a:bodyPr vert="horz" wrap="square" lIns="0" tIns="57150" rIns="0" bIns="0" rtlCol="0">
            <a:spAutoFit/>
          </a:bodyPr>
          <a:lstStyle/>
          <a:p>
            <a:pPr marL="111125" marR="245745" indent="-13335">
              <a:lnSpc>
                <a:spcPts val="3350"/>
              </a:lnSpc>
              <a:spcBef>
                <a:spcPts val="450"/>
              </a:spcBef>
              <a:tabLst>
                <a:tab pos="835660" algn="l"/>
                <a:tab pos="1767205" algn="l"/>
                <a:tab pos="2018030" algn="l"/>
                <a:tab pos="2327275" algn="l"/>
                <a:tab pos="3003550" algn="l"/>
                <a:tab pos="3346450" algn="l"/>
              </a:tabLst>
            </a:pPr>
            <a:r>
              <a:rPr sz="2800" b="1" spc="200" dirty="0">
                <a:solidFill>
                  <a:srgbClr val="FFFFFF"/>
                </a:solidFill>
                <a:latin typeface="Times New Roman"/>
                <a:cs typeface="Times New Roman"/>
              </a:rPr>
              <a:t>M</a:t>
            </a:r>
            <a:r>
              <a:rPr sz="2800" b="1" spc="254" dirty="0">
                <a:solidFill>
                  <a:srgbClr val="FFFFFF"/>
                </a:solidFill>
                <a:latin typeface="Times New Roman"/>
                <a:cs typeface="Times New Roman"/>
              </a:rPr>
              <a:t>o</a:t>
            </a:r>
            <a:r>
              <a:rPr sz="2800" b="1" spc="280" dirty="0">
                <a:solidFill>
                  <a:srgbClr val="FFFFFF"/>
                </a:solidFill>
                <a:latin typeface="Times New Roman"/>
                <a:cs typeface="Times New Roman"/>
              </a:rPr>
              <a:t>l</a:t>
            </a:r>
            <a:r>
              <a:rPr sz="2800" b="1" spc="175" dirty="0">
                <a:solidFill>
                  <a:srgbClr val="FFFFFF"/>
                </a:solidFill>
                <a:latin typeface="Times New Roman"/>
                <a:cs typeface="Times New Roman"/>
              </a:rPr>
              <a:t>ec</a:t>
            </a:r>
            <a:r>
              <a:rPr sz="2800" b="1" spc="280" dirty="0">
                <a:solidFill>
                  <a:srgbClr val="FFFFFF"/>
                </a:solidFill>
                <a:latin typeface="Times New Roman"/>
                <a:cs typeface="Times New Roman"/>
              </a:rPr>
              <a:t>ul</a:t>
            </a:r>
            <a:r>
              <a:rPr sz="2800" b="1" spc="175" dirty="0">
                <a:solidFill>
                  <a:srgbClr val="FFFFFF"/>
                </a:solidFill>
                <a:latin typeface="Times New Roman"/>
                <a:cs typeface="Times New Roman"/>
              </a:rPr>
              <a:t>e</a:t>
            </a:r>
            <a:r>
              <a:rPr sz="2800" b="1" spc="-5" dirty="0">
                <a:solidFill>
                  <a:srgbClr val="FFFFFF"/>
                </a:solidFill>
                <a:latin typeface="Times New Roman"/>
                <a:cs typeface="Times New Roman"/>
              </a:rPr>
              <a:t>s</a:t>
            </a:r>
            <a:r>
              <a:rPr sz="2800" b="1" dirty="0">
                <a:solidFill>
                  <a:srgbClr val="FFFFFF"/>
                </a:solidFill>
                <a:latin typeface="Times New Roman"/>
                <a:cs typeface="Times New Roman"/>
              </a:rPr>
              <a:t>	</a:t>
            </a:r>
            <a:r>
              <a:rPr sz="2800" b="1" spc="-5" dirty="0">
                <a:solidFill>
                  <a:srgbClr val="FFFFFF"/>
                </a:solidFill>
                <a:latin typeface="Times New Roman"/>
                <a:cs typeface="Times New Roman"/>
              </a:rPr>
              <a:t>w</a:t>
            </a:r>
            <a:r>
              <a:rPr sz="2800" b="1" spc="-340" dirty="0">
                <a:solidFill>
                  <a:srgbClr val="FFFFFF"/>
                </a:solidFill>
                <a:latin typeface="Times New Roman"/>
                <a:cs typeface="Times New Roman"/>
              </a:rPr>
              <a:t> </a:t>
            </a:r>
            <a:r>
              <a:rPr sz="2800" b="1" spc="125" dirty="0">
                <a:solidFill>
                  <a:srgbClr val="FFFFFF"/>
                </a:solidFill>
                <a:latin typeface="Times New Roman"/>
                <a:cs typeface="Times New Roman"/>
              </a:rPr>
              <a:t>i</a:t>
            </a:r>
            <a:r>
              <a:rPr sz="2800" b="1" spc="305" dirty="0">
                <a:solidFill>
                  <a:srgbClr val="FFFFFF"/>
                </a:solidFill>
                <a:latin typeface="Times New Roman"/>
                <a:cs typeface="Times New Roman"/>
              </a:rPr>
              <a:t>t</a:t>
            </a:r>
            <a:r>
              <a:rPr sz="2800" b="1" spc="-5" dirty="0">
                <a:solidFill>
                  <a:srgbClr val="FFFFFF"/>
                </a:solidFill>
                <a:latin typeface="Times New Roman"/>
                <a:cs typeface="Times New Roman"/>
              </a:rPr>
              <a:t>h</a:t>
            </a:r>
            <a:r>
              <a:rPr sz="2800" b="1" dirty="0">
                <a:solidFill>
                  <a:srgbClr val="FFFFFF"/>
                </a:solidFill>
                <a:latin typeface="Times New Roman"/>
                <a:cs typeface="Times New Roman"/>
              </a:rPr>
              <a:t>	</a:t>
            </a:r>
            <a:r>
              <a:rPr sz="2800" b="1" i="1" spc="-5" dirty="0">
                <a:solidFill>
                  <a:srgbClr val="FFFF00"/>
                </a:solidFill>
                <a:latin typeface="Times New Roman"/>
                <a:cs typeface="Times New Roman"/>
              </a:rPr>
              <a:t>n</a:t>
            </a:r>
            <a:r>
              <a:rPr sz="2800" b="1" i="1" dirty="0">
                <a:solidFill>
                  <a:srgbClr val="FFFF00"/>
                </a:solidFill>
                <a:latin typeface="Times New Roman"/>
                <a:cs typeface="Times New Roman"/>
              </a:rPr>
              <a:t>	</a:t>
            </a:r>
            <a:r>
              <a:rPr sz="2800" b="1" spc="150" dirty="0">
                <a:solidFill>
                  <a:srgbClr val="FFFF00"/>
                </a:solidFill>
                <a:latin typeface="Times New Roman"/>
                <a:cs typeface="Times New Roman"/>
              </a:rPr>
              <a:t>st</a:t>
            </a:r>
            <a:r>
              <a:rPr sz="2800" b="1" spc="254" dirty="0">
                <a:solidFill>
                  <a:srgbClr val="FFFF00"/>
                </a:solidFill>
                <a:latin typeface="Times New Roman"/>
                <a:cs typeface="Times New Roman"/>
              </a:rPr>
              <a:t>e</a:t>
            </a:r>
            <a:r>
              <a:rPr sz="2800" b="1" spc="280" dirty="0">
                <a:solidFill>
                  <a:srgbClr val="FFFF00"/>
                </a:solidFill>
                <a:latin typeface="Times New Roman"/>
                <a:cs typeface="Times New Roman"/>
              </a:rPr>
              <a:t>r</a:t>
            </a:r>
            <a:r>
              <a:rPr sz="2800" b="1" spc="175" dirty="0">
                <a:solidFill>
                  <a:srgbClr val="FFFF00"/>
                </a:solidFill>
                <a:latin typeface="Times New Roman"/>
                <a:cs typeface="Times New Roman"/>
              </a:rPr>
              <a:t>eoce</a:t>
            </a:r>
            <a:r>
              <a:rPr sz="2800" b="1" spc="305" dirty="0">
                <a:solidFill>
                  <a:srgbClr val="FFFF00"/>
                </a:solidFill>
                <a:latin typeface="Times New Roman"/>
                <a:cs typeface="Times New Roman"/>
              </a:rPr>
              <a:t>nt</a:t>
            </a:r>
            <a:r>
              <a:rPr sz="2800" b="1" spc="280" dirty="0">
                <a:solidFill>
                  <a:srgbClr val="FFFF00"/>
                </a:solidFill>
                <a:latin typeface="Times New Roman"/>
                <a:cs typeface="Times New Roman"/>
              </a:rPr>
              <a:t>e</a:t>
            </a:r>
            <a:r>
              <a:rPr sz="2800" b="1" spc="254" dirty="0">
                <a:solidFill>
                  <a:srgbClr val="FFFF00"/>
                </a:solidFill>
                <a:latin typeface="Times New Roman"/>
                <a:cs typeface="Times New Roman"/>
              </a:rPr>
              <a:t>r</a:t>
            </a:r>
            <a:r>
              <a:rPr sz="2800" b="1" spc="-5" dirty="0">
                <a:solidFill>
                  <a:srgbClr val="FFFF00"/>
                </a:solidFill>
                <a:latin typeface="Times New Roman"/>
                <a:cs typeface="Times New Roman"/>
              </a:rPr>
              <a:t>s  </a:t>
            </a:r>
            <a:r>
              <a:rPr sz="2800" b="1" spc="100" dirty="0">
                <a:solidFill>
                  <a:srgbClr val="FFFFFF"/>
                </a:solidFill>
                <a:latin typeface="Times New Roman"/>
                <a:cs typeface="Times New Roman"/>
              </a:rPr>
              <a:t>can	</a:t>
            </a:r>
            <a:r>
              <a:rPr sz="2800" b="1" spc="130" dirty="0">
                <a:solidFill>
                  <a:srgbClr val="FFFFFF"/>
                </a:solidFill>
                <a:latin typeface="Times New Roman"/>
                <a:cs typeface="Times New Roman"/>
              </a:rPr>
              <a:t>have	</a:t>
            </a:r>
            <a:r>
              <a:rPr sz="2800" b="1" spc="120" dirty="0">
                <a:solidFill>
                  <a:srgbClr val="FFFFFF"/>
                </a:solidFill>
                <a:latin typeface="Times New Roman"/>
                <a:cs typeface="Times New Roman"/>
              </a:rPr>
              <a:t>all	</a:t>
            </a:r>
            <a:r>
              <a:rPr sz="2800" b="1" spc="160" dirty="0">
                <a:solidFill>
                  <a:srgbClr val="FFFFFF"/>
                </a:solidFill>
                <a:latin typeface="Times New Roman"/>
                <a:cs typeface="Times New Roman"/>
              </a:rPr>
              <a:t>the	possible</a:t>
            </a:r>
            <a:endParaRPr sz="2800">
              <a:latin typeface="Times New Roman"/>
              <a:cs typeface="Times New Roman"/>
            </a:endParaRPr>
          </a:p>
          <a:p>
            <a:pPr marL="114300" marR="915035" indent="-3810">
              <a:lnSpc>
                <a:spcPts val="3360"/>
              </a:lnSpc>
              <a:tabLst>
                <a:tab pos="1026160" algn="l"/>
                <a:tab pos="2543175" algn="l"/>
                <a:tab pos="3006725" algn="l"/>
                <a:tab pos="3408045" algn="l"/>
                <a:tab pos="4168140" algn="l"/>
                <a:tab pos="4504055" algn="l"/>
              </a:tabLst>
            </a:pPr>
            <a:r>
              <a:rPr sz="2800" b="1" spc="150" dirty="0">
                <a:solidFill>
                  <a:srgbClr val="FFFFFF"/>
                </a:solidFill>
                <a:latin typeface="Times New Roman"/>
                <a:cs typeface="Times New Roman"/>
              </a:rPr>
              <a:t>co</a:t>
            </a:r>
            <a:r>
              <a:rPr sz="2800" b="1" spc="280" dirty="0">
                <a:solidFill>
                  <a:srgbClr val="FFFFFF"/>
                </a:solidFill>
                <a:latin typeface="Times New Roman"/>
                <a:cs typeface="Times New Roman"/>
              </a:rPr>
              <a:t>m</a:t>
            </a:r>
            <a:r>
              <a:rPr sz="2800" b="1" spc="120" dirty="0">
                <a:solidFill>
                  <a:srgbClr val="FFFFFF"/>
                </a:solidFill>
                <a:latin typeface="Times New Roman"/>
                <a:cs typeface="Times New Roman"/>
              </a:rPr>
              <a:t>b</a:t>
            </a:r>
            <a:r>
              <a:rPr sz="2800" b="1" spc="300" dirty="0">
                <a:solidFill>
                  <a:srgbClr val="FFFFFF"/>
                </a:solidFill>
                <a:latin typeface="Times New Roman"/>
                <a:cs typeface="Times New Roman"/>
              </a:rPr>
              <a:t>i</a:t>
            </a:r>
            <a:r>
              <a:rPr sz="2800" b="1" spc="165" dirty="0">
                <a:solidFill>
                  <a:srgbClr val="FFFFFF"/>
                </a:solidFill>
                <a:latin typeface="Times New Roman"/>
                <a:cs typeface="Times New Roman"/>
              </a:rPr>
              <a:t>n</a:t>
            </a:r>
            <a:r>
              <a:rPr sz="2800" b="1" spc="150" dirty="0">
                <a:solidFill>
                  <a:srgbClr val="FFFFFF"/>
                </a:solidFill>
                <a:latin typeface="Times New Roman"/>
                <a:cs typeface="Times New Roman"/>
              </a:rPr>
              <a:t>ation</a:t>
            </a:r>
            <a:r>
              <a:rPr sz="2800" b="1" spc="-5" dirty="0">
                <a:solidFill>
                  <a:srgbClr val="FFFFFF"/>
                </a:solidFill>
                <a:latin typeface="Times New Roman"/>
                <a:cs typeface="Times New Roman"/>
              </a:rPr>
              <a:t>s</a:t>
            </a:r>
            <a:r>
              <a:rPr sz="2800" b="1" dirty="0">
                <a:solidFill>
                  <a:srgbClr val="FFFFFF"/>
                </a:solidFill>
                <a:latin typeface="Times New Roman"/>
                <a:cs typeface="Times New Roman"/>
              </a:rPr>
              <a:t>	</a:t>
            </a:r>
            <a:r>
              <a:rPr sz="2800" b="1" spc="225" dirty="0">
                <a:solidFill>
                  <a:srgbClr val="FFFFFF"/>
                </a:solidFill>
                <a:latin typeface="Times New Roman"/>
                <a:cs typeface="Times New Roman"/>
              </a:rPr>
              <a:t>o</a:t>
            </a:r>
            <a:r>
              <a:rPr sz="2800" b="1" spc="-5" dirty="0">
                <a:solidFill>
                  <a:srgbClr val="FFFFFF"/>
                </a:solidFill>
                <a:latin typeface="Times New Roman"/>
                <a:cs typeface="Times New Roman"/>
              </a:rPr>
              <a:t>f</a:t>
            </a:r>
            <a:r>
              <a:rPr sz="2800" b="1" dirty="0">
                <a:solidFill>
                  <a:srgbClr val="FFFFFF"/>
                </a:solidFill>
                <a:latin typeface="Times New Roman"/>
                <a:cs typeface="Times New Roman"/>
              </a:rPr>
              <a:t>	</a:t>
            </a:r>
            <a:r>
              <a:rPr sz="2800" b="1" spc="-5" dirty="0">
                <a:solidFill>
                  <a:srgbClr val="FFFFFF"/>
                </a:solidFill>
                <a:latin typeface="Times New Roman"/>
                <a:cs typeface="Times New Roman"/>
              </a:rPr>
              <a:t>R</a:t>
            </a:r>
            <a:r>
              <a:rPr sz="2800" b="1" dirty="0">
                <a:solidFill>
                  <a:srgbClr val="FFFFFF"/>
                </a:solidFill>
                <a:latin typeface="Times New Roman"/>
                <a:cs typeface="Times New Roman"/>
              </a:rPr>
              <a:t>	</a:t>
            </a:r>
            <a:r>
              <a:rPr sz="2800" b="1" spc="150" dirty="0">
                <a:solidFill>
                  <a:srgbClr val="FFFFFF"/>
                </a:solidFill>
                <a:latin typeface="Times New Roman"/>
                <a:cs typeface="Times New Roman"/>
              </a:rPr>
              <a:t>an</a:t>
            </a:r>
            <a:r>
              <a:rPr sz="2800" b="1" spc="-5" dirty="0">
                <a:solidFill>
                  <a:srgbClr val="FFFFFF"/>
                </a:solidFill>
                <a:latin typeface="Times New Roman"/>
                <a:cs typeface="Times New Roman"/>
              </a:rPr>
              <a:t>d</a:t>
            </a:r>
            <a:r>
              <a:rPr sz="2800" b="1" dirty="0">
                <a:solidFill>
                  <a:srgbClr val="FFFFFF"/>
                </a:solidFill>
                <a:latin typeface="Times New Roman"/>
                <a:cs typeface="Times New Roman"/>
              </a:rPr>
              <a:t>	</a:t>
            </a:r>
            <a:r>
              <a:rPr sz="2800" b="1" spc="-5" dirty="0">
                <a:solidFill>
                  <a:srgbClr val="FFFFFF"/>
                </a:solidFill>
                <a:latin typeface="Times New Roman"/>
                <a:cs typeface="Times New Roman"/>
              </a:rPr>
              <a:t>S</a:t>
            </a:r>
            <a:r>
              <a:rPr sz="2800" b="1" dirty="0">
                <a:solidFill>
                  <a:srgbClr val="FFFFFF"/>
                </a:solidFill>
                <a:latin typeface="Times New Roman"/>
                <a:cs typeface="Times New Roman"/>
              </a:rPr>
              <a:t>	</a:t>
            </a:r>
            <a:r>
              <a:rPr sz="2800" b="1" spc="225" dirty="0">
                <a:solidFill>
                  <a:srgbClr val="FFFFFF"/>
                </a:solidFill>
                <a:latin typeface="Times New Roman"/>
                <a:cs typeface="Times New Roman"/>
              </a:rPr>
              <a:t>f</a:t>
            </a:r>
            <a:r>
              <a:rPr sz="2800" b="1" spc="254" dirty="0">
                <a:solidFill>
                  <a:srgbClr val="FFFFFF"/>
                </a:solidFill>
                <a:latin typeface="Times New Roman"/>
                <a:cs typeface="Times New Roman"/>
              </a:rPr>
              <a:t>o</a:t>
            </a:r>
            <a:r>
              <a:rPr sz="2800" b="1" spc="-5" dirty="0">
                <a:solidFill>
                  <a:srgbClr val="FFFFFF"/>
                </a:solidFill>
                <a:latin typeface="Times New Roman"/>
                <a:cs typeface="Times New Roman"/>
              </a:rPr>
              <a:t>r  </a:t>
            </a:r>
            <a:r>
              <a:rPr sz="2800" b="1" spc="130" dirty="0">
                <a:solidFill>
                  <a:srgbClr val="FFFFFF"/>
                </a:solidFill>
                <a:latin typeface="Times New Roman"/>
                <a:cs typeface="Times New Roman"/>
              </a:rPr>
              <a:t>each	</a:t>
            </a:r>
            <a:r>
              <a:rPr sz="2800" b="1" spc="200" dirty="0">
                <a:solidFill>
                  <a:srgbClr val="FFFFFF"/>
                </a:solidFill>
                <a:latin typeface="Times New Roman"/>
                <a:cs typeface="Times New Roman"/>
              </a:rPr>
              <a:t>stereocenter</a:t>
            </a:r>
            <a:endParaRPr sz="2800">
              <a:latin typeface="Times New Roman"/>
              <a:cs typeface="Times New Roman"/>
            </a:endParaRPr>
          </a:p>
        </p:txBody>
      </p:sp>
      <p:grpSp>
        <p:nvGrpSpPr>
          <p:cNvPr id="9" name="object 9"/>
          <p:cNvGrpSpPr/>
          <p:nvPr/>
        </p:nvGrpSpPr>
        <p:grpSpPr>
          <a:xfrm>
            <a:off x="6154928" y="3655567"/>
            <a:ext cx="695325" cy="390525"/>
            <a:chOff x="6154928" y="3655567"/>
            <a:chExt cx="695325" cy="390525"/>
          </a:xfrm>
        </p:grpSpPr>
        <p:sp>
          <p:nvSpPr>
            <p:cNvPr id="10" name="object 10"/>
            <p:cNvSpPr/>
            <p:nvPr/>
          </p:nvSpPr>
          <p:spPr>
            <a:xfrm>
              <a:off x="6159500" y="3660139"/>
              <a:ext cx="685800" cy="381000"/>
            </a:xfrm>
            <a:custGeom>
              <a:avLst/>
              <a:gdLst/>
              <a:ahLst/>
              <a:cxnLst/>
              <a:rect l="l" t="t" r="r" b="b"/>
              <a:pathLst>
                <a:path w="685800" h="381000">
                  <a:moveTo>
                    <a:pt x="685800" y="190500"/>
                  </a:moveTo>
                  <a:lnTo>
                    <a:pt x="513588" y="0"/>
                  </a:lnTo>
                  <a:lnTo>
                    <a:pt x="513588" y="96012"/>
                  </a:lnTo>
                  <a:lnTo>
                    <a:pt x="0" y="96012"/>
                  </a:lnTo>
                  <a:lnTo>
                    <a:pt x="85344" y="190500"/>
                  </a:lnTo>
                  <a:lnTo>
                    <a:pt x="0" y="286512"/>
                  </a:lnTo>
                  <a:lnTo>
                    <a:pt x="513588" y="286512"/>
                  </a:lnTo>
                  <a:lnTo>
                    <a:pt x="513588" y="381000"/>
                  </a:lnTo>
                  <a:lnTo>
                    <a:pt x="685800" y="190500"/>
                  </a:lnTo>
                  <a:close/>
                </a:path>
              </a:pathLst>
            </a:custGeom>
            <a:solidFill>
              <a:srgbClr val="01CA99"/>
            </a:solidFill>
          </p:spPr>
          <p:txBody>
            <a:bodyPr wrap="square" lIns="0" tIns="0" rIns="0" bIns="0" rtlCol="0"/>
            <a:lstStyle/>
            <a:p>
              <a:endParaRPr/>
            </a:p>
          </p:txBody>
        </p:sp>
        <p:sp>
          <p:nvSpPr>
            <p:cNvPr id="11" name="object 11"/>
            <p:cNvSpPr/>
            <p:nvPr/>
          </p:nvSpPr>
          <p:spPr>
            <a:xfrm>
              <a:off x="6159500" y="3660139"/>
              <a:ext cx="685800" cy="381000"/>
            </a:xfrm>
            <a:custGeom>
              <a:avLst/>
              <a:gdLst/>
              <a:ahLst/>
              <a:cxnLst/>
              <a:rect l="l" t="t" r="r" b="b"/>
              <a:pathLst>
                <a:path w="685800" h="381000">
                  <a:moveTo>
                    <a:pt x="513588" y="0"/>
                  </a:moveTo>
                  <a:lnTo>
                    <a:pt x="513588" y="96012"/>
                  </a:lnTo>
                  <a:lnTo>
                    <a:pt x="0" y="96012"/>
                  </a:lnTo>
                  <a:lnTo>
                    <a:pt x="85344" y="190500"/>
                  </a:lnTo>
                  <a:lnTo>
                    <a:pt x="0" y="286512"/>
                  </a:lnTo>
                  <a:lnTo>
                    <a:pt x="513588" y="286512"/>
                  </a:lnTo>
                  <a:lnTo>
                    <a:pt x="513588" y="381000"/>
                  </a:lnTo>
                  <a:lnTo>
                    <a:pt x="685800" y="190500"/>
                  </a:lnTo>
                  <a:lnTo>
                    <a:pt x="513588" y="0"/>
                  </a:lnTo>
                  <a:close/>
                </a:path>
              </a:pathLst>
            </a:custGeom>
            <a:ln w="9144">
              <a:solidFill>
                <a:srgbClr val="000000"/>
              </a:solidFill>
            </a:ln>
          </p:spPr>
          <p:txBody>
            <a:bodyPr wrap="square" lIns="0" tIns="0" rIns="0" bIns="0" rtlCol="0"/>
            <a:lstStyle/>
            <a:p>
              <a:endParaRPr/>
            </a:p>
          </p:txBody>
        </p:sp>
      </p:grpSp>
      <p:sp>
        <p:nvSpPr>
          <p:cNvPr id="12" name="object 12"/>
          <p:cNvSpPr txBox="1"/>
          <p:nvPr/>
        </p:nvSpPr>
        <p:spPr>
          <a:xfrm>
            <a:off x="6763132" y="3551428"/>
            <a:ext cx="2128520" cy="755650"/>
          </a:xfrm>
          <a:prstGeom prst="rect">
            <a:avLst/>
          </a:prstGeom>
        </p:spPr>
        <p:txBody>
          <a:bodyPr vert="horz" wrap="square" lIns="0" tIns="12700" rIns="0" bIns="0" rtlCol="0">
            <a:spAutoFit/>
          </a:bodyPr>
          <a:lstStyle/>
          <a:p>
            <a:pPr marR="38100" algn="ctr">
              <a:lnSpc>
                <a:spcPts val="2875"/>
              </a:lnSpc>
              <a:spcBef>
                <a:spcPts val="100"/>
              </a:spcBef>
            </a:pPr>
            <a:r>
              <a:rPr sz="2400" b="1" spc="90" dirty="0">
                <a:solidFill>
                  <a:srgbClr val="0000FF"/>
                </a:solidFill>
                <a:latin typeface="Times New Roman"/>
                <a:cs typeface="Times New Roman"/>
              </a:rPr>
              <a:t>2</a:t>
            </a:r>
            <a:r>
              <a:rPr sz="2400" b="1" spc="135" baseline="24305" dirty="0">
                <a:solidFill>
                  <a:srgbClr val="0000FF"/>
                </a:solidFill>
                <a:latin typeface="Times New Roman"/>
                <a:cs typeface="Times New Roman"/>
              </a:rPr>
              <a:t>n</a:t>
            </a:r>
            <a:r>
              <a:rPr sz="2400" b="1" spc="742" baseline="24305" dirty="0">
                <a:solidFill>
                  <a:srgbClr val="0000FF"/>
                </a:solidFill>
                <a:latin typeface="Times New Roman"/>
                <a:cs typeface="Times New Roman"/>
              </a:rPr>
              <a:t> </a:t>
            </a:r>
            <a:r>
              <a:rPr sz="2400" b="1" spc="135" dirty="0">
                <a:solidFill>
                  <a:srgbClr val="0000FF"/>
                </a:solidFill>
                <a:latin typeface="Times New Roman"/>
                <a:cs typeface="Times New Roman"/>
              </a:rPr>
              <a:t>possible</a:t>
            </a:r>
            <a:endParaRPr sz="2400">
              <a:latin typeface="Times New Roman"/>
              <a:cs typeface="Times New Roman"/>
            </a:endParaRPr>
          </a:p>
          <a:p>
            <a:pPr algn="ctr">
              <a:lnSpc>
                <a:spcPts val="2875"/>
              </a:lnSpc>
            </a:pPr>
            <a:r>
              <a:rPr sz="2400" b="1" spc="160" dirty="0">
                <a:solidFill>
                  <a:srgbClr val="0000FF"/>
                </a:solidFill>
                <a:latin typeface="Times New Roman"/>
                <a:cs typeface="Times New Roman"/>
              </a:rPr>
              <a:t>stereoisomers</a:t>
            </a:r>
            <a:endParaRPr sz="2400">
              <a:latin typeface="Times New Roman"/>
              <a:cs typeface="Times New Roman"/>
            </a:endParaRPr>
          </a:p>
        </p:txBody>
      </p:sp>
      <p:sp>
        <p:nvSpPr>
          <p:cNvPr id="13" name="object 13"/>
          <p:cNvSpPr txBox="1">
            <a:spLocks noGrp="1"/>
          </p:cNvSpPr>
          <p:nvPr>
            <p:ph type="sldNum" sz="quarter" idx="7"/>
          </p:nvPr>
        </p:nvSpPr>
        <p:spPr>
          <a:prstGeom prst="rect">
            <a:avLst/>
          </a:prstGeom>
        </p:spPr>
        <p:txBody>
          <a:bodyPr vert="horz" wrap="square" lIns="0" tIns="0" rIns="0" bIns="0" rtlCol="0">
            <a:spAutoFit/>
          </a:bodyPr>
          <a:lstStyle/>
          <a:p>
            <a:pPr marL="38100">
              <a:lnSpc>
                <a:spcPts val="2065"/>
              </a:lnSpc>
            </a:pPr>
            <a:fld id="{81D60167-4931-47E6-BA6A-407CBD079E47}" type="slidenum">
              <a:rPr dirty="0"/>
              <a:t>54</a:t>
            </a:fld>
            <a:endParaRPr dirty="0"/>
          </a:p>
        </p:txBody>
      </p:sp>
    </p:spTree>
  </p:cSld>
  <p:clrMapOvr>
    <a:masterClrMapping/>
  </p:clrMapOvr>
  <mc:AlternateContent xmlns:mc="http://schemas.openxmlformats.org/markup-compatibility/2006" xmlns:p14="http://schemas.microsoft.com/office/powerpoint/2010/main">
    <mc:Choice Requires="p14">
      <p:transition spd="slow" p14:dur="2000" advTm="30869"/>
    </mc:Choice>
    <mc:Fallback xmlns="">
      <p:transition spd="slow" advTm="30869"/>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6C99FD-05BD-410F-AC62-FE0B8A251F22}"/>
              </a:ext>
            </a:extLst>
          </p:cNvPr>
          <p:cNvSpPr>
            <a:spLocks noGrp="1"/>
          </p:cNvSpPr>
          <p:nvPr>
            <p:ph type="title"/>
          </p:nvPr>
        </p:nvSpPr>
        <p:spPr>
          <a:xfrm>
            <a:off x="819150" y="110236"/>
            <a:ext cx="8077200" cy="1242313"/>
          </a:xfrm>
        </p:spPr>
        <p:txBody>
          <a:bodyPr/>
          <a:lstStyle/>
          <a:p>
            <a:pPr algn="ctr"/>
            <a:r>
              <a:rPr lang="en-GB" dirty="0"/>
              <a:t>Enantiomers and Diastereomers with two or more </a:t>
            </a:r>
            <a:r>
              <a:rPr lang="en-GB" dirty="0" err="1"/>
              <a:t>stereocentres</a:t>
            </a:r>
            <a:endParaRPr lang="en-GB" dirty="0"/>
          </a:p>
        </p:txBody>
      </p:sp>
      <p:sp>
        <p:nvSpPr>
          <p:cNvPr id="3" name="Text Placeholder 2">
            <a:extLst>
              <a:ext uri="{FF2B5EF4-FFF2-40B4-BE49-F238E27FC236}">
                <a16:creationId xmlns:a16="http://schemas.microsoft.com/office/drawing/2014/main" id="{95E39194-3860-47D0-B238-3448D8A46648}"/>
              </a:ext>
            </a:extLst>
          </p:cNvPr>
          <p:cNvSpPr>
            <a:spLocks noGrp="1"/>
          </p:cNvSpPr>
          <p:nvPr>
            <p:ph type="body" idx="1"/>
          </p:nvPr>
        </p:nvSpPr>
        <p:spPr>
          <a:xfrm>
            <a:off x="917859" y="1504950"/>
            <a:ext cx="7521291" cy="3693319"/>
          </a:xfrm>
        </p:spPr>
        <p:txBody>
          <a:bodyPr/>
          <a:lstStyle/>
          <a:p>
            <a:pPr algn="just"/>
            <a:r>
              <a:rPr lang="en-US" sz="2000" dirty="0"/>
              <a:t>We have now seen several examples of molecules with one chiral center and verified that, for each, two stereoisomers (one pair of enantiomers) are possible. Now let us consider molecules with two or more chiral centers. To generalize, for a molecule with n chiral centers, the maximum number of stereoisomers possible is </a:t>
            </a:r>
            <a:r>
              <a:rPr lang="en-US" sz="2000" dirty="0">
                <a:solidFill>
                  <a:srgbClr val="C00000"/>
                </a:solidFill>
              </a:rPr>
              <a:t>2</a:t>
            </a:r>
            <a:r>
              <a:rPr lang="en-US" sz="2000" baseline="30000" dirty="0">
                <a:solidFill>
                  <a:srgbClr val="C00000"/>
                </a:solidFill>
              </a:rPr>
              <a:t>n</a:t>
            </a:r>
            <a:r>
              <a:rPr lang="en-US" sz="2000" dirty="0"/>
              <a:t>. We have already seen that, for a molecule with one chiral center, 2</a:t>
            </a:r>
            <a:r>
              <a:rPr lang="en-US" sz="2000" baseline="30000" dirty="0"/>
              <a:t>1</a:t>
            </a:r>
            <a:r>
              <a:rPr lang="en-US" sz="2000" dirty="0"/>
              <a:t> = 2 stereoisomers are possible. For a molecule with two chiral centers, 2</a:t>
            </a:r>
            <a:r>
              <a:rPr lang="en-US" sz="2000" baseline="30000" dirty="0"/>
              <a:t>2</a:t>
            </a:r>
            <a:r>
              <a:rPr lang="en-US" sz="2000" dirty="0"/>
              <a:t> = 4 stereoisomers are possible; for a molecule with three chiral centers, 2</a:t>
            </a:r>
            <a:r>
              <a:rPr lang="en-US" sz="2000" baseline="30000" dirty="0"/>
              <a:t>3</a:t>
            </a:r>
            <a:r>
              <a:rPr lang="en-US" sz="2000" dirty="0"/>
              <a:t> = 8 stereoisomers are possible; and so forth. Let us begin our study of molecules with multiple chiral centers by considering 2,3,4-trihydroxybutanal, a molecule with two chiral centers, shown here highlighted.</a:t>
            </a:r>
            <a:endParaRPr lang="en-GB" sz="2000" dirty="0"/>
          </a:p>
        </p:txBody>
      </p:sp>
      <p:pic>
        <p:nvPicPr>
          <p:cNvPr id="5" name="Picture 4">
            <a:extLst>
              <a:ext uri="{FF2B5EF4-FFF2-40B4-BE49-F238E27FC236}">
                <a16:creationId xmlns:a16="http://schemas.microsoft.com/office/drawing/2014/main" id="{FFBD4F83-4DE8-4199-96F4-9F45C4C3CBF6}"/>
              </a:ext>
            </a:extLst>
          </p:cNvPr>
          <p:cNvPicPr>
            <a:picLocks noChangeAspect="1"/>
          </p:cNvPicPr>
          <p:nvPr/>
        </p:nvPicPr>
        <p:blipFill>
          <a:blip r:embed="rId2"/>
          <a:stretch>
            <a:fillRect/>
          </a:stretch>
        </p:blipFill>
        <p:spPr>
          <a:xfrm>
            <a:off x="3486150" y="5467350"/>
            <a:ext cx="2667000" cy="1112645"/>
          </a:xfrm>
          <a:prstGeom prst="rect">
            <a:avLst/>
          </a:prstGeom>
          <a:effectLst>
            <a:glow rad="152400">
              <a:schemeClr val="accent2">
                <a:satMod val="175000"/>
                <a:alpha val="40000"/>
              </a:schemeClr>
            </a:glow>
          </a:effectLst>
        </p:spPr>
      </p:pic>
    </p:spTree>
    <p:extLst>
      <p:ext uri="{BB962C8B-B14F-4D97-AF65-F5344CB8AC3E}">
        <p14:creationId xmlns:p14="http://schemas.microsoft.com/office/powerpoint/2010/main" val="2725723237"/>
      </p:ext>
    </p:extLst>
  </p:cSld>
  <p:clrMapOvr>
    <a:masterClrMapping/>
  </p:clrMapOvr>
  <mc:AlternateContent xmlns:mc="http://schemas.openxmlformats.org/markup-compatibility/2006" xmlns:p14="http://schemas.microsoft.com/office/powerpoint/2010/main">
    <mc:Choice Requires="p14">
      <p:transition spd="slow" p14:dur="2000" advTm="6511"/>
    </mc:Choice>
    <mc:Fallback xmlns="">
      <p:transition spd="slow" advTm="6511"/>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95077E-BA36-4B83-9ED1-F7E36586D73F}"/>
              </a:ext>
            </a:extLst>
          </p:cNvPr>
          <p:cNvSpPr>
            <a:spLocks noGrp="1"/>
          </p:cNvSpPr>
          <p:nvPr>
            <p:ph type="title"/>
          </p:nvPr>
        </p:nvSpPr>
        <p:spPr>
          <a:xfrm>
            <a:off x="971551" y="110237"/>
            <a:ext cx="7619999" cy="1107996"/>
          </a:xfrm>
        </p:spPr>
        <p:txBody>
          <a:bodyPr/>
          <a:lstStyle/>
          <a:p>
            <a:pPr algn="ctr"/>
            <a:r>
              <a:rPr lang="en-GB" sz="3600" dirty="0"/>
              <a:t>Enantiomers and Diastereomers with two or more </a:t>
            </a:r>
            <a:r>
              <a:rPr lang="en-GB" sz="3600" dirty="0" err="1"/>
              <a:t>stereocentres</a:t>
            </a:r>
            <a:endParaRPr lang="en-GB" sz="3600" dirty="0"/>
          </a:p>
        </p:txBody>
      </p:sp>
      <p:sp>
        <p:nvSpPr>
          <p:cNvPr id="3" name="Text Placeholder 2">
            <a:extLst>
              <a:ext uri="{FF2B5EF4-FFF2-40B4-BE49-F238E27FC236}">
                <a16:creationId xmlns:a16="http://schemas.microsoft.com/office/drawing/2014/main" id="{8F6F81DE-F963-44F3-89DD-EC52A93C6D56}"/>
              </a:ext>
            </a:extLst>
          </p:cNvPr>
          <p:cNvSpPr>
            <a:spLocks noGrp="1"/>
          </p:cNvSpPr>
          <p:nvPr>
            <p:ph type="body" idx="1"/>
          </p:nvPr>
        </p:nvSpPr>
        <p:spPr>
          <a:xfrm>
            <a:off x="917859" y="1352550"/>
            <a:ext cx="7749892" cy="3447098"/>
          </a:xfrm>
        </p:spPr>
        <p:txBody>
          <a:bodyPr/>
          <a:lstStyle/>
          <a:p>
            <a:r>
              <a:rPr lang="en-US" sz="1400" dirty="0"/>
              <a:t>The maximum number of stereoisomers possible for 2,3,4-trihydroxybutanal is 2</a:t>
            </a:r>
            <a:r>
              <a:rPr lang="en-US" sz="1400" baseline="30000" dirty="0"/>
              <a:t>2</a:t>
            </a:r>
            <a:r>
              <a:rPr lang="en-US" sz="1400" dirty="0"/>
              <a:t> = 4, each of which is drawn in Figure below. One of these pairs is called erythrose; the other, threose. Stereoisomers (a) and (b) are </a:t>
            </a:r>
            <a:r>
              <a:rPr lang="en-US" sz="1400" dirty="0" err="1"/>
              <a:t>nonsuperposable</a:t>
            </a:r>
            <a:r>
              <a:rPr lang="en-US" sz="1400" dirty="0"/>
              <a:t> mirror images and are, therefore, a pair of enantiomers. Stereoisomers (c) and (d) are also </a:t>
            </a:r>
            <a:r>
              <a:rPr lang="en-US" sz="1400" dirty="0" err="1"/>
              <a:t>nonsuperposable</a:t>
            </a:r>
            <a:r>
              <a:rPr lang="en-US" sz="1400" dirty="0"/>
              <a:t> mirror images and are a second pair of enantiomers. One way to describe the four stereoisomers of 2,3,4-trihydroxybutanal is to say that they consist of two pairs of enantiomers. Enantiomers (a) and (b) of 2,3,4-trihydroxybutanal are given the names (2R,3R)- erythrose and (2S,3S)-erythrose; enantiomers (c) and (d) are given the names (2R,3S)-threose and (2S,3R)-threose. Note that all of the chiral centers in a molecule are reversed in its enantiomer. The molecule with the 2R,3S configuration is the enantiomer of the molecule with 2S,3R, and the molecule with 2S,3S is the enantiomer of the molecule with 2R,3R. Erythrose and threose belong to the class of compounds called carbohydrates. Erythrose is found in erythrocytes (red blood cells), hence the derivation of its name. We have specified the relationship between (a) and (b) and between (c) and (d); each represents a pair of enantiomers. What is the relationship between (a) and (c), between (a) and (d), between (b) and (c), and between (b) and (d)? The answer is that they are diastereomers. Recall that diastereomers are stereoisomers that are not mirror images (enantiomers). As we see in this example, molecules with at least two chiral centers can have diastereomers.</a:t>
            </a:r>
            <a:endParaRPr lang="en-GB" sz="1400" dirty="0"/>
          </a:p>
        </p:txBody>
      </p:sp>
      <p:pic>
        <p:nvPicPr>
          <p:cNvPr id="5" name="Picture 4">
            <a:extLst>
              <a:ext uri="{FF2B5EF4-FFF2-40B4-BE49-F238E27FC236}">
                <a16:creationId xmlns:a16="http://schemas.microsoft.com/office/drawing/2014/main" id="{C7D7C7E7-5934-47C2-BC24-0424031F0574}"/>
              </a:ext>
            </a:extLst>
          </p:cNvPr>
          <p:cNvPicPr>
            <a:picLocks noChangeAspect="1"/>
          </p:cNvPicPr>
          <p:nvPr/>
        </p:nvPicPr>
        <p:blipFill>
          <a:blip r:embed="rId2"/>
          <a:stretch>
            <a:fillRect/>
          </a:stretch>
        </p:blipFill>
        <p:spPr>
          <a:xfrm>
            <a:off x="4653619" y="4781550"/>
            <a:ext cx="4318931" cy="1928113"/>
          </a:xfrm>
          <a:prstGeom prst="rect">
            <a:avLst/>
          </a:prstGeom>
          <a:effectLst>
            <a:glow rad="101600">
              <a:schemeClr val="accent2">
                <a:satMod val="175000"/>
                <a:alpha val="40000"/>
              </a:schemeClr>
            </a:glow>
          </a:effectLst>
        </p:spPr>
      </p:pic>
    </p:spTree>
    <p:extLst>
      <p:ext uri="{BB962C8B-B14F-4D97-AF65-F5344CB8AC3E}">
        <p14:creationId xmlns:p14="http://schemas.microsoft.com/office/powerpoint/2010/main" val="684097156"/>
      </p:ext>
    </p:extLst>
  </p:cSld>
  <p:clrMapOvr>
    <a:masterClrMapping/>
  </p:clrMapOvr>
  <mc:AlternateContent xmlns:mc="http://schemas.openxmlformats.org/markup-compatibility/2006" xmlns:p14="http://schemas.microsoft.com/office/powerpoint/2010/main">
    <mc:Choice Requires="p14">
      <p:transition spd="slow" p14:dur="2000" advTm="1658"/>
    </mc:Choice>
    <mc:Fallback xmlns="">
      <p:transition spd="slow" advTm="1658"/>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129460-FECD-44D1-A44A-A319C431F91C}"/>
              </a:ext>
            </a:extLst>
          </p:cNvPr>
          <p:cNvSpPr>
            <a:spLocks noGrp="1"/>
          </p:cNvSpPr>
          <p:nvPr>
            <p:ph type="title"/>
          </p:nvPr>
        </p:nvSpPr>
        <p:spPr>
          <a:xfrm>
            <a:off x="438150" y="110237"/>
            <a:ext cx="7924799" cy="1231106"/>
          </a:xfrm>
        </p:spPr>
        <p:txBody>
          <a:bodyPr/>
          <a:lstStyle/>
          <a:p>
            <a:pPr algn="ctr"/>
            <a:r>
              <a:rPr lang="en-GB" dirty="0"/>
              <a:t>Enantiomers and Diastereomers with two or more </a:t>
            </a:r>
            <a:r>
              <a:rPr lang="en-GB" dirty="0" err="1"/>
              <a:t>stereocentres</a:t>
            </a:r>
            <a:endParaRPr lang="en-GB" dirty="0"/>
          </a:p>
        </p:txBody>
      </p:sp>
      <p:pic>
        <p:nvPicPr>
          <p:cNvPr id="5" name="Picture 4">
            <a:extLst>
              <a:ext uri="{FF2B5EF4-FFF2-40B4-BE49-F238E27FC236}">
                <a16:creationId xmlns:a16="http://schemas.microsoft.com/office/drawing/2014/main" id="{BFB31E89-6850-4535-A480-3DBEE24D7FAD}"/>
              </a:ext>
            </a:extLst>
          </p:cNvPr>
          <p:cNvPicPr>
            <a:picLocks noChangeAspect="1"/>
          </p:cNvPicPr>
          <p:nvPr/>
        </p:nvPicPr>
        <p:blipFill>
          <a:blip r:embed="rId2"/>
          <a:stretch>
            <a:fillRect/>
          </a:stretch>
        </p:blipFill>
        <p:spPr>
          <a:xfrm>
            <a:off x="133350" y="1428750"/>
            <a:ext cx="4495800" cy="3276600"/>
          </a:xfrm>
          <a:prstGeom prst="rect">
            <a:avLst/>
          </a:prstGeom>
          <a:effectLst>
            <a:glow rad="114300">
              <a:schemeClr val="accent2">
                <a:satMod val="175000"/>
                <a:alpha val="40000"/>
              </a:schemeClr>
            </a:glow>
          </a:effectLst>
        </p:spPr>
      </p:pic>
      <p:pic>
        <p:nvPicPr>
          <p:cNvPr id="9" name="Picture 8">
            <a:extLst>
              <a:ext uri="{FF2B5EF4-FFF2-40B4-BE49-F238E27FC236}">
                <a16:creationId xmlns:a16="http://schemas.microsoft.com/office/drawing/2014/main" id="{82251785-F617-470F-AF66-90701F0FC62F}"/>
              </a:ext>
            </a:extLst>
          </p:cNvPr>
          <p:cNvPicPr>
            <a:picLocks noChangeAspect="1"/>
          </p:cNvPicPr>
          <p:nvPr/>
        </p:nvPicPr>
        <p:blipFill>
          <a:blip r:embed="rId3"/>
          <a:stretch>
            <a:fillRect/>
          </a:stretch>
        </p:blipFill>
        <p:spPr>
          <a:xfrm>
            <a:off x="4781550" y="2495550"/>
            <a:ext cx="4273348" cy="4240075"/>
          </a:xfrm>
          <a:prstGeom prst="rect">
            <a:avLst/>
          </a:prstGeom>
          <a:effectLst>
            <a:glow rad="101600">
              <a:schemeClr val="accent6">
                <a:satMod val="175000"/>
                <a:alpha val="40000"/>
              </a:schemeClr>
            </a:glow>
          </a:effectLst>
        </p:spPr>
      </p:pic>
      <p:pic>
        <p:nvPicPr>
          <p:cNvPr id="11" name="Picture 10">
            <a:extLst>
              <a:ext uri="{FF2B5EF4-FFF2-40B4-BE49-F238E27FC236}">
                <a16:creationId xmlns:a16="http://schemas.microsoft.com/office/drawing/2014/main" id="{A2FCCE47-B0C6-48A6-9909-42857842A724}"/>
              </a:ext>
            </a:extLst>
          </p:cNvPr>
          <p:cNvPicPr>
            <a:picLocks noChangeAspect="1"/>
          </p:cNvPicPr>
          <p:nvPr/>
        </p:nvPicPr>
        <p:blipFill>
          <a:blip r:embed="rId4"/>
          <a:stretch>
            <a:fillRect/>
          </a:stretch>
        </p:blipFill>
        <p:spPr>
          <a:xfrm>
            <a:off x="2419350" y="4845844"/>
            <a:ext cx="1965220" cy="1916906"/>
          </a:xfrm>
          <a:prstGeom prst="rect">
            <a:avLst/>
          </a:prstGeom>
          <a:effectLst>
            <a:glow rad="101600">
              <a:schemeClr val="accent6">
                <a:satMod val="175000"/>
                <a:alpha val="40000"/>
              </a:schemeClr>
            </a:glow>
          </a:effectLst>
        </p:spPr>
      </p:pic>
    </p:spTree>
    <p:extLst>
      <p:ext uri="{BB962C8B-B14F-4D97-AF65-F5344CB8AC3E}">
        <p14:creationId xmlns:p14="http://schemas.microsoft.com/office/powerpoint/2010/main" val="3672527201"/>
      </p:ext>
    </p:extLst>
  </p:cSld>
  <p:clrMapOvr>
    <a:masterClrMapping/>
  </p:clrMapOvr>
  <mc:AlternateContent xmlns:mc="http://schemas.openxmlformats.org/markup-compatibility/2006" xmlns:p14="http://schemas.microsoft.com/office/powerpoint/2010/main">
    <mc:Choice Requires="p14">
      <p:transition spd="slow" p14:dur="2000" advTm="13593"/>
    </mc:Choice>
    <mc:Fallback xmlns="">
      <p:transition spd="slow" advTm="13593"/>
    </mc:Fallback>
  </mc:AlternateContent>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057651" y="72136"/>
            <a:ext cx="3000375" cy="635000"/>
          </a:xfrm>
          <a:prstGeom prst="rect">
            <a:avLst/>
          </a:prstGeom>
        </p:spPr>
        <p:txBody>
          <a:bodyPr vert="horz" wrap="square" lIns="0" tIns="12065" rIns="0" bIns="0" rtlCol="0">
            <a:spAutoFit/>
          </a:bodyPr>
          <a:lstStyle/>
          <a:p>
            <a:pPr marL="12700">
              <a:lnSpc>
                <a:spcPct val="100000"/>
              </a:lnSpc>
              <a:spcBef>
                <a:spcPts val="95"/>
              </a:spcBef>
            </a:pPr>
            <a:r>
              <a:rPr spc="-5" dirty="0"/>
              <a:t>Tartaric</a:t>
            </a:r>
            <a:r>
              <a:rPr spc="-65" dirty="0"/>
              <a:t> </a:t>
            </a:r>
            <a:r>
              <a:rPr spc="-5" dirty="0"/>
              <a:t>Acid</a:t>
            </a:r>
          </a:p>
        </p:txBody>
      </p:sp>
      <p:grpSp>
        <p:nvGrpSpPr>
          <p:cNvPr id="3" name="object 3"/>
          <p:cNvGrpSpPr/>
          <p:nvPr/>
        </p:nvGrpSpPr>
        <p:grpSpPr>
          <a:xfrm>
            <a:off x="1165352" y="962660"/>
            <a:ext cx="728980" cy="949960"/>
            <a:chOff x="1165352" y="962660"/>
            <a:chExt cx="728980" cy="949960"/>
          </a:xfrm>
        </p:grpSpPr>
        <p:sp>
          <p:nvSpPr>
            <p:cNvPr id="4" name="object 4"/>
            <p:cNvSpPr/>
            <p:nvPr/>
          </p:nvSpPr>
          <p:spPr>
            <a:xfrm>
              <a:off x="1523492" y="1191260"/>
              <a:ext cx="0" cy="487680"/>
            </a:xfrm>
            <a:custGeom>
              <a:avLst/>
              <a:gdLst/>
              <a:ahLst/>
              <a:cxnLst/>
              <a:rect l="l" t="t" r="r" b="b"/>
              <a:pathLst>
                <a:path h="487680">
                  <a:moveTo>
                    <a:pt x="0" y="0"/>
                  </a:moveTo>
                  <a:lnTo>
                    <a:pt x="0" y="487679"/>
                  </a:lnTo>
                </a:path>
              </a:pathLst>
            </a:custGeom>
            <a:ln w="3175">
              <a:solidFill>
                <a:srgbClr val="0000FF"/>
              </a:solidFill>
            </a:ln>
          </p:spPr>
          <p:txBody>
            <a:bodyPr wrap="square" lIns="0" tIns="0" rIns="0" bIns="0" rtlCol="0"/>
            <a:lstStyle/>
            <a:p>
              <a:endParaRPr/>
            </a:p>
          </p:txBody>
        </p:sp>
        <p:sp>
          <p:nvSpPr>
            <p:cNvPr id="5" name="object 5"/>
            <p:cNvSpPr/>
            <p:nvPr/>
          </p:nvSpPr>
          <p:spPr>
            <a:xfrm>
              <a:off x="1511300" y="1184249"/>
              <a:ext cx="24130" cy="502920"/>
            </a:xfrm>
            <a:custGeom>
              <a:avLst/>
              <a:gdLst/>
              <a:ahLst/>
              <a:cxnLst/>
              <a:rect l="l" t="t" r="r" b="b"/>
              <a:pathLst>
                <a:path w="24130" h="502919">
                  <a:moveTo>
                    <a:pt x="24130" y="241"/>
                  </a:moveTo>
                  <a:lnTo>
                    <a:pt x="12700" y="241"/>
                  </a:lnTo>
                  <a:lnTo>
                    <a:pt x="12700" y="0"/>
                  </a:lnTo>
                  <a:lnTo>
                    <a:pt x="0" y="0"/>
                  </a:lnTo>
                  <a:lnTo>
                    <a:pt x="0" y="502500"/>
                  </a:lnTo>
                  <a:lnTo>
                    <a:pt x="12700" y="502500"/>
                  </a:lnTo>
                  <a:lnTo>
                    <a:pt x="12700" y="502221"/>
                  </a:lnTo>
                  <a:lnTo>
                    <a:pt x="24130" y="502221"/>
                  </a:lnTo>
                  <a:lnTo>
                    <a:pt x="24130" y="241"/>
                  </a:lnTo>
                  <a:close/>
                </a:path>
              </a:pathLst>
            </a:custGeom>
            <a:solidFill>
              <a:srgbClr val="0000FF"/>
            </a:solidFill>
          </p:spPr>
          <p:txBody>
            <a:bodyPr wrap="square" lIns="0" tIns="0" rIns="0" bIns="0" rtlCol="0"/>
            <a:lstStyle/>
            <a:p>
              <a:endParaRPr/>
            </a:p>
          </p:txBody>
        </p:sp>
        <p:sp>
          <p:nvSpPr>
            <p:cNvPr id="6" name="object 6"/>
            <p:cNvSpPr/>
            <p:nvPr/>
          </p:nvSpPr>
          <p:spPr>
            <a:xfrm>
              <a:off x="1179068" y="980948"/>
              <a:ext cx="334010" cy="195580"/>
            </a:xfrm>
            <a:custGeom>
              <a:avLst/>
              <a:gdLst/>
              <a:ahLst/>
              <a:cxnLst/>
              <a:rect l="l" t="t" r="r" b="b"/>
              <a:pathLst>
                <a:path w="334009" h="195580">
                  <a:moveTo>
                    <a:pt x="0" y="0"/>
                  </a:moveTo>
                  <a:lnTo>
                    <a:pt x="333756" y="195071"/>
                  </a:lnTo>
                </a:path>
              </a:pathLst>
            </a:custGeom>
            <a:ln w="3175">
              <a:solidFill>
                <a:srgbClr val="0000FF"/>
              </a:solidFill>
            </a:ln>
          </p:spPr>
          <p:txBody>
            <a:bodyPr wrap="square" lIns="0" tIns="0" rIns="0" bIns="0" rtlCol="0"/>
            <a:lstStyle/>
            <a:p>
              <a:endParaRPr/>
            </a:p>
          </p:txBody>
        </p:sp>
        <p:sp>
          <p:nvSpPr>
            <p:cNvPr id="7" name="object 7"/>
            <p:cNvSpPr/>
            <p:nvPr/>
          </p:nvSpPr>
          <p:spPr>
            <a:xfrm>
              <a:off x="1171448" y="970280"/>
              <a:ext cx="352425" cy="218440"/>
            </a:xfrm>
            <a:custGeom>
              <a:avLst/>
              <a:gdLst/>
              <a:ahLst/>
              <a:cxnLst/>
              <a:rect l="l" t="t" r="r" b="b"/>
              <a:pathLst>
                <a:path w="352425" h="218440">
                  <a:moveTo>
                    <a:pt x="352044" y="210312"/>
                  </a:moveTo>
                  <a:lnTo>
                    <a:pt x="352044" y="195072"/>
                  </a:lnTo>
                  <a:lnTo>
                    <a:pt x="15239" y="0"/>
                  </a:lnTo>
                  <a:lnTo>
                    <a:pt x="0" y="22860"/>
                  </a:lnTo>
                  <a:lnTo>
                    <a:pt x="339851" y="217932"/>
                  </a:lnTo>
                  <a:lnTo>
                    <a:pt x="352044" y="210312"/>
                  </a:lnTo>
                  <a:close/>
                </a:path>
              </a:pathLst>
            </a:custGeom>
            <a:solidFill>
              <a:srgbClr val="0000FF"/>
            </a:solidFill>
          </p:spPr>
          <p:txBody>
            <a:bodyPr wrap="square" lIns="0" tIns="0" rIns="0" bIns="0" rtlCol="0"/>
            <a:lstStyle/>
            <a:p>
              <a:endParaRPr/>
            </a:p>
          </p:txBody>
        </p:sp>
        <p:sp>
          <p:nvSpPr>
            <p:cNvPr id="8" name="object 8"/>
            <p:cNvSpPr/>
            <p:nvPr/>
          </p:nvSpPr>
          <p:spPr>
            <a:xfrm>
              <a:off x="1531112" y="974852"/>
              <a:ext cx="347980" cy="201295"/>
            </a:xfrm>
            <a:custGeom>
              <a:avLst/>
              <a:gdLst/>
              <a:ahLst/>
              <a:cxnLst/>
              <a:rect l="l" t="t" r="r" b="b"/>
              <a:pathLst>
                <a:path w="347980" h="201294">
                  <a:moveTo>
                    <a:pt x="347471" y="0"/>
                  </a:moveTo>
                  <a:lnTo>
                    <a:pt x="0" y="201168"/>
                  </a:lnTo>
                </a:path>
              </a:pathLst>
            </a:custGeom>
            <a:ln w="3175">
              <a:solidFill>
                <a:srgbClr val="0000FF"/>
              </a:solidFill>
            </a:ln>
          </p:spPr>
          <p:txBody>
            <a:bodyPr wrap="square" lIns="0" tIns="0" rIns="0" bIns="0" rtlCol="0"/>
            <a:lstStyle/>
            <a:p>
              <a:endParaRPr/>
            </a:p>
          </p:txBody>
        </p:sp>
        <p:sp>
          <p:nvSpPr>
            <p:cNvPr id="9" name="object 9"/>
            <p:cNvSpPr/>
            <p:nvPr/>
          </p:nvSpPr>
          <p:spPr>
            <a:xfrm>
              <a:off x="1523492" y="962660"/>
              <a:ext cx="365760" cy="226060"/>
            </a:xfrm>
            <a:custGeom>
              <a:avLst/>
              <a:gdLst/>
              <a:ahLst/>
              <a:cxnLst/>
              <a:rect l="l" t="t" r="r" b="b"/>
              <a:pathLst>
                <a:path w="365760" h="226059">
                  <a:moveTo>
                    <a:pt x="365759" y="22860"/>
                  </a:moveTo>
                  <a:lnTo>
                    <a:pt x="350519" y="0"/>
                  </a:lnTo>
                  <a:lnTo>
                    <a:pt x="0" y="202692"/>
                  </a:lnTo>
                  <a:lnTo>
                    <a:pt x="0" y="217932"/>
                  </a:lnTo>
                  <a:lnTo>
                    <a:pt x="12191" y="225552"/>
                  </a:lnTo>
                  <a:lnTo>
                    <a:pt x="365759" y="22860"/>
                  </a:lnTo>
                  <a:close/>
                </a:path>
              </a:pathLst>
            </a:custGeom>
            <a:solidFill>
              <a:srgbClr val="0000FF"/>
            </a:solidFill>
          </p:spPr>
          <p:txBody>
            <a:bodyPr wrap="square" lIns="0" tIns="0" rIns="0" bIns="0" rtlCol="0"/>
            <a:lstStyle/>
            <a:p>
              <a:endParaRPr/>
            </a:p>
          </p:txBody>
        </p:sp>
        <p:sp>
          <p:nvSpPr>
            <p:cNvPr id="10" name="object 10"/>
            <p:cNvSpPr/>
            <p:nvPr/>
          </p:nvSpPr>
          <p:spPr>
            <a:xfrm>
              <a:off x="1531112" y="1694180"/>
              <a:ext cx="353695" cy="205740"/>
            </a:xfrm>
            <a:custGeom>
              <a:avLst/>
              <a:gdLst/>
              <a:ahLst/>
              <a:cxnLst/>
              <a:rect l="l" t="t" r="r" b="b"/>
              <a:pathLst>
                <a:path w="353694" h="205739">
                  <a:moveTo>
                    <a:pt x="0" y="0"/>
                  </a:moveTo>
                  <a:lnTo>
                    <a:pt x="353568" y="205740"/>
                  </a:lnTo>
                </a:path>
              </a:pathLst>
            </a:custGeom>
            <a:ln w="3175">
              <a:solidFill>
                <a:srgbClr val="0000FF"/>
              </a:solidFill>
            </a:ln>
          </p:spPr>
          <p:txBody>
            <a:bodyPr wrap="square" lIns="0" tIns="0" rIns="0" bIns="0" rtlCol="0"/>
            <a:lstStyle/>
            <a:p>
              <a:endParaRPr/>
            </a:p>
          </p:txBody>
        </p:sp>
        <p:sp>
          <p:nvSpPr>
            <p:cNvPr id="11" name="object 11"/>
            <p:cNvSpPr/>
            <p:nvPr/>
          </p:nvSpPr>
          <p:spPr>
            <a:xfrm>
              <a:off x="1523492" y="1681988"/>
              <a:ext cx="370840" cy="230504"/>
            </a:xfrm>
            <a:custGeom>
              <a:avLst/>
              <a:gdLst/>
              <a:ahLst/>
              <a:cxnLst/>
              <a:rect l="l" t="t" r="r" b="b"/>
              <a:pathLst>
                <a:path w="370839" h="230505">
                  <a:moveTo>
                    <a:pt x="370331" y="205739"/>
                  </a:moveTo>
                  <a:lnTo>
                    <a:pt x="12191" y="0"/>
                  </a:lnTo>
                  <a:lnTo>
                    <a:pt x="0" y="9143"/>
                  </a:lnTo>
                  <a:lnTo>
                    <a:pt x="0" y="24384"/>
                  </a:lnTo>
                  <a:lnTo>
                    <a:pt x="355091" y="230124"/>
                  </a:lnTo>
                  <a:lnTo>
                    <a:pt x="370331" y="205739"/>
                  </a:lnTo>
                  <a:close/>
                </a:path>
              </a:pathLst>
            </a:custGeom>
            <a:solidFill>
              <a:srgbClr val="0000FF"/>
            </a:solidFill>
          </p:spPr>
          <p:txBody>
            <a:bodyPr wrap="square" lIns="0" tIns="0" rIns="0" bIns="0" rtlCol="0"/>
            <a:lstStyle/>
            <a:p>
              <a:endParaRPr/>
            </a:p>
          </p:txBody>
        </p:sp>
        <p:sp>
          <p:nvSpPr>
            <p:cNvPr id="12" name="object 12"/>
            <p:cNvSpPr/>
            <p:nvPr/>
          </p:nvSpPr>
          <p:spPr>
            <a:xfrm>
              <a:off x="1172972" y="1694180"/>
              <a:ext cx="340360" cy="198120"/>
            </a:xfrm>
            <a:custGeom>
              <a:avLst/>
              <a:gdLst/>
              <a:ahLst/>
              <a:cxnLst/>
              <a:rect l="l" t="t" r="r" b="b"/>
              <a:pathLst>
                <a:path w="340359" h="198119">
                  <a:moveTo>
                    <a:pt x="339851" y="0"/>
                  </a:moveTo>
                  <a:lnTo>
                    <a:pt x="0" y="198120"/>
                  </a:lnTo>
                </a:path>
              </a:pathLst>
            </a:custGeom>
            <a:ln w="3175">
              <a:solidFill>
                <a:srgbClr val="0000FF"/>
              </a:solidFill>
            </a:ln>
          </p:spPr>
          <p:txBody>
            <a:bodyPr wrap="square" lIns="0" tIns="0" rIns="0" bIns="0" rtlCol="0"/>
            <a:lstStyle/>
            <a:p>
              <a:endParaRPr/>
            </a:p>
          </p:txBody>
        </p:sp>
        <p:sp>
          <p:nvSpPr>
            <p:cNvPr id="13" name="object 13"/>
            <p:cNvSpPr/>
            <p:nvPr/>
          </p:nvSpPr>
          <p:spPr>
            <a:xfrm>
              <a:off x="1165352" y="1681988"/>
              <a:ext cx="358140" cy="222885"/>
            </a:xfrm>
            <a:custGeom>
              <a:avLst/>
              <a:gdLst/>
              <a:ahLst/>
              <a:cxnLst/>
              <a:rect l="l" t="t" r="r" b="b"/>
              <a:pathLst>
                <a:path w="358140" h="222885">
                  <a:moveTo>
                    <a:pt x="358140" y="24384"/>
                  </a:moveTo>
                  <a:lnTo>
                    <a:pt x="358140" y="9143"/>
                  </a:lnTo>
                  <a:lnTo>
                    <a:pt x="345948" y="0"/>
                  </a:lnTo>
                  <a:lnTo>
                    <a:pt x="0" y="199644"/>
                  </a:lnTo>
                  <a:lnTo>
                    <a:pt x="15240" y="222504"/>
                  </a:lnTo>
                  <a:lnTo>
                    <a:pt x="358140" y="24384"/>
                  </a:lnTo>
                  <a:close/>
                </a:path>
              </a:pathLst>
            </a:custGeom>
            <a:solidFill>
              <a:srgbClr val="0000FF"/>
            </a:solidFill>
          </p:spPr>
          <p:txBody>
            <a:bodyPr wrap="square" lIns="0" tIns="0" rIns="0" bIns="0" rtlCol="0"/>
            <a:lstStyle/>
            <a:p>
              <a:endParaRPr/>
            </a:p>
          </p:txBody>
        </p:sp>
      </p:grpSp>
      <p:sp>
        <p:nvSpPr>
          <p:cNvPr id="14" name="object 14"/>
          <p:cNvSpPr txBox="1"/>
          <p:nvPr/>
        </p:nvSpPr>
        <p:spPr>
          <a:xfrm>
            <a:off x="817372" y="774633"/>
            <a:ext cx="369570" cy="300355"/>
          </a:xfrm>
          <a:prstGeom prst="rect">
            <a:avLst/>
          </a:prstGeom>
        </p:spPr>
        <p:txBody>
          <a:bodyPr vert="horz" wrap="square" lIns="0" tIns="12700" rIns="0" bIns="0" rtlCol="0">
            <a:spAutoFit/>
          </a:bodyPr>
          <a:lstStyle/>
          <a:p>
            <a:pPr marL="12700">
              <a:lnSpc>
                <a:spcPct val="100000"/>
              </a:lnSpc>
              <a:spcBef>
                <a:spcPts val="100"/>
              </a:spcBef>
            </a:pPr>
            <a:r>
              <a:rPr sz="1800" i="1" dirty="0">
                <a:solidFill>
                  <a:srgbClr val="0000FF"/>
                </a:solidFill>
                <a:latin typeface="Arial"/>
                <a:cs typeface="Arial"/>
              </a:rPr>
              <a:t>HO</a:t>
            </a:r>
            <a:endParaRPr sz="1800">
              <a:latin typeface="Arial"/>
              <a:cs typeface="Arial"/>
            </a:endParaRPr>
          </a:p>
        </p:txBody>
      </p:sp>
      <p:sp>
        <p:nvSpPr>
          <p:cNvPr id="15" name="object 15"/>
          <p:cNvSpPr txBox="1"/>
          <p:nvPr/>
        </p:nvSpPr>
        <p:spPr>
          <a:xfrm>
            <a:off x="1855723" y="774633"/>
            <a:ext cx="688340" cy="300355"/>
          </a:xfrm>
          <a:prstGeom prst="rect">
            <a:avLst/>
          </a:prstGeom>
        </p:spPr>
        <p:txBody>
          <a:bodyPr vert="horz" wrap="square" lIns="0" tIns="12700" rIns="0" bIns="0" rtlCol="0">
            <a:spAutoFit/>
          </a:bodyPr>
          <a:lstStyle/>
          <a:p>
            <a:pPr marL="38100">
              <a:lnSpc>
                <a:spcPct val="100000"/>
              </a:lnSpc>
              <a:spcBef>
                <a:spcPts val="100"/>
              </a:spcBef>
            </a:pPr>
            <a:r>
              <a:rPr sz="1800" i="1" dirty="0">
                <a:solidFill>
                  <a:srgbClr val="0000FF"/>
                </a:solidFill>
                <a:latin typeface="Arial"/>
                <a:cs typeface="Arial"/>
              </a:rPr>
              <a:t>CO</a:t>
            </a:r>
            <a:r>
              <a:rPr sz="2175" i="1" baseline="-15325" dirty="0">
                <a:solidFill>
                  <a:srgbClr val="0000FF"/>
                </a:solidFill>
                <a:latin typeface="Arial"/>
                <a:cs typeface="Arial"/>
              </a:rPr>
              <a:t>2</a:t>
            </a:r>
            <a:r>
              <a:rPr sz="1800" i="1" dirty="0">
                <a:solidFill>
                  <a:srgbClr val="0000FF"/>
                </a:solidFill>
                <a:latin typeface="Arial"/>
                <a:cs typeface="Arial"/>
              </a:rPr>
              <a:t>H</a:t>
            </a:r>
            <a:endParaRPr sz="1800">
              <a:latin typeface="Arial"/>
              <a:cs typeface="Arial"/>
            </a:endParaRPr>
          </a:p>
        </p:txBody>
      </p:sp>
      <p:sp>
        <p:nvSpPr>
          <p:cNvPr id="16" name="object 16"/>
          <p:cNvSpPr txBox="1"/>
          <p:nvPr/>
        </p:nvSpPr>
        <p:spPr>
          <a:xfrm>
            <a:off x="2224023" y="1882201"/>
            <a:ext cx="130175" cy="251460"/>
          </a:xfrm>
          <a:prstGeom prst="rect">
            <a:avLst/>
          </a:prstGeom>
        </p:spPr>
        <p:txBody>
          <a:bodyPr vert="horz" wrap="square" lIns="0" tIns="16510" rIns="0" bIns="0" rtlCol="0">
            <a:spAutoFit/>
          </a:bodyPr>
          <a:lstStyle/>
          <a:p>
            <a:pPr marL="12700">
              <a:lnSpc>
                <a:spcPct val="100000"/>
              </a:lnSpc>
              <a:spcBef>
                <a:spcPts val="130"/>
              </a:spcBef>
            </a:pPr>
            <a:r>
              <a:rPr sz="1450" i="1" spc="15" dirty="0">
                <a:solidFill>
                  <a:srgbClr val="0000FF"/>
                </a:solidFill>
                <a:latin typeface="Arial"/>
                <a:cs typeface="Arial"/>
              </a:rPr>
              <a:t>2</a:t>
            </a:r>
            <a:endParaRPr sz="1450">
              <a:latin typeface="Arial"/>
              <a:cs typeface="Arial"/>
            </a:endParaRPr>
          </a:p>
        </p:txBody>
      </p:sp>
      <p:sp>
        <p:nvSpPr>
          <p:cNvPr id="17" name="object 17"/>
          <p:cNvSpPr txBox="1"/>
          <p:nvPr/>
        </p:nvSpPr>
        <p:spPr>
          <a:xfrm>
            <a:off x="1881123" y="1792665"/>
            <a:ext cx="637540" cy="300355"/>
          </a:xfrm>
          <a:prstGeom prst="rect">
            <a:avLst/>
          </a:prstGeom>
        </p:spPr>
        <p:txBody>
          <a:bodyPr vert="horz" wrap="square" lIns="0" tIns="12700" rIns="0" bIns="0" rtlCol="0">
            <a:spAutoFit/>
          </a:bodyPr>
          <a:lstStyle/>
          <a:p>
            <a:pPr marL="12700">
              <a:lnSpc>
                <a:spcPct val="100000"/>
              </a:lnSpc>
              <a:spcBef>
                <a:spcPts val="100"/>
              </a:spcBef>
            </a:pPr>
            <a:r>
              <a:rPr sz="1800" i="1" dirty="0">
                <a:solidFill>
                  <a:srgbClr val="0000FF"/>
                </a:solidFill>
                <a:latin typeface="Arial"/>
                <a:cs typeface="Arial"/>
              </a:rPr>
              <a:t>CO</a:t>
            </a:r>
            <a:r>
              <a:rPr sz="1800" i="1" spc="225" dirty="0">
                <a:solidFill>
                  <a:srgbClr val="0000FF"/>
                </a:solidFill>
                <a:latin typeface="Arial"/>
                <a:cs typeface="Arial"/>
              </a:rPr>
              <a:t> </a:t>
            </a:r>
            <a:r>
              <a:rPr sz="1800" i="1" spc="-5" dirty="0">
                <a:solidFill>
                  <a:srgbClr val="0000FF"/>
                </a:solidFill>
                <a:latin typeface="Arial"/>
                <a:cs typeface="Arial"/>
              </a:rPr>
              <a:t>H</a:t>
            </a:r>
            <a:endParaRPr sz="1800">
              <a:latin typeface="Arial"/>
              <a:cs typeface="Arial"/>
            </a:endParaRPr>
          </a:p>
        </p:txBody>
      </p:sp>
      <p:sp>
        <p:nvSpPr>
          <p:cNvPr id="18" name="object 18"/>
          <p:cNvSpPr txBox="1"/>
          <p:nvPr/>
        </p:nvSpPr>
        <p:spPr>
          <a:xfrm>
            <a:off x="817362" y="1792665"/>
            <a:ext cx="370840" cy="300355"/>
          </a:xfrm>
          <a:prstGeom prst="rect">
            <a:avLst/>
          </a:prstGeom>
        </p:spPr>
        <p:txBody>
          <a:bodyPr vert="horz" wrap="square" lIns="0" tIns="12700" rIns="0" bIns="0" rtlCol="0">
            <a:spAutoFit/>
          </a:bodyPr>
          <a:lstStyle/>
          <a:p>
            <a:pPr marL="12700">
              <a:lnSpc>
                <a:spcPct val="100000"/>
              </a:lnSpc>
              <a:spcBef>
                <a:spcPts val="100"/>
              </a:spcBef>
            </a:pPr>
            <a:r>
              <a:rPr sz="1800" i="1" dirty="0">
                <a:solidFill>
                  <a:srgbClr val="0000FF"/>
                </a:solidFill>
                <a:latin typeface="Arial"/>
                <a:cs typeface="Arial"/>
              </a:rPr>
              <a:t>HO</a:t>
            </a:r>
            <a:endParaRPr sz="1800">
              <a:latin typeface="Arial"/>
              <a:cs typeface="Arial"/>
            </a:endParaRPr>
          </a:p>
        </p:txBody>
      </p:sp>
      <p:sp>
        <p:nvSpPr>
          <p:cNvPr id="19" name="object 19"/>
          <p:cNvSpPr txBox="1"/>
          <p:nvPr/>
        </p:nvSpPr>
        <p:spPr>
          <a:xfrm>
            <a:off x="1426972" y="807722"/>
            <a:ext cx="203200" cy="452120"/>
          </a:xfrm>
          <a:prstGeom prst="rect">
            <a:avLst/>
          </a:prstGeom>
        </p:spPr>
        <p:txBody>
          <a:bodyPr vert="horz" wrap="square" lIns="0" tIns="12700" rIns="0" bIns="0" rtlCol="0">
            <a:spAutoFit/>
          </a:bodyPr>
          <a:lstStyle/>
          <a:p>
            <a:pPr marL="12700">
              <a:lnSpc>
                <a:spcPct val="100000"/>
              </a:lnSpc>
              <a:spcBef>
                <a:spcPts val="100"/>
              </a:spcBef>
            </a:pPr>
            <a:r>
              <a:rPr sz="2800" b="1" dirty="0">
                <a:latin typeface="Times New Roman"/>
                <a:cs typeface="Times New Roman"/>
              </a:rPr>
              <a:t>*</a:t>
            </a:r>
            <a:endParaRPr sz="2800">
              <a:latin typeface="Times New Roman"/>
              <a:cs typeface="Times New Roman"/>
            </a:endParaRPr>
          </a:p>
        </p:txBody>
      </p:sp>
      <p:sp>
        <p:nvSpPr>
          <p:cNvPr id="20" name="object 20"/>
          <p:cNvSpPr txBox="1"/>
          <p:nvPr/>
        </p:nvSpPr>
        <p:spPr>
          <a:xfrm>
            <a:off x="1414774" y="1645936"/>
            <a:ext cx="203200" cy="452120"/>
          </a:xfrm>
          <a:prstGeom prst="rect">
            <a:avLst/>
          </a:prstGeom>
        </p:spPr>
        <p:txBody>
          <a:bodyPr vert="horz" wrap="square" lIns="0" tIns="12700" rIns="0" bIns="0" rtlCol="0">
            <a:spAutoFit/>
          </a:bodyPr>
          <a:lstStyle/>
          <a:p>
            <a:pPr marL="12700">
              <a:lnSpc>
                <a:spcPct val="100000"/>
              </a:lnSpc>
              <a:spcBef>
                <a:spcPts val="100"/>
              </a:spcBef>
            </a:pPr>
            <a:r>
              <a:rPr sz="2800" b="1" dirty="0">
                <a:latin typeface="Times New Roman"/>
                <a:cs typeface="Times New Roman"/>
              </a:rPr>
              <a:t>*</a:t>
            </a:r>
            <a:endParaRPr sz="2800">
              <a:latin typeface="Times New Roman"/>
              <a:cs typeface="Times New Roman"/>
            </a:endParaRPr>
          </a:p>
        </p:txBody>
      </p:sp>
      <p:sp>
        <p:nvSpPr>
          <p:cNvPr id="21" name="object 21"/>
          <p:cNvSpPr txBox="1"/>
          <p:nvPr/>
        </p:nvSpPr>
        <p:spPr>
          <a:xfrm>
            <a:off x="3047593" y="1233423"/>
            <a:ext cx="2308860" cy="391160"/>
          </a:xfrm>
          <a:prstGeom prst="rect">
            <a:avLst/>
          </a:prstGeom>
        </p:spPr>
        <p:txBody>
          <a:bodyPr vert="horz" wrap="square" lIns="0" tIns="12700" rIns="0" bIns="0" rtlCol="0">
            <a:spAutoFit/>
          </a:bodyPr>
          <a:lstStyle/>
          <a:p>
            <a:pPr marL="12700">
              <a:lnSpc>
                <a:spcPct val="100000"/>
              </a:lnSpc>
              <a:spcBef>
                <a:spcPts val="100"/>
              </a:spcBef>
            </a:pPr>
            <a:r>
              <a:rPr sz="2400" b="1" dirty="0">
                <a:latin typeface="Times New Roman"/>
                <a:cs typeface="Times New Roman"/>
              </a:rPr>
              <a:t>2</a:t>
            </a:r>
            <a:r>
              <a:rPr sz="2400" b="1" spc="260" dirty="0">
                <a:latin typeface="Times New Roman"/>
                <a:cs typeface="Times New Roman"/>
              </a:rPr>
              <a:t> </a:t>
            </a:r>
            <a:r>
              <a:rPr sz="2400" b="1" spc="180" dirty="0">
                <a:latin typeface="Times New Roman"/>
                <a:cs typeface="Times New Roman"/>
              </a:rPr>
              <a:t>stereocenters</a:t>
            </a:r>
            <a:endParaRPr sz="2400">
              <a:latin typeface="Times New Roman"/>
              <a:cs typeface="Times New Roman"/>
            </a:endParaRPr>
          </a:p>
        </p:txBody>
      </p:sp>
      <p:grpSp>
        <p:nvGrpSpPr>
          <p:cNvPr id="22" name="object 22"/>
          <p:cNvGrpSpPr/>
          <p:nvPr/>
        </p:nvGrpSpPr>
        <p:grpSpPr>
          <a:xfrm>
            <a:off x="5621528" y="1278127"/>
            <a:ext cx="466725" cy="314325"/>
            <a:chOff x="5621528" y="1278127"/>
            <a:chExt cx="466725" cy="314325"/>
          </a:xfrm>
        </p:grpSpPr>
        <p:sp>
          <p:nvSpPr>
            <p:cNvPr id="23" name="object 23"/>
            <p:cNvSpPr/>
            <p:nvPr/>
          </p:nvSpPr>
          <p:spPr>
            <a:xfrm>
              <a:off x="5626100" y="1282699"/>
              <a:ext cx="457200" cy="304800"/>
            </a:xfrm>
            <a:custGeom>
              <a:avLst/>
              <a:gdLst/>
              <a:ahLst/>
              <a:cxnLst/>
              <a:rect l="l" t="t" r="r" b="b"/>
              <a:pathLst>
                <a:path w="457200" h="304800">
                  <a:moveTo>
                    <a:pt x="457200" y="152399"/>
                  </a:moveTo>
                  <a:lnTo>
                    <a:pt x="342900" y="0"/>
                  </a:lnTo>
                  <a:lnTo>
                    <a:pt x="342900" y="76199"/>
                  </a:lnTo>
                  <a:lnTo>
                    <a:pt x="0" y="76199"/>
                  </a:lnTo>
                  <a:lnTo>
                    <a:pt x="56387" y="152399"/>
                  </a:lnTo>
                  <a:lnTo>
                    <a:pt x="0" y="228599"/>
                  </a:lnTo>
                  <a:lnTo>
                    <a:pt x="342900" y="228599"/>
                  </a:lnTo>
                  <a:lnTo>
                    <a:pt x="342900" y="304799"/>
                  </a:lnTo>
                  <a:lnTo>
                    <a:pt x="457200" y="152399"/>
                  </a:lnTo>
                  <a:close/>
                </a:path>
              </a:pathLst>
            </a:custGeom>
            <a:solidFill>
              <a:srgbClr val="01CA99"/>
            </a:solidFill>
          </p:spPr>
          <p:txBody>
            <a:bodyPr wrap="square" lIns="0" tIns="0" rIns="0" bIns="0" rtlCol="0"/>
            <a:lstStyle/>
            <a:p>
              <a:endParaRPr/>
            </a:p>
          </p:txBody>
        </p:sp>
        <p:sp>
          <p:nvSpPr>
            <p:cNvPr id="24" name="object 24"/>
            <p:cNvSpPr/>
            <p:nvPr/>
          </p:nvSpPr>
          <p:spPr>
            <a:xfrm>
              <a:off x="5626100" y="1282699"/>
              <a:ext cx="457200" cy="304800"/>
            </a:xfrm>
            <a:custGeom>
              <a:avLst/>
              <a:gdLst/>
              <a:ahLst/>
              <a:cxnLst/>
              <a:rect l="l" t="t" r="r" b="b"/>
              <a:pathLst>
                <a:path w="457200" h="304800">
                  <a:moveTo>
                    <a:pt x="342900" y="0"/>
                  </a:moveTo>
                  <a:lnTo>
                    <a:pt x="342900" y="76199"/>
                  </a:lnTo>
                  <a:lnTo>
                    <a:pt x="0" y="76199"/>
                  </a:lnTo>
                  <a:lnTo>
                    <a:pt x="56387" y="152399"/>
                  </a:lnTo>
                  <a:lnTo>
                    <a:pt x="0" y="228599"/>
                  </a:lnTo>
                  <a:lnTo>
                    <a:pt x="342900" y="228599"/>
                  </a:lnTo>
                  <a:lnTo>
                    <a:pt x="342900" y="304799"/>
                  </a:lnTo>
                  <a:lnTo>
                    <a:pt x="457200" y="152399"/>
                  </a:lnTo>
                  <a:lnTo>
                    <a:pt x="342900" y="0"/>
                  </a:lnTo>
                  <a:close/>
                </a:path>
              </a:pathLst>
            </a:custGeom>
            <a:ln w="9144">
              <a:solidFill>
                <a:srgbClr val="000000"/>
              </a:solidFill>
            </a:ln>
          </p:spPr>
          <p:txBody>
            <a:bodyPr wrap="square" lIns="0" tIns="0" rIns="0" bIns="0" rtlCol="0"/>
            <a:lstStyle/>
            <a:p>
              <a:endParaRPr/>
            </a:p>
          </p:txBody>
        </p:sp>
      </p:grpSp>
      <p:sp>
        <p:nvSpPr>
          <p:cNvPr id="25" name="object 25"/>
          <p:cNvSpPr txBox="1"/>
          <p:nvPr/>
        </p:nvSpPr>
        <p:spPr>
          <a:xfrm>
            <a:off x="6255132" y="1081023"/>
            <a:ext cx="2077085" cy="755650"/>
          </a:xfrm>
          <a:prstGeom prst="rect">
            <a:avLst/>
          </a:prstGeom>
        </p:spPr>
        <p:txBody>
          <a:bodyPr vert="horz" wrap="square" lIns="0" tIns="12700" rIns="0" bIns="0" rtlCol="0">
            <a:spAutoFit/>
          </a:bodyPr>
          <a:lstStyle/>
          <a:p>
            <a:pPr marR="31750" algn="ctr">
              <a:lnSpc>
                <a:spcPts val="2875"/>
              </a:lnSpc>
              <a:spcBef>
                <a:spcPts val="100"/>
              </a:spcBef>
            </a:pPr>
            <a:r>
              <a:rPr sz="2400" b="1" dirty="0">
                <a:latin typeface="Times New Roman"/>
                <a:cs typeface="Times New Roman"/>
              </a:rPr>
              <a:t>4</a:t>
            </a:r>
            <a:r>
              <a:rPr sz="2400" b="1" spc="330" dirty="0">
                <a:latin typeface="Times New Roman"/>
                <a:cs typeface="Times New Roman"/>
              </a:rPr>
              <a:t> </a:t>
            </a:r>
            <a:r>
              <a:rPr sz="2400" b="1" spc="135" dirty="0">
                <a:latin typeface="Times New Roman"/>
                <a:cs typeface="Times New Roman"/>
              </a:rPr>
              <a:t>possible</a:t>
            </a:r>
            <a:endParaRPr sz="2400">
              <a:latin typeface="Times New Roman"/>
              <a:cs typeface="Times New Roman"/>
            </a:endParaRPr>
          </a:p>
          <a:p>
            <a:pPr algn="ctr">
              <a:lnSpc>
                <a:spcPts val="2875"/>
              </a:lnSpc>
            </a:pPr>
            <a:r>
              <a:rPr sz="2400" b="1" spc="160" dirty="0">
                <a:latin typeface="Times New Roman"/>
                <a:cs typeface="Times New Roman"/>
              </a:rPr>
              <a:t>stereoisomers</a:t>
            </a:r>
            <a:endParaRPr sz="2400">
              <a:latin typeface="Times New Roman"/>
              <a:cs typeface="Times New Roman"/>
            </a:endParaRPr>
          </a:p>
        </p:txBody>
      </p:sp>
      <p:sp>
        <p:nvSpPr>
          <p:cNvPr id="26" name="object 26"/>
          <p:cNvSpPr txBox="1"/>
          <p:nvPr/>
        </p:nvSpPr>
        <p:spPr>
          <a:xfrm>
            <a:off x="4186610" y="2073147"/>
            <a:ext cx="793115" cy="299720"/>
          </a:xfrm>
          <a:prstGeom prst="rect">
            <a:avLst/>
          </a:prstGeom>
        </p:spPr>
        <p:txBody>
          <a:bodyPr vert="horz" wrap="square" lIns="0" tIns="12700" rIns="0" bIns="0" rtlCol="0">
            <a:spAutoFit/>
          </a:bodyPr>
          <a:lstStyle/>
          <a:p>
            <a:pPr marL="12700">
              <a:lnSpc>
                <a:spcPct val="100000"/>
              </a:lnSpc>
              <a:spcBef>
                <a:spcPts val="100"/>
              </a:spcBef>
            </a:pPr>
            <a:r>
              <a:rPr sz="1800" b="1" spc="114" dirty="0">
                <a:latin typeface="Times New Roman"/>
                <a:cs typeface="Times New Roman"/>
              </a:rPr>
              <a:t>M</a:t>
            </a:r>
            <a:r>
              <a:rPr sz="1800" b="1" spc="85" dirty="0">
                <a:latin typeface="Times New Roman"/>
                <a:cs typeface="Times New Roman"/>
              </a:rPr>
              <a:t>irror</a:t>
            </a:r>
            <a:endParaRPr sz="1800">
              <a:latin typeface="Times New Roman"/>
              <a:cs typeface="Times New Roman"/>
            </a:endParaRPr>
          </a:p>
        </p:txBody>
      </p:sp>
      <p:grpSp>
        <p:nvGrpSpPr>
          <p:cNvPr id="27" name="object 27"/>
          <p:cNvGrpSpPr/>
          <p:nvPr/>
        </p:nvGrpSpPr>
        <p:grpSpPr>
          <a:xfrm>
            <a:off x="1936495" y="2559811"/>
            <a:ext cx="748665" cy="1376680"/>
            <a:chOff x="1936495" y="2559811"/>
            <a:chExt cx="748665" cy="1376680"/>
          </a:xfrm>
        </p:grpSpPr>
        <p:sp>
          <p:nvSpPr>
            <p:cNvPr id="28" name="object 28"/>
            <p:cNvSpPr/>
            <p:nvPr/>
          </p:nvSpPr>
          <p:spPr>
            <a:xfrm>
              <a:off x="2314447" y="3000247"/>
              <a:ext cx="0" cy="492759"/>
            </a:xfrm>
            <a:custGeom>
              <a:avLst/>
              <a:gdLst/>
              <a:ahLst/>
              <a:cxnLst/>
              <a:rect l="l" t="t" r="r" b="b"/>
              <a:pathLst>
                <a:path h="492760">
                  <a:moveTo>
                    <a:pt x="0" y="492251"/>
                  </a:moveTo>
                  <a:lnTo>
                    <a:pt x="0" y="0"/>
                  </a:lnTo>
                </a:path>
              </a:pathLst>
            </a:custGeom>
            <a:ln w="3175">
              <a:solidFill>
                <a:srgbClr val="000000"/>
              </a:solidFill>
            </a:ln>
          </p:spPr>
          <p:txBody>
            <a:bodyPr wrap="square" lIns="0" tIns="0" rIns="0" bIns="0" rtlCol="0"/>
            <a:lstStyle/>
            <a:p>
              <a:endParaRPr/>
            </a:p>
          </p:txBody>
        </p:sp>
        <p:sp>
          <p:nvSpPr>
            <p:cNvPr id="29" name="object 29"/>
            <p:cNvSpPr/>
            <p:nvPr/>
          </p:nvSpPr>
          <p:spPr>
            <a:xfrm>
              <a:off x="2302255" y="2994151"/>
              <a:ext cx="24765" cy="510540"/>
            </a:xfrm>
            <a:custGeom>
              <a:avLst/>
              <a:gdLst/>
              <a:ahLst/>
              <a:cxnLst/>
              <a:rect l="l" t="t" r="r" b="b"/>
              <a:pathLst>
                <a:path w="24764" h="510539">
                  <a:moveTo>
                    <a:pt x="24383" y="499872"/>
                  </a:moveTo>
                  <a:lnTo>
                    <a:pt x="24383" y="7620"/>
                  </a:lnTo>
                  <a:lnTo>
                    <a:pt x="12192" y="0"/>
                  </a:lnTo>
                  <a:lnTo>
                    <a:pt x="0" y="0"/>
                  </a:lnTo>
                  <a:lnTo>
                    <a:pt x="0" y="499872"/>
                  </a:lnTo>
                  <a:lnTo>
                    <a:pt x="12192" y="510539"/>
                  </a:lnTo>
                  <a:lnTo>
                    <a:pt x="24383" y="499872"/>
                  </a:lnTo>
                  <a:close/>
                </a:path>
              </a:pathLst>
            </a:custGeom>
            <a:solidFill>
              <a:srgbClr val="000000"/>
            </a:solidFill>
          </p:spPr>
          <p:txBody>
            <a:bodyPr wrap="square" lIns="0" tIns="0" rIns="0" bIns="0" rtlCol="0"/>
            <a:lstStyle/>
            <a:p>
              <a:endParaRPr/>
            </a:p>
          </p:txBody>
        </p:sp>
        <p:sp>
          <p:nvSpPr>
            <p:cNvPr id="30" name="object 30"/>
            <p:cNvSpPr/>
            <p:nvPr/>
          </p:nvSpPr>
          <p:spPr>
            <a:xfrm>
              <a:off x="1936495" y="2753359"/>
              <a:ext cx="362712" cy="233172"/>
            </a:xfrm>
            <a:prstGeom prst="rect">
              <a:avLst/>
            </a:prstGeom>
            <a:blipFill>
              <a:blip r:embed="rId2" cstate="print"/>
              <a:stretch>
                <a:fillRect/>
              </a:stretch>
            </a:blipFill>
          </p:spPr>
          <p:txBody>
            <a:bodyPr wrap="square" lIns="0" tIns="0" rIns="0" bIns="0" rtlCol="0"/>
            <a:lstStyle/>
            <a:p>
              <a:endParaRPr/>
            </a:p>
          </p:txBody>
        </p:sp>
        <p:sp>
          <p:nvSpPr>
            <p:cNvPr id="31" name="object 31"/>
            <p:cNvSpPr/>
            <p:nvPr/>
          </p:nvSpPr>
          <p:spPr>
            <a:xfrm>
              <a:off x="2329687" y="2788411"/>
              <a:ext cx="340360" cy="198120"/>
            </a:xfrm>
            <a:custGeom>
              <a:avLst/>
              <a:gdLst/>
              <a:ahLst/>
              <a:cxnLst/>
              <a:rect l="l" t="t" r="r" b="b"/>
              <a:pathLst>
                <a:path w="340360" h="198119">
                  <a:moveTo>
                    <a:pt x="339851" y="0"/>
                  </a:moveTo>
                  <a:lnTo>
                    <a:pt x="0" y="198120"/>
                  </a:lnTo>
                </a:path>
              </a:pathLst>
            </a:custGeom>
            <a:ln w="3175">
              <a:solidFill>
                <a:srgbClr val="000000"/>
              </a:solidFill>
            </a:ln>
          </p:spPr>
          <p:txBody>
            <a:bodyPr wrap="square" lIns="0" tIns="0" rIns="0" bIns="0" rtlCol="0"/>
            <a:lstStyle/>
            <a:p>
              <a:endParaRPr/>
            </a:p>
          </p:txBody>
        </p:sp>
        <p:sp>
          <p:nvSpPr>
            <p:cNvPr id="32" name="object 32"/>
            <p:cNvSpPr/>
            <p:nvPr/>
          </p:nvSpPr>
          <p:spPr>
            <a:xfrm>
              <a:off x="2314447" y="2776219"/>
              <a:ext cx="365760" cy="226060"/>
            </a:xfrm>
            <a:custGeom>
              <a:avLst/>
              <a:gdLst/>
              <a:ahLst/>
              <a:cxnLst/>
              <a:rect l="l" t="t" r="r" b="b"/>
              <a:pathLst>
                <a:path w="365760" h="226060">
                  <a:moveTo>
                    <a:pt x="365759" y="22860"/>
                  </a:moveTo>
                  <a:lnTo>
                    <a:pt x="350519" y="0"/>
                  </a:lnTo>
                  <a:lnTo>
                    <a:pt x="15239" y="193548"/>
                  </a:lnTo>
                  <a:lnTo>
                    <a:pt x="0" y="217932"/>
                  </a:lnTo>
                  <a:lnTo>
                    <a:pt x="12191" y="225552"/>
                  </a:lnTo>
                  <a:lnTo>
                    <a:pt x="365759" y="22860"/>
                  </a:lnTo>
                  <a:close/>
                </a:path>
              </a:pathLst>
            </a:custGeom>
            <a:solidFill>
              <a:srgbClr val="000000"/>
            </a:solidFill>
          </p:spPr>
          <p:txBody>
            <a:bodyPr wrap="square" lIns="0" tIns="0" rIns="0" bIns="0" rtlCol="0"/>
            <a:lstStyle/>
            <a:p>
              <a:endParaRPr/>
            </a:p>
          </p:txBody>
        </p:sp>
        <p:sp>
          <p:nvSpPr>
            <p:cNvPr id="33" name="object 33"/>
            <p:cNvSpPr/>
            <p:nvPr/>
          </p:nvSpPr>
          <p:spPr>
            <a:xfrm>
              <a:off x="2322067" y="3507739"/>
              <a:ext cx="353695" cy="205740"/>
            </a:xfrm>
            <a:custGeom>
              <a:avLst/>
              <a:gdLst/>
              <a:ahLst/>
              <a:cxnLst/>
              <a:rect l="l" t="t" r="r" b="b"/>
              <a:pathLst>
                <a:path w="353694" h="205739">
                  <a:moveTo>
                    <a:pt x="0" y="0"/>
                  </a:moveTo>
                  <a:lnTo>
                    <a:pt x="353568" y="205739"/>
                  </a:lnTo>
                </a:path>
              </a:pathLst>
            </a:custGeom>
            <a:ln w="3175">
              <a:solidFill>
                <a:srgbClr val="000000"/>
              </a:solidFill>
            </a:ln>
          </p:spPr>
          <p:txBody>
            <a:bodyPr wrap="square" lIns="0" tIns="0" rIns="0" bIns="0" rtlCol="0"/>
            <a:lstStyle/>
            <a:p>
              <a:endParaRPr/>
            </a:p>
          </p:txBody>
        </p:sp>
        <p:sp>
          <p:nvSpPr>
            <p:cNvPr id="34" name="object 34"/>
            <p:cNvSpPr/>
            <p:nvPr/>
          </p:nvSpPr>
          <p:spPr>
            <a:xfrm>
              <a:off x="2314447" y="3494023"/>
              <a:ext cx="370840" cy="231775"/>
            </a:xfrm>
            <a:custGeom>
              <a:avLst/>
              <a:gdLst/>
              <a:ahLst/>
              <a:cxnLst/>
              <a:rect l="l" t="t" r="r" b="b"/>
              <a:pathLst>
                <a:path w="370839" h="231775">
                  <a:moveTo>
                    <a:pt x="370331" y="205739"/>
                  </a:moveTo>
                  <a:lnTo>
                    <a:pt x="12191" y="0"/>
                  </a:lnTo>
                  <a:lnTo>
                    <a:pt x="0" y="10667"/>
                  </a:lnTo>
                  <a:lnTo>
                    <a:pt x="0" y="25908"/>
                  </a:lnTo>
                  <a:lnTo>
                    <a:pt x="355091" y="231648"/>
                  </a:lnTo>
                  <a:lnTo>
                    <a:pt x="370331" y="205739"/>
                  </a:lnTo>
                  <a:close/>
                </a:path>
              </a:pathLst>
            </a:custGeom>
            <a:solidFill>
              <a:srgbClr val="000000"/>
            </a:solidFill>
          </p:spPr>
          <p:txBody>
            <a:bodyPr wrap="square" lIns="0" tIns="0" rIns="0" bIns="0" rtlCol="0"/>
            <a:lstStyle/>
            <a:p>
              <a:endParaRPr/>
            </a:p>
          </p:txBody>
        </p:sp>
        <p:sp>
          <p:nvSpPr>
            <p:cNvPr id="35" name="object 35"/>
            <p:cNvSpPr/>
            <p:nvPr/>
          </p:nvSpPr>
          <p:spPr>
            <a:xfrm>
              <a:off x="1963927" y="3507739"/>
              <a:ext cx="340360" cy="198120"/>
            </a:xfrm>
            <a:custGeom>
              <a:avLst/>
              <a:gdLst/>
              <a:ahLst/>
              <a:cxnLst/>
              <a:rect l="l" t="t" r="r" b="b"/>
              <a:pathLst>
                <a:path w="340360" h="198120">
                  <a:moveTo>
                    <a:pt x="339852" y="0"/>
                  </a:moveTo>
                  <a:lnTo>
                    <a:pt x="0" y="198120"/>
                  </a:lnTo>
                </a:path>
              </a:pathLst>
            </a:custGeom>
            <a:ln w="3175">
              <a:solidFill>
                <a:srgbClr val="000000"/>
              </a:solidFill>
            </a:ln>
          </p:spPr>
          <p:txBody>
            <a:bodyPr wrap="square" lIns="0" tIns="0" rIns="0" bIns="0" rtlCol="0"/>
            <a:lstStyle/>
            <a:p>
              <a:endParaRPr/>
            </a:p>
          </p:txBody>
        </p:sp>
        <p:sp>
          <p:nvSpPr>
            <p:cNvPr id="36" name="object 36"/>
            <p:cNvSpPr/>
            <p:nvPr/>
          </p:nvSpPr>
          <p:spPr>
            <a:xfrm>
              <a:off x="1944115" y="3494023"/>
              <a:ext cx="370840" cy="243840"/>
            </a:xfrm>
            <a:custGeom>
              <a:avLst/>
              <a:gdLst/>
              <a:ahLst/>
              <a:cxnLst/>
              <a:rect l="l" t="t" r="r" b="b"/>
              <a:pathLst>
                <a:path w="370839" h="243839">
                  <a:moveTo>
                    <a:pt x="370331" y="25908"/>
                  </a:moveTo>
                  <a:lnTo>
                    <a:pt x="370331" y="10667"/>
                  </a:lnTo>
                  <a:lnTo>
                    <a:pt x="358139" y="0"/>
                  </a:lnTo>
                  <a:lnTo>
                    <a:pt x="0" y="178308"/>
                  </a:lnTo>
                  <a:lnTo>
                    <a:pt x="38100" y="243839"/>
                  </a:lnTo>
                  <a:lnTo>
                    <a:pt x="370331" y="25908"/>
                  </a:lnTo>
                  <a:close/>
                </a:path>
              </a:pathLst>
            </a:custGeom>
            <a:solidFill>
              <a:srgbClr val="000000"/>
            </a:solidFill>
          </p:spPr>
          <p:txBody>
            <a:bodyPr wrap="square" lIns="0" tIns="0" rIns="0" bIns="0" rtlCol="0"/>
            <a:lstStyle/>
            <a:p>
              <a:endParaRPr/>
            </a:p>
          </p:txBody>
        </p:sp>
        <p:sp>
          <p:nvSpPr>
            <p:cNvPr id="37" name="object 37"/>
            <p:cNvSpPr/>
            <p:nvPr/>
          </p:nvSpPr>
          <p:spPr>
            <a:xfrm>
              <a:off x="2314447" y="2562859"/>
              <a:ext cx="0" cy="416559"/>
            </a:xfrm>
            <a:custGeom>
              <a:avLst/>
              <a:gdLst/>
              <a:ahLst/>
              <a:cxnLst/>
              <a:rect l="l" t="t" r="r" b="b"/>
              <a:pathLst>
                <a:path h="416560">
                  <a:moveTo>
                    <a:pt x="0" y="416051"/>
                  </a:moveTo>
                  <a:lnTo>
                    <a:pt x="0" y="0"/>
                  </a:lnTo>
                </a:path>
              </a:pathLst>
            </a:custGeom>
            <a:ln w="3175">
              <a:solidFill>
                <a:srgbClr val="000000"/>
              </a:solidFill>
            </a:ln>
          </p:spPr>
          <p:txBody>
            <a:bodyPr wrap="square" lIns="0" tIns="0" rIns="0" bIns="0" rtlCol="0"/>
            <a:lstStyle/>
            <a:p>
              <a:endParaRPr/>
            </a:p>
          </p:txBody>
        </p:sp>
        <p:sp>
          <p:nvSpPr>
            <p:cNvPr id="38" name="object 38"/>
            <p:cNvSpPr/>
            <p:nvPr/>
          </p:nvSpPr>
          <p:spPr>
            <a:xfrm>
              <a:off x="2276347" y="2559811"/>
              <a:ext cx="76200" cy="434340"/>
            </a:xfrm>
            <a:custGeom>
              <a:avLst/>
              <a:gdLst/>
              <a:ahLst/>
              <a:cxnLst/>
              <a:rect l="l" t="t" r="r" b="b"/>
              <a:pathLst>
                <a:path w="76200" h="434339">
                  <a:moveTo>
                    <a:pt x="76200" y="0"/>
                  </a:moveTo>
                  <a:lnTo>
                    <a:pt x="0" y="0"/>
                  </a:lnTo>
                  <a:lnTo>
                    <a:pt x="25907" y="434339"/>
                  </a:lnTo>
                  <a:lnTo>
                    <a:pt x="38100" y="434339"/>
                  </a:lnTo>
                  <a:lnTo>
                    <a:pt x="53339" y="409955"/>
                  </a:lnTo>
                  <a:lnTo>
                    <a:pt x="76200" y="0"/>
                  </a:lnTo>
                  <a:close/>
                </a:path>
              </a:pathLst>
            </a:custGeom>
            <a:solidFill>
              <a:srgbClr val="000000"/>
            </a:solidFill>
          </p:spPr>
          <p:txBody>
            <a:bodyPr wrap="square" lIns="0" tIns="0" rIns="0" bIns="0" rtlCol="0"/>
            <a:lstStyle/>
            <a:p>
              <a:endParaRPr/>
            </a:p>
          </p:txBody>
        </p:sp>
        <p:sp>
          <p:nvSpPr>
            <p:cNvPr id="39" name="object 39"/>
            <p:cNvSpPr/>
            <p:nvPr/>
          </p:nvSpPr>
          <p:spPr>
            <a:xfrm>
              <a:off x="2314447" y="3542791"/>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a:p>
          </p:txBody>
        </p:sp>
        <p:sp>
          <p:nvSpPr>
            <p:cNvPr id="40" name="object 40"/>
            <p:cNvSpPr/>
            <p:nvPr/>
          </p:nvSpPr>
          <p:spPr>
            <a:xfrm>
              <a:off x="2309875" y="3524503"/>
              <a:ext cx="9525" cy="26034"/>
            </a:xfrm>
            <a:custGeom>
              <a:avLst/>
              <a:gdLst/>
              <a:ahLst/>
              <a:cxnLst/>
              <a:rect l="l" t="t" r="r" b="b"/>
              <a:pathLst>
                <a:path w="9525" h="26035">
                  <a:moveTo>
                    <a:pt x="9143" y="25908"/>
                  </a:moveTo>
                  <a:lnTo>
                    <a:pt x="9143" y="0"/>
                  </a:lnTo>
                  <a:lnTo>
                    <a:pt x="0" y="0"/>
                  </a:lnTo>
                  <a:lnTo>
                    <a:pt x="0" y="25908"/>
                  </a:lnTo>
                  <a:lnTo>
                    <a:pt x="9143" y="25908"/>
                  </a:lnTo>
                  <a:close/>
                </a:path>
              </a:pathLst>
            </a:custGeom>
            <a:solidFill>
              <a:srgbClr val="000000"/>
            </a:solidFill>
          </p:spPr>
          <p:txBody>
            <a:bodyPr wrap="square" lIns="0" tIns="0" rIns="0" bIns="0" rtlCol="0"/>
            <a:lstStyle/>
            <a:p>
              <a:endParaRPr/>
            </a:p>
          </p:txBody>
        </p:sp>
        <p:sp>
          <p:nvSpPr>
            <p:cNvPr id="41" name="object 41"/>
            <p:cNvSpPr/>
            <p:nvPr/>
          </p:nvSpPr>
          <p:spPr>
            <a:xfrm>
              <a:off x="2309875" y="3583939"/>
              <a:ext cx="9525" cy="0"/>
            </a:xfrm>
            <a:custGeom>
              <a:avLst/>
              <a:gdLst/>
              <a:ahLst/>
              <a:cxnLst/>
              <a:rect l="l" t="t" r="r" b="b"/>
              <a:pathLst>
                <a:path w="9525">
                  <a:moveTo>
                    <a:pt x="9143" y="0"/>
                  </a:moveTo>
                  <a:lnTo>
                    <a:pt x="0" y="0"/>
                  </a:lnTo>
                </a:path>
              </a:pathLst>
            </a:custGeom>
            <a:ln w="3175">
              <a:solidFill>
                <a:srgbClr val="000000"/>
              </a:solidFill>
            </a:ln>
          </p:spPr>
          <p:txBody>
            <a:bodyPr wrap="square" lIns="0" tIns="0" rIns="0" bIns="0" rtlCol="0"/>
            <a:lstStyle/>
            <a:p>
              <a:endParaRPr/>
            </a:p>
          </p:txBody>
        </p:sp>
        <p:sp>
          <p:nvSpPr>
            <p:cNvPr id="42" name="object 42"/>
            <p:cNvSpPr/>
            <p:nvPr/>
          </p:nvSpPr>
          <p:spPr>
            <a:xfrm>
              <a:off x="2306827" y="3562603"/>
              <a:ext cx="15240" cy="26034"/>
            </a:xfrm>
            <a:custGeom>
              <a:avLst/>
              <a:gdLst/>
              <a:ahLst/>
              <a:cxnLst/>
              <a:rect l="l" t="t" r="r" b="b"/>
              <a:pathLst>
                <a:path w="15239" h="26035">
                  <a:moveTo>
                    <a:pt x="15239" y="25908"/>
                  </a:moveTo>
                  <a:lnTo>
                    <a:pt x="15239" y="0"/>
                  </a:lnTo>
                  <a:lnTo>
                    <a:pt x="0" y="0"/>
                  </a:lnTo>
                  <a:lnTo>
                    <a:pt x="0" y="25908"/>
                  </a:lnTo>
                  <a:lnTo>
                    <a:pt x="15239" y="25908"/>
                  </a:lnTo>
                  <a:close/>
                </a:path>
              </a:pathLst>
            </a:custGeom>
            <a:solidFill>
              <a:srgbClr val="000000"/>
            </a:solidFill>
          </p:spPr>
          <p:txBody>
            <a:bodyPr wrap="square" lIns="0" tIns="0" rIns="0" bIns="0" rtlCol="0"/>
            <a:lstStyle/>
            <a:p>
              <a:endParaRPr/>
            </a:p>
          </p:txBody>
        </p:sp>
        <p:sp>
          <p:nvSpPr>
            <p:cNvPr id="43" name="object 43"/>
            <p:cNvSpPr/>
            <p:nvPr/>
          </p:nvSpPr>
          <p:spPr>
            <a:xfrm>
              <a:off x="2306827" y="3622039"/>
              <a:ext cx="15240" cy="0"/>
            </a:xfrm>
            <a:custGeom>
              <a:avLst/>
              <a:gdLst/>
              <a:ahLst/>
              <a:cxnLst/>
              <a:rect l="l" t="t" r="r" b="b"/>
              <a:pathLst>
                <a:path w="15239">
                  <a:moveTo>
                    <a:pt x="15240" y="0"/>
                  </a:moveTo>
                  <a:lnTo>
                    <a:pt x="0" y="0"/>
                  </a:lnTo>
                </a:path>
              </a:pathLst>
            </a:custGeom>
            <a:ln w="3175">
              <a:solidFill>
                <a:srgbClr val="000000"/>
              </a:solidFill>
            </a:ln>
          </p:spPr>
          <p:txBody>
            <a:bodyPr wrap="square" lIns="0" tIns="0" rIns="0" bIns="0" rtlCol="0"/>
            <a:lstStyle/>
            <a:p>
              <a:endParaRPr/>
            </a:p>
          </p:txBody>
        </p:sp>
        <p:sp>
          <p:nvSpPr>
            <p:cNvPr id="44" name="object 44"/>
            <p:cNvSpPr/>
            <p:nvPr/>
          </p:nvSpPr>
          <p:spPr>
            <a:xfrm>
              <a:off x="2302255" y="3600703"/>
              <a:ext cx="24765" cy="26034"/>
            </a:xfrm>
            <a:custGeom>
              <a:avLst/>
              <a:gdLst/>
              <a:ahLst/>
              <a:cxnLst/>
              <a:rect l="l" t="t" r="r" b="b"/>
              <a:pathLst>
                <a:path w="24764" h="26035">
                  <a:moveTo>
                    <a:pt x="24383" y="25908"/>
                  </a:moveTo>
                  <a:lnTo>
                    <a:pt x="24383" y="0"/>
                  </a:lnTo>
                  <a:lnTo>
                    <a:pt x="0" y="0"/>
                  </a:lnTo>
                  <a:lnTo>
                    <a:pt x="0" y="25908"/>
                  </a:lnTo>
                  <a:lnTo>
                    <a:pt x="24383" y="25908"/>
                  </a:lnTo>
                  <a:close/>
                </a:path>
              </a:pathLst>
            </a:custGeom>
            <a:solidFill>
              <a:srgbClr val="000000"/>
            </a:solidFill>
          </p:spPr>
          <p:txBody>
            <a:bodyPr wrap="square" lIns="0" tIns="0" rIns="0" bIns="0" rtlCol="0"/>
            <a:lstStyle/>
            <a:p>
              <a:endParaRPr/>
            </a:p>
          </p:txBody>
        </p:sp>
        <p:sp>
          <p:nvSpPr>
            <p:cNvPr id="45" name="object 45"/>
            <p:cNvSpPr/>
            <p:nvPr/>
          </p:nvSpPr>
          <p:spPr>
            <a:xfrm>
              <a:off x="2302255" y="3660139"/>
              <a:ext cx="24765" cy="0"/>
            </a:xfrm>
            <a:custGeom>
              <a:avLst/>
              <a:gdLst/>
              <a:ahLst/>
              <a:cxnLst/>
              <a:rect l="l" t="t" r="r" b="b"/>
              <a:pathLst>
                <a:path w="24764">
                  <a:moveTo>
                    <a:pt x="24383" y="0"/>
                  </a:moveTo>
                  <a:lnTo>
                    <a:pt x="0" y="0"/>
                  </a:lnTo>
                </a:path>
              </a:pathLst>
            </a:custGeom>
            <a:ln w="3175">
              <a:solidFill>
                <a:srgbClr val="000000"/>
              </a:solidFill>
            </a:ln>
          </p:spPr>
          <p:txBody>
            <a:bodyPr wrap="square" lIns="0" tIns="0" rIns="0" bIns="0" rtlCol="0"/>
            <a:lstStyle/>
            <a:p>
              <a:endParaRPr/>
            </a:p>
          </p:txBody>
        </p:sp>
        <p:sp>
          <p:nvSpPr>
            <p:cNvPr id="46" name="object 46"/>
            <p:cNvSpPr/>
            <p:nvPr/>
          </p:nvSpPr>
          <p:spPr>
            <a:xfrm>
              <a:off x="2299207" y="3638803"/>
              <a:ext cx="30480" cy="26034"/>
            </a:xfrm>
            <a:custGeom>
              <a:avLst/>
              <a:gdLst/>
              <a:ahLst/>
              <a:cxnLst/>
              <a:rect l="l" t="t" r="r" b="b"/>
              <a:pathLst>
                <a:path w="30480" h="26035">
                  <a:moveTo>
                    <a:pt x="30480" y="25908"/>
                  </a:moveTo>
                  <a:lnTo>
                    <a:pt x="30480" y="0"/>
                  </a:lnTo>
                  <a:lnTo>
                    <a:pt x="0" y="0"/>
                  </a:lnTo>
                  <a:lnTo>
                    <a:pt x="0" y="25908"/>
                  </a:lnTo>
                  <a:lnTo>
                    <a:pt x="30480" y="25908"/>
                  </a:lnTo>
                  <a:close/>
                </a:path>
              </a:pathLst>
            </a:custGeom>
            <a:solidFill>
              <a:srgbClr val="000000"/>
            </a:solidFill>
          </p:spPr>
          <p:txBody>
            <a:bodyPr wrap="square" lIns="0" tIns="0" rIns="0" bIns="0" rtlCol="0"/>
            <a:lstStyle/>
            <a:p>
              <a:endParaRPr/>
            </a:p>
          </p:txBody>
        </p:sp>
        <p:sp>
          <p:nvSpPr>
            <p:cNvPr id="47" name="object 47"/>
            <p:cNvSpPr/>
            <p:nvPr/>
          </p:nvSpPr>
          <p:spPr>
            <a:xfrm>
              <a:off x="2299207" y="3698239"/>
              <a:ext cx="30480" cy="0"/>
            </a:xfrm>
            <a:custGeom>
              <a:avLst/>
              <a:gdLst/>
              <a:ahLst/>
              <a:cxnLst/>
              <a:rect l="l" t="t" r="r" b="b"/>
              <a:pathLst>
                <a:path w="30480">
                  <a:moveTo>
                    <a:pt x="30480" y="0"/>
                  </a:moveTo>
                  <a:lnTo>
                    <a:pt x="0" y="0"/>
                  </a:lnTo>
                </a:path>
              </a:pathLst>
            </a:custGeom>
            <a:ln w="3175">
              <a:solidFill>
                <a:srgbClr val="000000"/>
              </a:solidFill>
            </a:ln>
          </p:spPr>
          <p:txBody>
            <a:bodyPr wrap="square" lIns="0" tIns="0" rIns="0" bIns="0" rtlCol="0"/>
            <a:lstStyle/>
            <a:p>
              <a:endParaRPr/>
            </a:p>
          </p:txBody>
        </p:sp>
        <p:sp>
          <p:nvSpPr>
            <p:cNvPr id="48" name="object 48"/>
            <p:cNvSpPr/>
            <p:nvPr/>
          </p:nvSpPr>
          <p:spPr>
            <a:xfrm>
              <a:off x="2294635" y="3676903"/>
              <a:ext cx="40005" cy="26034"/>
            </a:xfrm>
            <a:custGeom>
              <a:avLst/>
              <a:gdLst/>
              <a:ahLst/>
              <a:cxnLst/>
              <a:rect l="l" t="t" r="r" b="b"/>
              <a:pathLst>
                <a:path w="40005" h="26035">
                  <a:moveTo>
                    <a:pt x="39624" y="25908"/>
                  </a:moveTo>
                  <a:lnTo>
                    <a:pt x="39624" y="0"/>
                  </a:lnTo>
                  <a:lnTo>
                    <a:pt x="0" y="0"/>
                  </a:lnTo>
                  <a:lnTo>
                    <a:pt x="0" y="25908"/>
                  </a:lnTo>
                  <a:lnTo>
                    <a:pt x="39624" y="25908"/>
                  </a:lnTo>
                  <a:close/>
                </a:path>
              </a:pathLst>
            </a:custGeom>
            <a:solidFill>
              <a:srgbClr val="000000"/>
            </a:solidFill>
          </p:spPr>
          <p:txBody>
            <a:bodyPr wrap="square" lIns="0" tIns="0" rIns="0" bIns="0" rtlCol="0"/>
            <a:lstStyle/>
            <a:p>
              <a:endParaRPr/>
            </a:p>
          </p:txBody>
        </p:sp>
        <p:sp>
          <p:nvSpPr>
            <p:cNvPr id="49" name="object 49"/>
            <p:cNvSpPr/>
            <p:nvPr/>
          </p:nvSpPr>
          <p:spPr>
            <a:xfrm>
              <a:off x="2294635" y="3736339"/>
              <a:ext cx="40005" cy="0"/>
            </a:xfrm>
            <a:custGeom>
              <a:avLst/>
              <a:gdLst/>
              <a:ahLst/>
              <a:cxnLst/>
              <a:rect l="l" t="t" r="r" b="b"/>
              <a:pathLst>
                <a:path w="40005">
                  <a:moveTo>
                    <a:pt x="39624" y="0"/>
                  </a:moveTo>
                  <a:lnTo>
                    <a:pt x="0" y="0"/>
                  </a:lnTo>
                </a:path>
              </a:pathLst>
            </a:custGeom>
            <a:ln w="3175">
              <a:solidFill>
                <a:srgbClr val="000000"/>
              </a:solidFill>
            </a:ln>
          </p:spPr>
          <p:txBody>
            <a:bodyPr wrap="square" lIns="0" tIns="0" rIns="0" bIns="0" rtlCol="0"/>
            <a:lstStyle/>
            <a:p>
              <a:endParaRPr/>
            </a:p>
          </p:txBody>
        </p:sp>
        <p:sp>
          <p:nvSpPr>
            <p:cNvPr id="50" name="object 50"/>
            <p:cNvSpPr/>
            <p:nvPr/>
          </p:nvSpPr>
          <p:spPr>
            <a:xfrm>
              <a:off x="2291587" y="3718051"/>
              <a:ext cx="45720" cy="26034"/>
            </a:xfrm>
            <a:custGeom>
              <a:avLst/>
              <a:gdLst/>
              <a:ahLst/>
              <a:cxnLst/>
              <a:rect l="l" t="t" r="r" b="b"/>
              <a:pathLst>
                <a:path w="45719" h="26035">
                  <a:moveTo>
                    <a:pt x="45719" y="25908"/>
                  </a:moveTo>
                  <a:lnTo>
                    <a:pt x="45719" y="0"/>
                  </a:lnTo>
                  <a:lnTo>
                    <a:pt x="0" y="0"/>
                  </a:lnTo>
                  <a:lnTo>
                    <a:pt x="0" y="25908"/>
                  </a:lnTo>
                  <a:lnTo>
                    <a:pt x="45719" y="25908"/>
                  </a:lnTo>
                  <a:close/>
                </a:path>
              </a:pathLst>
            </a:custGeom>
            <a:solidFill>
              <a:srgbClr val="000000"/>
            </a:solidFill>
          </p:spPr>
          <p:txBody>
            <a:bodyPr wrap="square" lIns="0" tIns="0" rIns="0" bIns="0" rtlCol="0"/>
            <a:lstStyle/>
            <a:p>
              <a:endParaRPr/>
            </a:p>
          </p:txBody>
        </p:sp>
        <p:sp>
          <p:nvSpPr>
            <p:cNvPr id="51" name="object 51"/>
            <p:cNvSpPr/>
            <p:nvPr/>
          </p:nvSpPr>
          <p:spPr>
            <a:xfrm>
              <a:off x="2291587" y="3775963"/>
              <a:ext cx="45720" cy="0"/>
            </a:xfrm>
            <a:custGeom>
              <a:avLst/>
              <a:gdLst/>
              <a:ahLst/>
              <a:cxnLst/>
              <a:rect l="l" t="t" r="r" b="b"/>
              <a:pathLst>
                <a:path w="45719">
                  <a:moveTo>
                    <a:pt x="45719" y="0"/>
                  </a:moveTo>
                  <a:lnTo>
                    <a:pt x="0" y="0"/>
                  </a:lnTo>
                </a:path>
              </a:pathLst>
            </a:custGeom>
            <a:ln w="3175">
              <a:solidFill>
                <a:srgbClr val="000000"/>
              </a:solidFill>
            </a:ln>
          </p:spPr>
          <p:txBody>
            <a:bodyPr wrap="square" lIns="0" tIns="0" rIns="0" bIns="0" rtlCol="0"/>
            <a:lstStyle/>
            <a:p>
              <a:endParaRPr/>
            </a:p>
          </p:txBody>
        </p:sp>
        <p:sp>
          <p:nvSpPr>
            <p:cNvPr id="52" name="object 52"/>
            <p:cNvSpPr/>
            <p:nvPr/>
          </p:nvSpPr>
          <p:spPr>
            <a:xfrm>
              <a:off x="2287015" y="3756151"/>
              <a:ext cx="55244" cy="26034"/>
            </a:xfrm>
            <a:custGeom>
              <a:avLst/>
              <a:gdLst/>
              <a:ahLst/>
              <a:cxnLst/>
              <a:rect l="l" t="t" r="r" b="b"/>
              <a:pathLst>
                <a:path w="55244" h="26035">
                  <a:moveTo>
                    <a:pt x="54863" y="25908"/>
                  </a:moveTo>
                  <a:lnTo>
                    <a:pt x="54863" y="0"/>
                  </a:lnTo>
                  <a:lnTo>
                    <a:pt x="0" y="0"/>
                  </a:lnTo>
                  <a:lnTo>
                    <a:pt x="0" y="25908"/>
                  </a:lnTo>
                  <a:lnTo>
                    <a:pt x="54863" y="25908"/>
                  </a:lnTo>
                  <a:close/>
                </a:path>
              </a:pathLst>
            </a:custGeom>
            <a:solidFill>
              <a:srgbClr val="000000"/>
            </a:solidFill>
          </p:spPr>
          <p:txBody>
            <a:bodyPr wrap="square" lIns="0" tIns="0" rIns="0" bIns="0" rtlCol="0"/>
            <a:lstStyle/>
            <a:p>
              <a:endParaRPr/>
            </a:p>
          </p:txBody>
        </p:sp>
        <p:sp>
          <p:nvSpPr>
            <p:cNvPr id="53" name="object 53"/>
            <p:cNvSpPr/>
            <p:nvPr/>
          </p:nvSpPr>
          <p:spPr>
            <a:xfrm>
              <a:off x="2287015" y="3814063"/>
              <a:ext cx="55244" cy="0"/>
            </a:xfrm>
            <a:custGeom>
              <a:avLst/>
              <a:gdLst/>
              <a:ahLst/>
              <a:cxnLst/>
              <a:rect l="l" t="t" r="r" b="b"/>
              <a:pathLst>
                <a:path w="55244">
                  <a:moveTo>
                    <a:pt x="54863" y="0"/>
                  </a:moveTo>
                  <a:lnTo>
                    <a:pt x="0" y="0"/>
                  </a:lnTo>
                </a:path>
              </a:pathLst>
            </a:custGeom>
            <a:ln w="3175">
              <a:solidFill>
                <a:srgbClr val="000000"/>
              </a:solidFill>
            </a:ln>
          </p:spPr>
          <p:txBody>
            <a:bodyPr wrap="square" lIns="0" tIns="0" rIns="0" bIns="0" rtlCol="0"/>
            <a:lstStyle/>
            <a:p>
              <a:endParaRPr/>
            </a:p>
          </p:txBody>
        </p:sp>
        <p:sp>
          <p:nvSpPr>
            <p:cNvPr id="54" name="object 54"/>
            <p:cNvSpPr/>
            <p:nvPr/>
          </p:nvSpPr>
          <p:spPr>
            <a:xfrm>
              <a:off x="2283967" y="3794251"/>
              <a:ext cx="60960" cy="26034"/>
            </a:xfrm>
            <a:custGeom>
              <a:avLst/>
              <a:gdLst/>
              <a:ahLst/>
              <a:cxnLst/>
              <a:rect l="l" t="t" r="r" b="b"/>
              <a:pathLst>
                <a:path w="60960" h="26035">
                  <a:moveTo>
                    <a:pt x="60960" y="25908"/>
                  </a:moveTo>
                  <a:lnTo>
                    <a:pt x="60960" y="0"/>
                  </a:lnTo>
                  <a:lnTo>
                    <a:pt x="0" y="0"/>
                  </a:lnTo>
                  <a:lnTo>
                    <a:pt x="0" y="25908"/>
                  </a:lnTo>
                  <a:lnTo>
                    <a:pt x="60960" y="25908"/>
                  </a:lnTo>
                  <a:close/>
                </a:path>
              </a:pathLst>
            </a:custGeom>
            <a:solidFill>
              <a:srgbClr val="000000"/>
            </a:solidFill>
          </p:spPr>
          <p:txBody>
            <a:bodyPr wrap="square" lIns="0" tIns="0" rIns="0" bIns="0" rtlCol="0"/>
            <a:lstStyle/>
            <a:p>
              <a:endParaRPr/>
            </a:p>
          </p:txBody>
        </p:sp>
        <p:sp>
          <p:nvSpPr>
            <p:cNvPr id="55" name="object 55"/>
            <p:cNvSpPr/>
            <p:nvPr/>
          </p:nvSpPr>
          <p:spPr>
            <a:xfrm>
              <a:off x="2283967" y="3852163"/>
              <a:ext cx="60960" cy="0"/>
            </a:xfrm>
            <a:custGeom>
              <a:avLst/>
              <a:gdLst/>
              <a:ahLst/>
              <a:cxnLst/>
              <a:rect l="l" t="t" r="r" b="b"/>
              <a:pathLst>
                <a:path w="60960">
                  <a:moveTo>
                    <a:pt x="60959" y="0"/>
                  </a:moveTo>
                  <a:lnTo>
                    <a:pt x="0" y="0"/>
                  </a:lnTo>
                </a:path>
              </a:pathLst>
            </a:custGeom>
            <a:ln w="3175">
              <a:solidFill>
                <a:srgbClr val="000000"/>
              </a:solidFill>
            </a:ln>
          </p:spPr>
          <p:txBody>
            <a:bodyPr wrap="square" lIns="0" tIns="0" rIns="0" bIns="0" rtlCol="0"/>
            <a:lstStyle/>
            <a:p>
              <a:endParaRPr/>
            </a:p>
          </p:txBody>
        </p:sp>
        <p:sp>
          <p:nvSpPr>
            <p:cNvPr id="56" name="object 56"/>
            <p:cNvSpPr/>
            <p:nvPr/>
          </p:nvSpPr>
          <p:spPr>
            <a:xfrm>
              <a:off x="2279395" y="3832351"/>
              <a:ext cx="70485" cy="26034"/>
            </a:xfrm>
            <a:custGeom>
              <a:avLst/>
              <a:gdLst/>
              <a:ahLst/>
              <a:cxnLst/>
              <a:rect l="l" t="t" r="r" b="b"/>
              <a:pathLst>
                <a:path w="70485" h="26035">
                  <a:moveTo>
                    <a:pt x="70104" y="25908"/>
                  </a:moveTo>
                  <a:lnTo>
                    <a:pt x="70104" y="0"/>
                  </a:lnTo>
                  <a:lnTo>
                    <a:pt x="0" y="0"/>
                  </a:lnTo>
                  <a:lnTo>
                    <a:pt x="0" y="25908"/>
                  </a:lnTo>
                  <a:lnTo>
                    <a:pt x="70104" y="25908"/>
                  </a:lnTo>
                  <a:close/>
                </a:path>
              </a:pathLst>
            </a:custGeom>
            <a:solidFill>
              <a:srgbClr val="000000"/>
            </a:solidFill>
          </p:spPr>
          <p:txBody>
            <a:bodyPr wrap="square" lIns="0" tIns="0" rIns="0" bIns="0" rtlCol="0"/>
            <a:lstStyle/>
            <a:p>
              <a:endParaRPr/>
            </a:p>
          </p:txBody>
        </p:sp>
        <p:sp>
          <p:nvSpPr>
            <p:cNvPr id="57" name="object 57"/>
            <p:cNvSpPr/>
            <p:nvPr/>
          </p:nvSpPr>
          <p:spPr>
            <a:xfrm>
              <a:off x="2279395" y="3890263"/>
              <a:ext cx="70485" cy="0"/>
            </a:xfrm>
            <a:custGeom>
              <a:avLst/>
              <a:gdLst/>
              <a:ahLst/>
              <a:cxnLst/>
              <a:rect l="l" t="t" r="r" b="b"/>
              <a:pathLst>
                <a:path w="70485">
                  <a:moveTo>
                    <a:pt x="70104" y="0"/>
                  </a:moveTo>
                  <a:lnTo>
                    <a:pt x="0" y="0"/>
                  </a:lnTo>
                </a:path>
              </a:pathLst>
            </a:custGeom>
            <a:ln w="3175">
              <a:solidFill>
                <a:srgbClr val="000000"/>
              </a:solidFill>
            </a:ln>
          </p:spPr>
          <p:txBody>
            <a:bodyPr wrap="square" lIns="0" tIns="0" rIns="0" bIns="0" rtlCol="0"/>
            <a:lstStyle/>
            <a:p>
              <a:endParaRPr/>
            </a:p>
          </p:txBody>
        </p:sp>
        <p:sp>
          <p:nvSpPr>
            <p:cNvPr id="58" name="object 58"/>
            <p:cNvSpPr/>
            <p:nvPr/>
          </p:nvSpPr>
          <p:spPr>
            <a:xfrm>
              <a:off x="2276347" y="3870451"/>
              <a:ext cx="76200" cy="26034"/>
            </a:xfrm>
            <a:custGeom>
              <a:avLst/>
              <a:gdLst/>
              <a:ahLst/>
              <a:cxnLst/>
              <a:rect l="l" t="t" r="r" b="b"/>
              <a:pathLst>
                <a:path w="76200" h="26035">
                  <a:moveTo>
                    <a:pt x="76200" y="25908"/>
                  </a:moveTo>
                  <a:lnTo>
                    <a:pt x="76200" y="0"/>
                  </a:lnTo>
                  <a:lnTo>
                    <a:pt x="0" y="0"/>
                  </a:lnTo>
                  <a:lnTo>
                    <a:pt x="0" y="25908"/>
                  </a:lnTo>
                  <a:lnTo>
                    <a:pt x="76200" y="25908"/>
                  </a:lnTo>
                  <a:close/>
                </a:path>
              </a:pathLst>
            </a:custGeom>
            <a:solidFill>
              <a:srgbClr val="000000"/>
            </a:solidFill>
          </p:spPr>
          <p:txBody>
            <a:bodyPr wrap="square" lIns="0" tIns="0" rIns="0" bIns="0" rtlCol="0"/>
            <a:lstStyle/>
            <a:p>
              <a:endParaRPr/>
            </a:p>
          </p:txBody>
        </p:sp>
        <p:sp>
          <p:nvSpPr>
            <p:cNvPr id="59" name="object 59"/>
            <p:cNvSpPr/>
            <p:nvPr/>
          </p:nvSpPr>
          <p:spPr>
            <a:xfrm>
              <a:off x="2276347" y="3928363"/>
              <a:ext cx="76200" cy="0"/>
            </a:xfrm>
            <a:custGeom>
              <a:avLst/>
              <a:gdLst/>
              <a:ahLst/>
              <a:cxnLst/>
              <a:rect l="l" t="t" r="r" b="b"/>
              <a:pathLst>
                <a:path w="76200">
                  <a:moveTo>
                    <a:pt x="76200" y="0"/>
                  </a:moveTo>
                  <a:lnTo>
                    <a:pt x="0" y="0"/>
                  </a:lnTo>
                </a:path>
              </a:pathLst>
            </a:custGeom>
            <a:ln w="3175">
              <a:solidFill>
                <a:srgbClr val="000000"/>
              </a:solidFill>
            </a:ln>
          </p:spPr>
          <p:txBody>
            <a:bodyPr wrap="square" lIns="0" tIns="0" rIns="0" bIns="0" rtlCol="0"/>
            <a:lstStyle/>
            <a:p>
              <a:endParaRPr/>
            </a:p>
          </p:txBody>
        </p:sp>
        <p:sp>
          <p:nvSpPr>
            <p:cNvPr id="60" name="object 60"/>
            <p:cNvSpPr/>
            <p:nvPr/>
          </p:nvSpPr>
          <p:spPr>
            <a:xfrm>
              <a:off x="2271775" y="3911600"/>
              <a:ext cx="85725" cy="24765"/>
            </a:xfrm>
            <a:custGeom>
              <a:avLst/>
              <a:gdLst/>
              <a:ahLst/>
              <a:cxnLst/>
              <a:rect l="l" t="t" r="r" b="b"/>
              <a:pathLst>
                <a:path w="85725" h="24764">
                  <a:moveTo>
                    <a:pt x="85343" y="24384"/>
                  </a:moveTo>
                  <a:lnTo>
                    <a:pt x="85343" y="0"/>
                  </a:lnTo>
                  <a:lnTo>
                    <a:pt x="0" y="0"/>
                  </a:lnTo>
                  <a:lnTo>
                    <a:pt x="0" y="24384"/>
                  </a:lnTo>
                  <a:lnTo>
                    <a:pt x="85343" y="24384"/>
                  </a:lnTo>
                  <a:close/>
                </a:path>
              </a:pathLst>
            </a:custGeom>
            <a:solidFill>
              <a:srgbClr val="000000"/>
            </a:solidFill>
          </p:spPr>
          <p:txBody>
            <a:bodyPr wrap="square" lIns="0" tIns="0" rIns="0" bIns="0" rtlCol="0"/>
            <a:lstStyle/>
            <a:p>
              <a:endParaRPr/>
            </a:p>
          </p:txBody>
        </p:sp>
      </p:grpSp>
      <p:sp>
        <p:nvSpPr>
          <p:cNvPr id="61" name="object 61"/>
          <p:cNvSpPr txBox="1"/>
          <p:nvPr/>
        </p:nvSpPr>
        <p:spPr>
          <a:xfrm>
            <a:off x="1608327" y="2588325"/>
            <a:ext cx="370840" cy="299720"/>
          </a:xfrm>
          <a:prstGeom prst="rect">
            <a:avLst/>
          </a:prstGeom>
        </p:spPr>
        <p:txBody>
          <a:bodyPr vert="horz" wrap="square" lIns="0" tIns="12700" rIns="0" bIns="0" rtlCol="0">
            <a:spAutoFit/>
          </a:bodyPr>
          <a:lstStyle/>
          <a:p>
            <a:pPr marL="12700">
              <a:lnSpc>
                <a:spcPct val="100000"/>
              </a:lnSpc>
              <a:spcBef>
                <a:spcPts val="100"/>
              </a:spcBef>
            </a:pPr>
            <a:r>
              <a:rPr sz="1800" i="1" dirty="0">
                <a:latin typeface="Arial"/>
                <a:cs typeface="Arial"/>
              </a:rPr>
              <a:t>HO</a:t>
            </a:r>
            <a:endParaRPr sz="1800">
              <a:latin typeface="Arial"/>
              <a:cs typeface="Arial"/>
            </a:endParaRPr>
          </a:p>
        </p:txBody>
      </p:sp>
      <p:sp>
        <p:nvSpPr>
          <p:cNvPr id="62" name="object 62"/>
          <p:cNvSpPr txBox="1"/>
          <p:nvPr/>
        </p:nvSpPr>
        <p:spPr>
          <a:xfrm>
            <a:off x="2646646" y="2588325"/>
            <a:ext cx="688340" cy="299720"/>
          </a:xfrm>
          <a:prstGeom prst="rect">
            <a:avLst/>
          </a:prstGeom>
        </p:spPr>
        <p:txBody>
          <a:bodyPr vert="horz" wrap="square" lIns="0" tIns="12700" rIns="0" bIns="0" rtlCol="0">
            <a:spAutoFit/>
          </a:bodyPr>
          <a:lstStyle/>
          <a:p>
            <a:pPr marL="38100">
              <a:lnSpc>
                <a:spcPct val="100000"/>
              </a:lnSpc>
              <a:spcBef>
                <a:spcPts val="100"/>
              </a:spcBef>
            </a:pPr>
            <a:r>
              <a:rPr sz="1800" i="1" dirty="0">
                <a:latin typeface="Arial"/>
                <a:cs typeface="Arial"/>
              </a:rPr>
              <a:t>CO</a:t>
            </a:r>
            <a:r>
              <a:rPr sz="2175" i="1" baseline="-15325" dirty="0">
                <a:latin typeface="Arial"/>
                <a:cs typeface="Arial"/>
              </a:rPr>
              <a:t>2</a:t>
            </a:r>
            <a:r>
              <a:rPr sz="1800" i="1" dirty="0">
                <a:latin typeface="Arial"/>
                <a:cs typeface="Arial"/>
              </a:rPr>
              <a:t>H</a:t>
            </a:r>
            <a:endParaRPr sz="1800">
              <a:latin typeface="Arial"/>
              <a:cs typeface="Arial"/>
            </a:endParaRPr>
          </a:p>
        </p:txBody>
      </p:sp>
      <p:sp>
        <p:nvSpPr>
          <p:cNvPr id="63" name="object 63"/>
          <p:cNvSpPr txBox="1"/>
          <p:nvPr/>
        </p:nvSpPr>
        <p:spPr>
          <a:xfrm>
            <a:off x="2646679" y="3606353"/>
            <a:ext cx="688340" cy="299720"/>
          </a:xfrm>
          <a:prstGeom prst="rect">
            <a:avLst/>
          </a:prstGeom>
        </p:spPr>
        <p:txBody>
          <a:bodyPr vert="horz" wrap="square" lIns="0" tIns="12700" rIns="0" bIns="0" rtlCol="0">
            <a:spAutoFit/>
          </a:bodyPr>
          <a:lstStyle/>
          <a:p>
            <a:pPr marL="38100">
              <a:lnSpc>
                <a:spcPct val="100000"/>
              </a:lnSpc>
              <a:spcBef>
                <a:spcPts val="100"/>
              </a:spcBef>
            </a:pPr>
            <a:r>
              <a:rPr sz="1800" i="1" dirty="0">
                <a:latin typeface="Arial"/>
                <a:cs typeface="Arial"/>
              </a:rPr>
              <a:t>CO</a:t>
            </a:r>
            <a:r>
              <a:rPr sz="2175" i="1" baseline="-15325" dirty="0">
                <a:latin typeface="Arial"/>
                <a:cs typeface="Arial"/>
              </a:rPr>
              <a:t>2</a:t>
            </a:r>
            <a:r>
              <a:rPr sz="1800" i="1" dirty="0">
                <a:latin typeface="Arial"/>
                <a:cs typeface="Arial"/>
              </a:rPr>
              <a:t>H</a:t>
            </a:r>
            <a:endParaRPr sz="1800">
              <a:latin typeface="Arial"/>
              <a:cs typeface="Arial"/>
            </a:endParaRPr>
          </a:p>
        </p:txBody>
      </p:sp>
      <p:sp>
        <p:nvSpPr>
          <p:cNvPr id="64" name="object 64"/>
          <p:cNvSpPr txBox="1"/>
          <p:nvPr/>
        </p:nvSpPr>
        <p:spPr>
          <a:xfrm>
            <a:off x="1608322" y="3606358"/>
            <a:ext cx="370840" cy="299720"/>
          </a:xfrm>
          <a:prstGeom prst="rect">
            <a:avLst/>
          </a:prstGeom>
        </p:spPr>
        <p:txBody>
          <a:bodyPr vert="horz" wrap="square" lIns="0" tIns="12700" rIns="0" bIns="0" rtlCol="0">
            <a:spAutoFit/>
          </a:bodyPr>
          <a:lstStyle/>
          <a:p>
            <a:pPr marL="12700">
              <a:lnSpc>
                <a:spcPct val="100000"/>
              </a:lnSpc>
              <a:spcBef>
                <a:spcPts val="100"/>
              </a:spcBef>
            </a:pPr>
            <a:r>
              <a:rPr sz="1800" i="1" dirty="0">
                <a:latin typeface="Arial"/>
                <a:cs typeface="Arial"/>
              </a:rPr>
              <a:t>HO</a:t>
            </a:r>
            <a:endParaRPr sz="1800">
              <a:latin typeface="Arial"/>
              <a:cs typeface="Arial"/>
            </a:endParaRPr>
          </a:p>
        </p:txBody>
      </p:sp>
      <p:sp>
        <p:nvSpPr>
          <p:cNvPr id="65" name="object 65"/>
          <p:cNvSpPr txBox="1"/>
          <p:nvPr/>
        </p:nvSpPr>
        <p:spPr>
          <a:xfrm>
            <a:off x="2237739" y="2295718"/>
            <a:ext cx="190500" cy="299720"/>
          </a:xfrm>
          <a:prstGeom prst="rect">
            <a:avLst/>
          </a:prstGeom>
        </p:spPr>
        <p:txBody>
          <a:bodyPr vert="horz" wrap="square" lIns="0" tIns="12700" rIns="0" bIns="0" rtlCol="0">
            <a:spAutoFit/>
          </a:bodyPr>
          <a:lstStyle/>
          <a:p>
            <a:pPr marL="12700">
              <a:lnSpc>
                <a:spcPct val="100000"/>
              </a:lnSpc>
              <a:spcBef>
                <a:spcPts val="100"/>
              </a:spcBef>
            </a:pPr>
            <a:r>
              <a:rPr sz="1800" i="1" spc="-5" dirty="0">
                <a:latin typeface="Arial"/>
                <a:cs typeface="Arial"/>
              </a:rPr>
              <a:t>H</a:t>
            </a:r>
            <a:endParaRPr sz="1800">
              <a:latin typeface="Arial"/>
              <a:cs typeface="Arial"/>
            </a:endParaRPr>
          </a:p>
        </p:txBody>
      </p:sp>
      <p:sp>
        <p:nvSpPr>
          <p:cNvPr id="66" name="object 66"/>
          <p:cNvSpPr txBox="1"/>
          <p:nvPr/>
        </p:nvSpPr>
        <p:spPr>
          <a:xfrm>
            <a:off x="2374904" y="2905836"/>
            <a:ext cx="180340" cy="644525"/>
          </a:xfrm>
          <a:prstGeom prst="rect">
            <a:avLst/>
          </a:prstGeom>
        </p:spPr>
        <p:txBody>
          <a:bodyPr vert="horz" wrap="square" lIns="0" tIns="3175" rIns="0" bIns="0" rtlCol="0">
            <a:spAutoFit/>
          </a:bodyPr>
          <a:lstStyle/>
          <a:p>
            <a:pPr marL="12700" marR="5080" indent="13335">
              <a:lnSpc>
                <a:spcPct val="103000"/>
              </a:lnSpc>
              <a:spcBef>
                <a:spcPts val="25"/>
              </a:spcBef>
            </a:pPr>
            <a:r>
              <a:rPr sz="2000" b="1" spc="-5" dirty="0">
                <a:solidFill>
                  <a:srgbClr val="FF0000"/>
                </a:solidFill>
                <a:latin typeface="Times New Roman"/>
                <a:cs typeface="Times New Roman"/>
              </a:rPr>
              <a:t>S  S</a:t>
            </a:r>
            <a:endParaRPr sz="2000">
              <a:latin typeface="Times New Roman"/>
              <a:cs typeface="Times New Roman"/>
            </a:endParaRPr>
          </a:p>
        </p:txBody>
      </p:sp>
      <p:grpSp>
        <p:nvGrpSpPr>
          <p:cNvPr id="67" name="object 67"/>
          <p:cNvGrpSpPr/>
          <p:nvPr/>
        </p:nvGrpSpPr>
        <p:grpSpPr>
          <a:xfrm>
            <a:off x="6398767" y="2636011"/>
            <a:ext cx="746760" cy="1376680"/>
            <a:chOff x="6398767" y="2636011"/>
            <a:chExt cx="746760" cy="1376680"/>
          </a:xfrm>
        </p:grpSpPr>
        <p:sp>
          <p:nvSpPr>
            <p:cNvPr id="68" name="object 68"/>
            <p:cNvSpPr/>
            <p:nvPr/>
          </p:nvSpPr>
          <p:spPr>
            <a:xfrm>
              <a:off x="6759955" y="3076447"/>
              <a:ext cx="0" cy="492759"/>
            </a:xfrm>
            <a:custGeom>
              <a:avLst/>
              <a:gdLst/>
              <a:ahLst/>
              <a:cxnLst/>
              <a:rect l="l" t="t" r="r" b="b"/>
              <a:pathLst>
                <a:path h="492760">
                  <a:moveTo>
                    <a:pt x="0" y="0"/>
                  </a:moveTo>
                  <a:lnTo>
                    <a:pt x="0" y="492251"/>
                  </a:lnTo>
                </a:path>
              </a:pathLst>
            </a:custGeom>
            <a:ln w="3175">
              <a:solidFill>
                <a:srgbClr val="000000"/>
              </a:solidFill>
            </a:ln>
          </p:spPr>
          <p:txBody>
            <a:bodyPr wrap="square" lIns="0" tIns="0" rIns="0" bIns="0" rtlCol="0"/>
            <a:lstStyle/>
            <a:p>
              <a:endParaRPr/>
            </a:p>
          </p:txBody>
        </p:sp>
        <p:sp>
          <p:nvSpPr>
            <p:cNvPr id="69" name="object 69"/>
            <p:cNvSpPr/>
            <p:nvPr/>
          </p:nvSpPr>
          <p:spPr>
            <a:xfrm>
              <a:off x="6746239" y="3070351"/>
              <a:ext cx="26034" cy="510540"/>
            </a:xfrm>
            <a:custGeom>
              <a:avLst/>
              <a:gdLst/>
              <a:ahLst/>
              <a:cxnLst/>
              <a:rect l="l" t="t" r="r" b="b"/>
              <a:pathLst>
                <a:path w="26034" h="510539">
                  <a:moveTo>
                    <a:pt x="25907" y="499872"/>
                  </a:moveTo>
                  <a:lnTo>
                    <a:pt x="25907" y="0"/>
                  </a:lnTo>
                  <a:lnTo>
                    <a:pt x="13715" y="0"/>
                  </a:lnTo>
                  <a:lnTo>
                    <a:pt x="0" y="7620"/>
                  </a:lnTo>
                  <a:lnTo>
                    <a:pt x="0" y="499872"/>
                  </a:lnTo>
                  <a:lnTo>
                    <a:pt x="13715" y="510539"/>
                  </a:lnTo>
                  <a:lnTo>
                    <a:pt x="25907" y="499872"/>
                  </a:lnTo>
                  <a:close/>
                </a:path>
              </a:pathLst>
            </a:custGeom>
            <a:solidFill>
              <a:srgbClr val="000000"/>
            </a:solidFill>
          </p:spPr>
          <p:txBody>
            <a:bodyPr wrap="square" lIns="0" tIns="0" rIns="0" bIns="0" rtlCol="0"/>
            <a:lstStyle/>
            <a:p>
              <a:endParaRPr/>
            </a:p>
          </p:txBody>
        </p:sp>
        <p:sp>
          <p:nvSpPr>
            <p:cNvPr id="70" name="object 70"/>
            <p:cNvSpPr/>
            <p:nvPr/>
          </p:nvSpPr>
          <p:spPr>
            <a:xfrm>
              <a:off x="6773671" y="2824987"/>
              <a:ext cx="371855" cy="237744"/>
            </a:xfrm>
            <a:prstGeom prst="rect">
              <a:avLst/>
            </a:prstGeom>
            <a:blipFill>
              <a:blip r:embed="rId3" cstate="print"/>
              <a:stretch>
                <a:fillRect/>
              </a:stretch>
            </a:blipFill>
          </p:spPr>
          <p:txBody>
            <a:bodyPr wrap="square" lIns="0" tIns="0" rIns="0" bIns="0" rtlCol="0"/>
            <a:lstStyle/>
            <a:p>
              <a:endParaRPr/>
            </a:p>
          </p:txBody>
        </p:sp>
        <p:sp>
          <p:nvSpPr>
            <p:cNvPr id="71" name="object 71"/>
            <p:cNvSpPr/>
            <p:nvPr/>
          </p:nvSpPr>
          <p:spPr>
            <a:xfrm>
              <a:off x="6414007" y="2870707"/>
              <a:ext cx="327660" cy="192405"/>
            </a:xfrm>
            <a:custGeom>
              <a:avLst/>
              <a:gdLst/>
              <a:ahLst/>
              <a:cxnLst/>
              <a:rect l="l" t="t" r="r" b="b"/>
              <a:pathLst>
                <a:path w="327659" h="192405">
                  <a:moveTo>
                    <a:pt x="327660" y="192024"/>
                  </a:moveTo>
                  <a:lnTo>
                    <a:pt x="0" y="0"/>
                  </a:lnTo>
                </a:path>
              </a:pathLst>
            </a:custGeom>
            <a:ln w="3175">
              <a:solidFill>
                <a:srgbClr val="000000"/>
              </a:solidFill>
            </a:ln>
          </p:spPr>
          <p:txBody>
            <a:bodyPr wrap="square" lIns="0" tIns="0" rIns="0" bIns="0" rtlCol="0"/>
            <a:lstStyle/>
            <a:p>
              <a:endParaRPr/>
            </a:p>
          </p:txBody>
        </p:sp>
        <p:sp>
          <p:nvSpPr>
            <p:cNvPr id="72" name="object 72"/>
            <p:cNvSpPr/>
            <p:nvPr/>
          </p:nvSpPr>
          <p:spPr>
            <a:xfrm>
              <a:off x="6406387" y="2856991"/>
              <a:ext cx="353695" cy="220979"/>
            </a:xfrm>
            <a:custGeom>
              <a:avLst/>
              <a:gdLst/>
              <a:ahLst/>
              <a:cxnLst/>
              <a:rect l="l" t="t" r="r" b="b"/>
              <a:pathLst>
                <a:path w="353695" h="220980">
                  <a:moveTo>
                    <a:pt x="353567" y="213360"/>
                  </a:moveTo>
                  <a:lnTo>
                    <a:pt x="338327" y="188975"/>
                  </a:lnTo>
                  <a:lnTo>
                    <a:pt x="12191" y="0"/>
                  </a:lnTo>
                  <a:lnTo>
                    <a:pt x="0" y="25908"/>
                  </a:lnTo>
                  <a:lnTo>
                    <a:pt x="339851" y="220980"/>
                  </a:lnTo>
                  <a:lnTo>
                    <a:pt x="353567" y="213360"/>
                  </a:lnTo>
                  <a:close/>
                </a:path>
              </a:pathLst>
            </a:custGeom>
            <a:solidFill>
              <a:srgbClr val="000000"/>
            </a:solidFill>
          </p:spPr>
          <p:txBody>
            <a:bodyPr wrap="square" lIns="0" tIns="0" rIns="0" bIns="0" rtlCol="0"/>
            <a:lstStyle/>
            <a:p>
              <a:endParaRPr/>
            </a:p>
          </p:txBody>
        </p:sp>
        <p:sp>
          <p:nvSpPr>
            <p:cNvPr id="73" name="object 73"/>
            <p:cNvSpPr/>
            <p:nvPr/>
          </p:nvSpPr>
          <p:spPr>
            <a:xfrm>
              <a:off x="6406387" y="3583939"/>
              <a:ext cx="342900" cy="200025"/>
            </a:xfrm>
            <a:custGeom>
              <a:avLst/>
              <a:gdLst/>
              <a:ahLst/>
              <a:cxnLst/>
              <a:rect l="l" t="t" r="r" b="b"/>
              <a:pathLst>
                <a:path w="342900" h="200025">
                  <a:moveTo>
                    <a:pt x="0" y="199644"/>
                  </a:moveTo>
                  <a:lnTo>
                    <a:pt x="342900" y="0"/>
                  </a:lnTo>
                </a:path>
              </a:pathLst>
            </a:custGeom>
            <a:ln w="3175">
              <a:solidFill>
                <a:srgbClr val="000000"/>
              </a:solidFill>
            </a:ln>
          </p:spPr>
          <p:txBody>
            <a:bodyPr wrap="square" lIns="0" tIns="0" rIns="0" bIns="0" rtlCol="0"/>
            <a:lstStyle/>
            <a:p>
              <a:endParaRPr/>
            </a:p>
          </p:txBody>
        </p:sp>
        <p:sp>
          <p:nvSpPr>
            <p:cNvPr id="74" name="object 74"/>
            <p:cNvSpPr/>
            <p:nvPr/>
          </p:nvSpPr>
          <p:spPr>
            <a:xfrm>
              <a:off x="6398767" y="3570223"/>
              <a:ext cx="361315" cy="227329"/>
            </a:xfrm>
            <a:custGeom>
              <a:avLst/>
              <a:gdLst/>
              <a:ahLst/>
              <a:cxnLst/>
              <a:rect l="l" t="t" r="r" b="b"/>
              <a:pathLst>
                <a:path w="361315" h="227329">
                  <a:moveTo>
                    <a:pt x="361187" y="25908"/>
                  </a:moveTo>
                  <a:lnTo>
                    <a:pt x="361187" y="10667"/>
                  </a:lnTo>
                  <a:lnTo>
                    <a:pt x="347472" y="0"/>
                  </a:lnTo>
                  <a:lnTo>
                    <a:pt x="0" y="201167"/>
                  </a:lnTo>
                  <a:lnTo>
                    <a:pt x="12191" y="227075"/>
                  </a:lnTo>
                  <a:lnTo>
                    <a:pt x="361187" y="25908"/>
                  </a:lnTo>
                  <a:close/>
                </a:path>
              </a:pathLst>
            </a:custGeom>
            <a:solidFill>
              <a:srgbClr val="000000"/>
            </a:solidFill>
          </p:spPr>
          <p:txBody>
            <a:bodyPr wrap="square" lIns="0" tIns="0" rIns="0" bIns="0" rtlCol="0"/>
            <a:lstStyle/>
            <a:p>
              <a:endParaRPr/>
            </a:p>
          </p:txBody>
        </p:sp>
        <p:sp>
          <p:nvSpPr>
            <p:cNvPr id="75" name="object 75"/>
            <p:cNvSpPr/>
            <p:nvPr/>
          </p:nvSpPr>
          <p:spPr>
            <a:xfrm>
              <a:off x="6766051" y="3583939"/>
              <a:ext cx="349250" cy="203200"/>
            </a:xfrm>
            <a:custGeom>
              <a:avLst/>
              <a:gdLst/>
              <a:ahLst/>
              <a:cxnLst/>
              <a:rect l="l" t="t" r="r" b="b"/>
              <a:pathLst>
                <a:path w="349250" h="203200">
                  <a:moveTo>
                    <a:pt x="348996" y="202692"/>
                  </a:moveTo>
                  <a:lnTo>
                    <a:pt x="0" y="0"/>
                  </a:lnTo>
                </a:path>
              </a:pathLst>
            </a:custGeom>
            <a:ln w="3175">
              <a:solidFill>
                <a:srgbClr val="000000"/>
              </a:solidFill>
            </a:ln>
          </p:spPr>
          <p:txBody>
            <a:bodyPr wrap="square" lIns="0" tIns="0" rIns="0" bIns="0" rtlCol="0"/>
            <a:lstStyle/>
            <a:p>
              <a:endParaRPr/>
            </a:p>
          </p:txBody>
        </p:sp>
        <p:sp>
          <p:nvSpPr>
            <p:cNvPr id="76" name="object 76"/>
            <p:cNvSpPr/>
            <p:nvPr/>
          </p:nvSpPr>
          <p:spPr>
            <a:xfrm>
              <a:off x="6759955" y="3570223"/>
              <a:ext cx="378460" cy="250190"/>
            </a:xfrm>
            <a:custGeom>
              <a:avLst/>
              <a:gdLst/>
              <a:ahLst/>
              <a:cxnLst/>
              <a:rect l="l" t="t" r="r" b="b"/>
              <a:pathLst>
                <a:path w="378459" h="250189">
                  <a:moveTo>
                    <a:pt x="377951" y="182879"/>
                  </a:moveTo>
                  <a:lnTo>
                    <a:pt x="12192" y="0"/>
                  </a:lnTo>
                  <a:lnTo>
                    <a:pt x="0" y="10667"/>
                  </a:lnTo>
                  <a:lnTo>
                    <a:pt x="0" y="25908"/>
                  </a:lnTo>
                  <a:lnTo>
                    <a:pt x="339851" y="249936"/>
                  </a:lnTo>
                  <a:lnTo>
                    <a:pt x="377951" y="182879"/>
                  </a:lnTo>
                  <a:close/>
                </a:path>
              </a:pathLst>
            </a:custGeom>
            <a:solidFill>
              <a:srgbClr val="000000"/>
            </a:solidFill>
          </p:spPr>
          <p:txBody>
            <a:bodyPr wrap="square" lIns="0" tIns="0" rIns="0" bIns="0" rtlCol="0"/>
            <a:lstStyle/>
            <a:p>
              <a:endParaRPr/>
            </a:p>
          </p:txBody>
        </p:sp>
        <p:sp>
          <p:nvSpPr>
            <p:cNvPr id="77" name="object 77"/>
            <p:cNvSpPr/>
            <p:nvPr/>
          </p:nvSpPr>
          <p:spPr>
            <a:xfrm>
              <a:off x="6759955" y="2639059"/>
              <a:ext cx="0" cy="416559"/>
            </a:xfrm>
            <a:custGeom>
              <a:avLst/>
              <a:gdLst/>
              <a:ahLst/>
              <a:cxnLst/>
              <a:rect l="l" t="t" r="r" b="b"/>
              <a:pathLst>
                <a:path h="416560">
                  <a:moveTo>
                    <a:pt x="0" y="0"/>
                  </a:moveTo>
                  <a:lnTo>
                    <a:pt x="0" y="416051"/>
                  </a:lnTo>
                </a:path>
              </a:pathLst>
            </a:custGeom>
            <a:ln w="3175">
              <a:solidFill>
                <a:srgbClr val="000000"/>
              </a:solidFill>
            </a:ln>
          </p:spPr>
          <p:txBody>
            <a:bodyPr wrap="square" lIns="0" tIns="0" rIns="0" bIns="0" rtlCol="0"/>
            <a:lstStyle/>
            <a:p>
              <a:endParaRPr/>
            </a:p>
          </p:txBody>
        </p:sp>
        <p:sp>
          <p:nvSpPr>
            <p:cNvPr id="78" name="object 78"/>
            <p:cNvSpPr/>
            <p:nvPr/>
          </p:nvSpPr>
          <p:spPr>
            <a:xfrm>
              <a:off x="6721855" y="2636011"/>
              <a:ext cx="74930" cy="434340"/>
            </a:xfrm>
            <a:custGeom>
              <a:avLst/>
              <a:gdLst/>
              <a:ahLst/>
              <a:cxnLst/>
              <a:rect l="l" t="t" r="r" b="b"/>
              <a:pathLst>
                <a:path w="74929" h="434339">
                  <a:moveTo>
                    <a:pt x="74675" y="0"/>
                  </a:moveTo>
                  <a:lnTo>
                    <a:pt x="0" y="0"/>
                  </a:lnTo>
                  <a:lnTo>
                    <a:pt x="22860" y="409955"/>
                  </a:lnTo>
                  <a:lnTo>
                    <a:pt x="38100" y="434339"/>
                  </a:lnTo>
                  <a:lnTo>
                    <a:pt x="50292" y="434339"/>
                  </a:lnTo>
                  <a:lnTo>
                    <a:pt x="74675" y="0"/>
                  </a:lnTo>
                  <a:close/>
                </a:path>
              </a:pathLst>
            </a:custGeom>
            <a:solidFill>
              <a:srgbClr val="000000"/>
            </a:solidFill>
          </p:spPr>
          <p:txBody>
            <a:bodyPr wrap="square" lIns="0" tIns="0" rIns="0" bIns="0" rtlCol="0"/>
            <a:lstStyle/>
            <a:p>
              <a:endParaRPr/>
            </a:p>
          </p:txBody>
        </p:sp>
        <p:sp>
          <p:nvSpPr>
            <p:cNvPr id="79" name="object 79"/>
            <p:cNvSpPr/>
            <p:nvPr/>
          </p:nvSpPr>
          <p:spPr>
            <a:xfrm>
              <a:off x="6759955" y="3618991"/>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a:p>
          </p:txBody>
        </p:sp>
        <p:sp>
          <p:nvSpPr>
            <p:cNvPr id="80" name="object 80"/>
            <p:cNvSpPr/>
            <p:nvPr/>
          </p:nvSpPr>
          <p:spPr>
            <a:xfrm>
              <a:off x="6753859" y="3600703"/>
              <a:ext cx="10795" cy="26034"/>
            </a:xfrm>
            <a:custGeom>
              <a:avLst/>
              <a:gdLst/>
              <a:ahLst/>
              <a:cxnLst/>
              <a:rect l="l" t="t" r="r" b="b"/>
              <a:pathLst>
                <a:path w="10795" h="26035">
                  <a:moveTo>
                    <a:pt x="10668" y="25908"/>
                  </a:moveTo>
                  <a:lnTo>
                    <a:pt x="10668" y="0"/>
                  </a:lnTo>
                  <a:lnTo>
                    <a:pt x="0" y="0"/>
                  </a:lnTo>
                  <a:lnTo>
                    <a:pt x="0" y="25908"/>
                  </a:lnTo>
                  <a:lnTo>
                    <a:pt x="10668" y="25908"/>
                  </a:lnTo>
                  <a:close/>
                </a:path>
              </a:pathLst>
            </a:custGeom>
            <a:solidFill>
              <a:srgbClr val="000000"/>
            </a:solidFill>
          </p:spPr>
          <p:txBody>
            <a:bodyPr wrap="square" lIns="0" tIns="0" rIns="0" bIns="0" rtlCol="0"/>
            <a:lstStyle/>
            <a:p>
              <a:endParaRPr/>
            </a:p>
          </p:txBody>
        </p:sp>
        <p:sp>
          <p:nvSpPr>
            <p:cNvPr id="81" name="object 81"/>
            <p:cNvSpPr/>
            <p:nvPr/>
          </p:nvSpPr>
          <p:spPr>
            <a:xfrm>
              <a:off x="6753859" y="3660139"/>
              <a:ext cx="10795" cy="0"/>
            </a:xfrm>
            <a:custGeom>
              <a:avLst/>
              <a:gdLst/>
              <a:ahLst/>
              <a:cxnLst/>
              <a:rect l="l" t="t" r="r" b="b"/>
              <a:pathLst>
                <a:path w="10795">
                  <a:moveTo>
                    <a:pt x="10668" y="0"/>
                  </a:moveTo>
                  <a:lnTo>
                    <a:pt x="0" y="0"/>
                  </a:lnTo>
                </a:path>
              </a:pathLst>
            </a:custGeom>
            <a:ln w="3175">
              <a:solidFill>
                <a:srgbClr val="000000"/>
              </a:solidFill>
            </a:ln>
          </p:spPr>
          <p:txBody>
            <a:bodyPr wrap="square" lIns="0" tIns="0" rIns="0" bIns="0" rtlCol="0"/>
            <a:lstStyle/>
            <a:p>
              <a:endParaRPr/>
            </a:p>
          </p:txBody>
        </p:sp>
        <p:sp>
          <p:nvSpPr>
            <p:cNvPr id="82" name="object 82"/>
            <p:cNvSpPr/>
            <p:nvPr/>
          </p:nvSpPr>
          <p:spPr>
            <a:xfrm>
              <a:off x="6752335" y="3638803"/>
              <a:ext cx="13970" cy="26034"/>
            </a:xfrm>
            <a:custGeom>
              <a:avLst/>
              <a:gdLst/>
              <a:ahLst/>
              <a:cxnLst/>
              <a:rect l="l" t="t" r="r" b="b"/>
              <a:pathLst>
                <a:path w="13970" h="26035">
                  <a:moveTo>
                    <a:pt x="13716" y="25908"/>
                  </a:moveTo>
                  <a:lnTo>
                    <a:pt x="13716" y="0"/>
                  </a:lnTo>
                  <a:lnTo>
                    <a:pt x="0" y="0"/>
                  </a:lnTo>
                  <a:lnTo>
                    <a:pt x="0" y="25908"/>
                  </a:lnTo>
                  <a:lnTo>
                    <a:pt x="13716" y="25908"/>
                  </a:lnTo>
                  <a:close/>
                </a:path>
              </a:pathLst>
            </a:custGeom>
            <a:solidFill>
              <a:srgbClr val="000000"/>
            </a:solidFill>
          </p:spPr>
          <p:txBody>
            <a:bodyPr wrap="square" lIns="0" tIns="0" rIns="0" bIns="0" rtlCol="0"/>
            <a:lstStyle/>
            <a:p>
              <a:endParaRPr/>
            </a:p>
          </p:txBody>
        </p:sp>
        <p:sp>
          <p:nvSpPr>
            <p:cNvPr id="83" name="object 83"/>
            <p:cNvSpPr/>
            <p:nvPr/>
          </p:nvSpPr>
          <p:spPr>
            <a:xfrm>
              <a:off x="6752335" y="3698239"/>
              <a:ext cx="13970" cy="0"/>
            </a:xfrm>
            <a:custGeom>
              <a:avLst/>
              <a:gdLst/>
              <a:ahLst/>
              <a:cxnLst/>
              <a:rect l="l" t="t" r="r" b="b"/>
              <a:pathLst>
                <a:path w="13970">
                  <a:moveTo>
                    <a:pt x="13716" y="0"/>
                  </a:moveTo>
                  <a:lnTo>
                    <a:pt x="0" y="0"/>
                  </a:lnTo>
                </a:path>
              </a:pathLst>
            </a:custGeom>
            <a:ln w="3175">
              <a:solidFill>
                <a:srgbClr val="000000"/>
              </a:solidFill>
            </a:ln>
          </p:spPr>
          <p:txBody>
            <a:bodyPr wrap="square" lIns="0" tIns="0" rIns="0" bIns="0" rtlCol="0"/>
            <a:lstStyle/>
            <a:p>
              <a:endParaRPr/>
            </a:p>
          </p:txBody>
        </p:sp>
        <p:sp>
          <p:nvSpPr>
            <p:cNvPr id="84" name="object 84"/>
            <p:cNvSpPr/>
            <p:nvPr/>
          </p:nvSpPr>
          <p:spPr>
            <a:xfrm>
              <a:off x="6746239" y="3676903"/>
              <a:ext cx="26034" cy="26034"/>
            </a:xfrm>
            <a:custGeom>
              <a:avLst/>
              <a:gdLst/>
              <a:ahLst/>
              <a:cxnLst/>
              <a:rect l="l" t="t" r="r" b="b"/>
              <a:pathLst>
                <a:path w="26034" h="26035">
                  <a:moveTo>
                    <a:pt x="25907" y="25908"/>
                  </a:moveTo>
                  <a:lnTo>
                    <a:pt x="25907" y="0"/>
                  </a:lnTo>
                  <a:lnTo>
                    <a:pt x="0" y="0"/>
                  </a:lnTo>
                  <a:lnTo>
                    <a:pt x="0" y="25908"/>
                  </a:lnTo>
                  <a:lnTo>
                    <a:pt x="25907" y="25908"/>
                  </a:lnTo>
                  <a:close/>
                </a:path>
              </a:pathLst>
            </a:custGeom>
            <a:solidFill>
              <a:srgbClr val="000000"/>
            </a:solidFill>
          </p:spPr>
          <p:txBody>
            <a:bodyPr wrap="square" lIns="0" tIns="0" rIns="0" bIns="0" rtlCol="0"/>
            <a:lstStyle/>
            <a:p>
              <a:endParaRPr/>
            </a:p>
          </p:txBody>
        </p:sp>
        <p:sp>
          <p:nvSpPr>
            <p:cNvPr id="85" name="object 85"/>
            <p:cNvSpPr/>
            <p:nvPr/>
          </p:nvSpPr>
          <p:spPr>
            <a:xfrm>
              <a:off x="6746239" y="3736339"/>
              <a:ext cx="26034" cy="0"/>
            </a:xfrm>
            <a:custGeom>
              <a:avLst/>
              <a:gdLst/>
              <a:ahLst/>
              <a:cxnLst/>
              <a:rect l="l" t="t" r="r" b="b"/>
              <a:pathLst>
                <a:path w="26034">
                  <a:moveTo>
                    <a:pt x="25907" y="0"/>
                  </a:moveTo>
                  <a:lnTo>
                    <a:pt x="0" y="0"/>
                  </a:lnTo>
                </a:path>
              </a:pathLst>
            </a:custGeom>
            <a:ln w="3175">
              <a:solidFill>
                <a:srgbClr val="000000"/>
              </a:solidFill>
            </a:ln>
          </p:spPr>
          <p:txBody>
            <a:bodyPr wrap="square" lIns="0" tIns="0" rIns="0" bIns="0" rtlCol="0"/>
            <a:lstStyle/>
            <a:p>
              <a:endParaRPr/>
            </a:p>
          </p:txBody>
        </p:sp>
        <p:sp>
          <p:nvSpPr>
            <p:cNvPr id="86" name="object 86"/>
            <p:cNvSpPr/>
            <p:nvPr/>
          </p:nvSpPr>
          <p:spPr>
            <a:xfrm>
              <a:off x="6744715" y="3715003"/>
              <a:ext cx="29209" cy="26034"/>
            </a:xfrm>
            <a:custGeom>
              <a:avLst/>
              <a:gdLst/>
              <a:ahLst/>
              <a:cxnLst/>
              <a:rect l="l" t="t" r="r" b="b"/>
              <a:pathLst>
                <a:path w="29209" h="26035">
                  <a:moveTo>
                    <a:pt x="28955" y="25908"/>
                  </a:moveTo>
                  <a:lnTo>
                    <a:pt x="28955" y="0"/>
                  </a:lnTo>
                  <a:lnTo>
                    <a:pt x="0" y="0"/>
                  </a:lnTo>
                  <a:lnTo>
                    <a:pt x="0" y="25908"/>
                  </a:lnTo>
                  <a:lnTo>
                    <a:pt x="28955" y="25908"/>
                  </a:lnTo>
                  <a:close/>
                </a:path>
              </a:pathLst>
            </a:custGeom>
            <a:solidFill>
              <a:srgbClr val="000000"/>
            </a:solidFill>
          </p:spPr>
          <p:txBody>
            <a:bodyPr wrap="square" lIns="0" tIns="0" rIns="0" bIns="0" rtlCol="0"/>
            <a:lstStyle/>
            <a:p>
              <a:endParaRPr/>
            </a:p>
          </p:txBody>
        </p:sp>
        <p:sp>
          <p:nvSpPr>
            <p:cNvPr id="87" name="object 87"/>
            <p:cNvSpPr/>
            <p:nvPr/>
          </p:nvSpPr>
          <p:spPr>
            <a:xfrm>
              <a:off x="6744715" y="3774439"/>
              <a:ext cx="29209" cy="0"/>
            </a:xfrm>
            <a:custGeom>
              <a:avLst/>
              <a:gdLst/>
              <a:ahLst/>
              <a:cxnLst/>
              <a:rect l="l" t="t" r="r" b="b"/>
              <a:pathLst>
                <a:path w="29209">
                  <a:moveTo>
                    <a:pt x="28955" y="0"/>
                  </a:moveTo>
                  <a:lnTo>
                    <a:pt x="0" y="0"/>
                  </a:lnTo>
                </a:path>
              </a:pathLst>
            </a:custGeom>
            <a:ln w="3175">
              <a:solidFill>
                <a:srgbClr val="000000"/>
              </a:solidFill>
            </a:ln>
          </p:spPr>
          <p:txBody>
            <a:bodyPr wrap="square" lIns="0" tIns="0" rIns="0" bIns="0" rtlCol="0"/>
            <a:lstStyle/>
            <a:p>
              <a:endParaRPr/>
            </a:p>
          </p:txBody>
        </p:sp>
        <p:sp>
          <p:nvSpPr>
            <p:cNvPr id="88" name="object 88"/>
            <p:cNvSpPr/>
            <p:nvPr/>
          </p:nvSpPr>
          <p:spPr>
            <a:xfrm>
              <a:off x="6738619" y="3753103"/>
              <a:ext cx="41275" cy="26034"/>
            </a:xfrm>
            <a:custGeom>
              <a:avLst/>
              <a:gdLst/>
              <a:ahLst/>
              <a:cxnLst/>
              <a:rect l="l" t="t" r="r" b="b"/>
              <a:pathLst>
                <a:path w="41275" h="26035">
                  <a:moveTo>
                    <a:pt x="41148" y="25908"/>
                  </a:moveTo>
                  <a:lnTo>
                    <a:pt x="41148" y="0"/>
                  </a:lnTo>
                  <a:lnTo>
                    <a:pt x="0" y="0"/>
                  </a:lnTo>
                  <a:lnTo>
                    <a:pt x="0" y="25908"/>
                  </a:lnTo>
                  <a:lnTo>
                    <a:pt x="41148" y="25908"/>
                  </a:lnTo>
                  <a:close/>
                </a:path>
              </a:pathLst>
            </a:custGeom>
            <a:solidFill>
              <a:srgbClr val="000000"/>
            </a:solidFill>
          </p:spPr>
          <p:txBody>
            <a:bodyPr wrap="square" lIns="0" tIns="0" rIns="0" bIns="0" rtlCol="0"/>
            <a:lstStyle/>
            <a:p>
              <a:endParaRPr/>
            </a:p>
          </p:txBody>
        </p:sp>
        <p:sp>
          <p:nvSpPr>
            <p:cNvPr id="89" name="object 89"/>
            <p:cNvSpPr/>
            <p:nvPr/>
          </p:nvSpPr>
          <p:spPr>
            <a:xfrm>
              <a:off x="6738619" y="3812539"/>
              <a:ext cx="41275" cy="0"/>
            </a:xfrm>
            <a:custGeom>
              <a:avLst/>
              <a:gdLst/>
              <a:ahLst/>
              <a:cxnLst/>
              <a:rect l="l" t="t" r="r" b="b"/>
              <a:pathLst>
                <a:path w="41275">
                  <a:moveTo>
                    <a:pt x="41148" y="0"/>
                  </a:moveTo>
                  <a:lnTo>
                    <a:pt x="0" y="0"/>
                  </a:lnTo>
                </a:path>
              </a:pathLst>
            </a:custGeom>
            <a:ln w="3175">
              <a:solidFill>
                <a:srgbClr val="000000"/>
              </a:solidFill>
            </a:ln>
          </p:spPr>
          <p:txBody>
            <a:bodyPr wrap="square" lIns="0" tIns="0" rIns="0" bIns="0" rtlCol="0"/>
            <a:lstStyle/>
            <a:p>
              <a:endParaRPr/>
            </a:p>
          </p:txBody>
        </p:sp>
        <p:sp>
          <p:nvSpPr>
            <p:cNvPr id="90" name="object 90"/>
            <p:cNvSpPr/>
            <p:nvPr/>
          </p:nvSpPr>
          <p:spPr>
            <a:xfrm>
              <a:off x="6737095" y="3794251"/>
              <a:ext cx="44450" cy="26034"/>
            </a:xfrm>
            <a:custGeom>
              <a:avLst/>
              <a:gdLst/>
              <a:ahLst/>
              <a:cxnLst/>
              <a:rect l="l" t="t" r="r" b="b"/>
              <a:pathLst>
                <a:path w="44450" h="26035">
                  <a:moveTo>
                    <a:pt x="44196" y="25908"/>
                  </a:moveTo>
                  <a:lnTo>
                    <a:pt x="44196" y="0"/>
                  </a:lnTo>
                  <a:lnTo>
                    <a:pt x="0" y="0"/>
                  </a:lnTo>
                  <a:lnTo>
                    <a:pt x="0" y="25908"/>
                  </a:lnTo>
                  <a:lnTo>
                    <a:pt x="44196" y="25908"/>
                  </a:lnTo>
                  <a:close/>
                </a:path>
              </a:pathLst>
            </a:custGeom>
            <a:solidFill>
              <a:srgbClr val="000000"/>
            </a:solidFill>
          </p:spPr>
          <p:txBody>
            <a:bodyPr wrap="square" lIns="0" tIns="0" rIns="0" bIns="0" rtlCol="0"/>
            <a:lstStyle/>
            <a:p>
              <a:endParaRPr/>
            </a:p>
          </p:txBody>
        </p:sp>
        <p:sp>
          <p:nvSpPr>
            <p:cNvPr id="91" name="object 91"/>
            <p:cNvSpPr/>
            <p:nvPr/>
          </p:nvSpPr>
          <p:spPr>
            <a:xfrm>
              <a:off x="6737095" y="3852163"/>
              <a:ext cx="44450" cy="0"/>
            </a:xfrm>
            <a:custGeom>
              <a:avLst/>
              <a:gdLst/>
              <a:ahLst/>
              <a:cxnLst/>
              <a:rect l="l" t="t" r="r" b="b"/>
              <a:pathLst>
                <a:path w="44450">
                  <a:moveTo>
                    <a:pt x="44196" y="0"/>
                  </a:moveTo>
                  <a:lnTo>
                    <a:pt x="0" y="0"/>
                  </a:lnTo>
                </a:path>
              </a:pathLst>
            </a:custGeom>
            <a:ln w="3175">
              <a:solidFill>
                <a:srgbClr val="000000"/>
              </a:solidFill>
            </a:ln>
          </p:spPr>
          <p:txBody>
            <a:bodyPr wrap="square" lIns="0" tIns="0" rIns="0" bIns="0" rtlCol="0"/>
            <a:lstStyle/>
            <a:p>
              <a:endParaRPr/>
            </a:p>
          </p:txBody>
        </p:sp>
        <p:sp>
          <p:nvSpPr>
            <p:cNvPr id="92" name="object 92"/>
            <p:cNvSpPr/>
            <p:nvPr/>
          </p:nvSpPr>
          <p:spPr>
            <a:xfrm>
              <a:off x="6730999" y="3832351"/>
              <a:ext cx="56515" cy="26034"/>
            </a:xfrm>
            <a:custGeom>
              <a:avLst/>
              <a:gdLst/>
              <a:ahLst/>
              <a:cxnLst/>
              <a:rect l="l" t="t" r="r" b="b"/>
              <a:pathLst>
                <a:path w="56515" h="26035">
                  <a:moveTo>
                    <a:pt x="56388" y="25908"/>
                  </a:moveTo>
                  <a:lnTo>
                    <a:pt x="56388" y="0"/>
                  </a:lnTo>
                  <a:lnTo>
                    <a:pt x="0" y="0"/>
                  </a:lnTo>
                  <a:lnTo>
                    <a:pt x="0" y="25908"/>
                  </a:lnTo>
                  <a:lnTo>
                    <a:pt x="56388" y="25908"/>
                  </a:lnTo>
                  <a:close/>
                </a:path>
              </a:pathLst>
            </a:custGeom>
            <a:solidFill>
              <a:srgbClr val="000000"/>
            </a:solidFill>
          </p:spPr>
          <p:txBody>
            <a:bodyPr wrap="square" lIns="0" tIns="0" rIns="0" bIns="0" rtlCol="0"/>
            <a:lstStyle/>
            <a:p>
              <a:endParaRPr/>
            </a:p>
          </p:txBody>
        </p:sp>
        <p:sp>
          <p:nvSpPr>
            <p:cNvPr id="93" name="object 93"/>
            <p:cNvSpPr/>
            <p:nvPr/>
          </p:nvSpPr>
          <p:spPr>
            <a:xfrm>
              <a:off x="6730999" y="3890263"/>
              <a:ext cx="56515" cy="0"/>
            </a:xfrm>
            <a:custGeom>
              <a:avLst/>
              <a:gdLst/>
              <a:ahLst/>
              <a:cxnLst/>
              <a:rect l="l" t="t" r="r" b="b"/>
              <a:pathLst>
                <a:path w="56515">
                  <a:moveTo>
                    <a:pt x="56388" y="0"/>
                  </a:moveTo>
                  <a:lnTo>
                    <a:pt x="0" y="0"/>
                  </a:lnTo>
                </a:path>
              </a:pathLst>
            </a:custGeom>
            <a:ln w="3175">
              <a:solidFill>
                <a:srgbClr val="000000"/>
              </a:solidFill>
            </a:ln>
          </p:spPr>
          <p:txBody>
            <a:bodyPr wrap="square" lIns="0" tIns="0" rIns="0" bIns="0" rtlCol="0"/>
            <a:lstStyle/>
            <a:p>
              <a:endParaRPr/>
            </a:p>
          </p:txBody>
        </p:sp>
        <p:sp>
          <p:nvSpPr>
            <p:cNvPr id="94" name="object 94"/>
            <p:cNvSpPr/>
            <p:nvPr/>
          </p:nvSpPr>
          <p:spPr>
            <a:xfrm>
              <a:off x="6729475" y="3870451"/>
              <a:ext cx="59690" cy="26034"/>
            </a:xfrm>
            <a:custGeom>
              <a:avLst/>
              <a:gdLst/>
              <a:ahLst/>
              <a:cxnLst/>
              <a:rect l="l" t="t" r="r" b="b"/>
              <a:pathLst>
                <a:path w="59690" h="26035">
                  <a:moveTo>
                    <a:pt x="59435" y="25908"/>
                  </a:moveTo>
                  <a:lnTo>
                    <a:pt x="59435" y="0"/>
                  </a:lnTo>
                  <a:lnTo>
                    <a:pt x="0" y="0"/>
                  </a:lnTo>
                  <a:lnTo>
                    <a:pt x="0" y="25908"/>
                  </a:lnTo>
                  <a:lnTo>
                    <a:pt x="59435" y="25908"/>
                  </a:lnTo>
                  <a:close/>
                </a:path>
              </a:pathLst>
            </a:custGeom>
            <a:solidFill>
              <a:srgbClr val="000000"/>
            </a:solidFill>
          </p:spPr>
          <p:txBody>
            <a:bodyPr wrap="square" lIns="0" tIns="0" rIns="0" bIns="0" rtlCol="0"/>
            <a:lstStyle/>
            <a:p>
              <a:endParaRPr/>
            </a:p>
          </p:txBody>
        </p:sp>
        <p:sp>
          <p:nvSpPr>
            <p:cNvPr id="95" name="object 95"/>
            <p:cNvSpPr/>
            <p:nvPr/>
          </p:nvSpPr>
          <p:spPr>
            <a:xfrm>
              <a:off x="6729475" y="3928363"/>
              <a:ext cx="59690" cy="0"/>
            </a:xfrm>
            <a:custGeom>
              <a:avLst/>
              <a:gdLst/>
              <a:ahLst/>
              <a:cxnLst/>
              <a:rect l="l" t="t" r="r" b="b"/>
              <a:pathLst>
                <a:path w="59690">
                  <a:moveTo>
                    <a:pt x="59435" y="0"/>
                  </a:moveTo>
                  <a:lnTo>
                    <a:pt x="0" y="0"/>
                  </a:lnTo>
                </a:path>
              </a:pathLst>
            </a:custGeom>
            <a:ln w="3175">
              <a:solidFill>
                <a:srgbClr val="000000"/>
              </a:solidFill>
            </a:ln>
          </p:spPr>
          <p:txBody>
            <a:bodyPr wrap="square" lIns="0" tIns="0" rIns="0" bIns="0" rtlCol="0"/>
            <a:lstStyle/>
            <a:p>
              <a:endParaRPr/>
            </a:p>
          </p:txBody>
        </p:sp>
        <p:sp>
          <p:nvSpPr>
            <p:cNvPr id="96" name="object 96"/>
            <p:cNvSpPr/>
            <p:nvPr/>
          </p:nvSpPr>
          <p:spPr>
            <a:xfrm>
              <a:off x="6723379" y="3908551"/>
              <a:ext cx="71755" cy="26034"/>
            </a:xfrm>
            <a:custGeom>
              <a:avLst/>
              <a:gdLst/>
              <a:ahLst/>
              <a:cxnLst/>
              <a:rect l="l" t="t" r="r" b="b"/>
              <a:pathLst>
                <a:path w="71754" h="26035">
                  <a:moveTo>
                    <a:pt x="71627" y="25908"/>
                  </a:moveTo>
                  <a:lnTo>
                    <a:pt x="71627" y="0"/>
                  </a:lnTo>
                  <a:lnTo>
                    <a:pt x="0" y="0"/>
                  </a:lnTo>
                  <a:lnTo>
                    <a:pt x="0" y="25908"/>
                  </a:lnTo>
                  <a:lnTo>
                    <a:pt x="71627" y="25908"/>
                  </a:lnTo>
                  <a:close/>
                </a:path>
              </a:pathLst>
            </a:custGeom>
            <a:solidFill>
              <a:srgbClr val="000000"/>
            </a:solidFill>
          </p:spPr>
          <p:txBody>
            <a:bodyPr wrap="square" lIns="0" tIns="0" rIns="0" bIns="0" rtlCol="0"/>
            <a:lstStyle/>
            <a:p>
              <a:endParaRPr/>
            </a:p>
          </p:txBody>
        </p:sp>
        <p:sp>
          <p:nvSpPr>
            <p:cNvPr id="97" name="object 97"/>
            <p:cNvSpPr/>
            <p:nvPr/>
          </p:nvSpPr>
          <p:spPr>
            <a:xfrm>
              <a:off x="6723379" y="3966463"/>
              <a:ext cx="71755" cy="0"/>
            </a:xfrm>
            <a:custGeom>
              <a:avLst/>
              <a:gdLst/>
              <a:ahLst/>
              <a:cxnLst/>
              <a:rect l="l" t="t" r="r" b="b"/>
              <a:pathLst>
                <a:path w="71754">
                  <a:moveTo>
                    <a:pt x="71627" y="0"/>
                  </a:moveTo>
                  <a:lnTo>
                    <a:pt x="0" y="0"/>
                  </a:lnTo>
                </a:path>
              </a:pathLst>
            </a:custGeom>
            <a:ln w="3175">
              <a:solidFill>
                <a:srgbClr val="000000"/>
              </a:solidFill>
            </a:ln>
          </p:spPr>
          <p:txBody>
            <a:bodyPr wrap="square" lIns="0" tIns="0" rIns="0" bIns="0" rtlCol="0"/>
            <a:lstStyle/>
            <a:p>
              <a:endParaRPr/>
            </a:p>
          </p:txBody>
        </p:sp>
        <p:sp>
          <p:nvSpPr>
            <p:cNvPr id="98" name="object 98"/>
            <p:cNvSpPr/>
            <p:nvPr/>
          </p:nvSpPr>
          <p:spPr>
            <a:xfrm>
              <a:off x="6721855" y="3946651"/>
              <a:ext cx="74930" cy="26034"/>
            </a:xfrm>
            <a:custGeom>
              <a:avLst/>
              <a:gdLst/>
              <a:ahLst/>
              <a:cxnLst/>
              <a:rect l="l" t="t" r="r" b="b"/>
              <a:pathLst>
                <a:path w="74929" h="26035">
                  <a:moveTo>
                    <a:pt x="74675" y="25908"/>
                  </a:moveTo>
                  <a:lnTo>
                    <a:pt x="74675" y="0"/>
                  </a:lnTo>
                  <a:lnTo>
                    <a:pt x="0" y="0"/>
                  </a:lnTo>
                  <a:lnTo>
                    <a:pt x="0" y="25908"/>
                  </a:lnTo>
                  <a:lnTo>
                    <a:pt x="74675" y="25908"/>
                  </a:lnTo>
                  <a:close/>
                </a:path>
              </a:pathLst>
            </a:custGeom>
            <a:solidFill>
              <a:srgbClr val="000000"/>
            </a:solidFill>
          </p:spPr>
          <p:txBody>
            <a:bodyPr wrap="square" lIns="0" tIns="0" rIns="0" bIns="0" rtlCol="0"/>
            <a:lstStyle/>
            <a:p>
              <a:endParaRPr/>
            </a:p>
          </p:txBody>
        </p:sp>
        <p:sp>
          <p:nvSpPr>
            <p:cNvPr id="99" name="object 99"/>
            <p:cNvSpPr/>
            <p:nvPr/>
          </p:nvSpPr>
          <p:spPr>
            <a:xfrm>
              <a:off x="6721855" y="4004563"/>
              <a:ext cx="74930" cy="0"/>
            </a:xfrm>
            <a:custGeom>
              <a:avLst/>
              <a:gdLst/>
              <a:ahLst/>
              <a:cxnLst/>
              <a:rect l="l" t="t" r="r" b="b"/>
              <a:pathLst>
                <a:path w="74929">
                  <a:moveTo>
                    <a:pt x="74675" y="0"/>
                  </a:moveTo>
                  <a:lnTo>
                    <a:pt x="0" y="0"/>
                  </a:lnTo>
                </a:path>
              </a:pathLst>
            </a:custGeom>
            <a:ln w="3175">
              <a:solidFill>
                <a:srgbClr val="000000"/>
              </a:solidFill>
            </a:ln>
          </p:spPr>
          <p:txBody>
            <a:bodyPr wrap="square" lIns="0" tIns="0" rIns="0" bIns="0" rtlCol="0"/>
            <a:lstStyle/>
            <a:p>
              <a:endParaRPr/>
            </a:p>
          </p:txBody>
        </p:sp>
        <p:sp>
          <p:nvSpPr>
            <p:cNvPr id="100" name="object 100"/>
            <p:cNvSpPr/>
            <p:nvPr/>
          </p:nvSpPr>
          <p:spPr>
            <a:xfrm>
              <a:off x="6715759" y="3987800"/>
              <a:ext cx="86995" cy="24765"/>
            </a:xfrm>
            <a:custGeom>
              <a:avLst/>
              <a:gdLst/>
              <a:ahLst/>
              <a:cxnLst/>
              <a:rect l="l" t="t" r="r" b="b"/>
              <a:pathLst>
                <a:path w="86995" h="24764">
                  <a:moveTo>
                    <a:pt x="86868" y="24384"/>
                  </a:moveTo>
                  <a:lnTo>
                    <a:pt x="86868" y="0"/>
                  </a:lnTo>
                  <a:lnTo>
                    <a:pt x="0" y="0"/>
                  </a:lnTo>
                  <a:lnTo>
                    <a:pt x="0" y="24384"/>
                  </a:lnTo>
                  <a:lnTo>
                    <a:pt x="86868" y="24384"/>
                  </a:lnTo>
                  <a:close/>
                </a:path>
              </a:pathLst>
            </a:custGeom>
            <a:solidFill>
              <a:srgbClr val="000000"/>
            </a:solidFill>
          </p:spPr>
          <p:txBody>
            <a:bodyPr wrap="square" lIns="0" tIns="0" rIns="0" bIns="0" rtlCol="0"/>
            <a:lstStyle/>
            <a:p>
              <a:endParaRPr/>
            </a:p>
          </p:txBody>
        </p:sp>
      </p:grpSp>
      <p:sp>
        <p:nvSpPr>
          <p:cNvPr id="101" name="object 101"/>
          <p:cNvSpPr txBox="1"/>
          <p:nvPr/>
        </p:nvSpPr>
        <p:spPr>
          <a:xfrm>
            <a:off x="7109968" y="2664525"/>
            <a:ext cx="539115" cy="299720"/>
          </a:xfrm>
          <a:prstGeom prst="rect">
            <a:avLst/>
          </a:prstGeom>
        </p:spPr>
        <p:txBody>
          <a:bodyPr vert="horz" wrap="square" lIns="0" tIns="12700" rIns="0" bIns="0" rtlCol="0">
            <a:spAutoFit/>
          </a:bodyPr>
          <a:lstStyle/>
          <a:p>
            <a:pPr marL="12700">
              <a:lnSpc>
                <a:spcPct val="100000"/>
              </a:lnSpc>
              <a:spcBef>
                <a:spcPts val="100"/>
              </a:spcBef>
            </a:pPr>
            <a:r>
              <a:rPr sz="1800" i="1" spc="-10" dirty="0">
                <a:latin typeface="Arial"/>
                <a:cs typeface="Arial"/>
              </a:rPr>
              <a:t>OH</a:t>
            </a:r>
            <a:r>
              <a:rPr sz="1800" i="1" spc="-195" dirty="0">
                <a:latin typeface="Arial"/>
                <a:cs typeface="Arial"/>
              </a:rPr>
              <a:t> </a:t>
            </a:r>
            <a:r>
              <a:rPr sz="1800" i="1" u="sng" dirty="0">
                <a:uFill>
                  <a:solidFill>
                    <a:srgbClr val="000000"/>
                  </a:solidFill>
                </a:uFill>
                <a:latin typeface="Arial"/>
                <a:cs typeface="Arial"/>
              </a:rPr>
              <a:t> </a:t>
            </a:r>
            <a:r>
              <a:rPr sz="1800" i="1" u="sng" spc="40" dirty="0">
                <a:uFill>
                  <a:solidFill>
                    <a:srgbClr val="000000"/>
                  </a:solidFill>
                </a:uFill>
                <a:latin typeface="Arial"/>
                <a:cs typeface="Arial"/>
              </a:rPr>
              <a:t> </a:t>
            </a:r>
            <a:endParaRPr sz="1800">
              <a:latin typeface="Arial"/>
              <a:cs typeface="Arial"/>
            </a:endParaRPr>
          </a:p>
        </p:txBody>
      </p:sp>
      <p:sp>
        <p:nvSpPr>
          <p:cNvPr id="102" name="object 102"/>
          <p:cNvSpPr txBox="1"/>
          <p:nvPr/>
        </p:nvSpPr>
        <p:spPr>
          <a:xfrm>
            <a:off x="5748032" y="2664525"/>
            <a:ext cx="690880" cy="299720"/>
          </a:xfrm>
          <a:prstGeom prst="rect">
            <a:avLst/>
          </a:prstGeom>
        </p:spPr>
        <p:txBody>
          <a:bodyPr vert="horz" wrap="square" lIns="0" tIns="12700" rIns="0" bIns="0" rtlCol="0">
            <a:spAutoFit/>
          </a:bodyPr>
          <a:lstStyle/>
          <a:p>
            <a:pPr marL="38100">
              <a:lnSpc>
                <a:spcPct val="100000"/>
              </a:lnSpc>
              <a:spcBef>
                <a:spcPts val="100"/>
              </a:spcBef>
            </a:pPr>
            <a:r>
              <a:rPr sz="1800" i="1" spc="5" dirty="0">
                <a:latin typeface="Arial"/>
                <a:cs typeface="Arial"/>
              </a:rPr>
              <a:t>HO</a:t>
            </a:r>
            <a:r>
              <a:rPr sz="2175" i="1" spc="7" baseline="-15325" dirty="0">
                <a:latin typeface="Arial"/>
                <a:cs typeface="Arial"/>
              </a:rPr>
              <a:t>2</a:t>
            </a:r>
            <a:r>
              <a:rPr sz="1800" i="1" spc="5" dirty="0">
                <a:latin typeface="Arial"/>
                <a:cs typeface="Arial"/>
              </a:rPr>
              <a:t>C</a:t>
            </a:r>
            <a:endParaRPr sz="1800">
              <a:latin typeface="Arial"/>
              <a:cs typeface="Arial"/>
            </a:endParaRPr>
          </a:p>
        </p:txBody>
      </p:sp>
      <p:sp>
        <p:nvSpPr>
          <p:cNvPr id="103" name="object 103"/>
          <p:cNvSpPr txBox="1"/>
          <p:nvPr/>
        </p:nvSpPr>
        <p:spPr>
          <a:xfrm>
            <a:off x="5748027" y="3682553"/>
            <a:ext cx="690880" cy="299720"/>
          </a:xfrm>
          <a:prstGeom prst="rect">
            <a:avLst/>
          </a:prstGeom>
        </p:spPr>
        <p:txBody>
          <a:bodyPr vert="horz" wrap="square" lIns="0" tIns="12700" rIns="0" bIns="0" rtlCol="0">
            <a:spAutoFit/>
          </a:bodyPr>
          <a:lstStyle/>
          <a:p>
            <a:pPr marL="38100">
              <a:lnSpc>
                <a:spcPct val="100000"/>
              </a:lnSpc>
              <a:spcBef>
                <a:spcPts val="100"/>
              </a:spcBef>
            </a:pPr>
            <a:r>
              <a:rPr sz="1800" i="1" spc="5" dirty="0">
                <a:latin typeface="Arial"/>
                <a:cs typeface="Arial"/>
              </a:rPr>
              <a:t>HO</a:t>
            </a:r>
            <a:r>
              <a:rPr sz="2175" i="1" spc="7" baseline="-15325" dirty="0">
                <a:latin typeface="Arial"/>
                <a:cs typeface="Arial"/>
              </a:rPr>
              <a:t>2</a:t>
            </a:r>
            <a:r>
              <a:rPr sz="1800" i="1" spc="5" dirty="0">
                <a:latin typeface="Arial"/>
                <a:cs typeface="Arial"/>
              </a:rPr>
              <a:t>C</a:t>
            </a:r>
            <a:endParaRPr sz="1800">
              <a:latin typeface="Arial"/>
              <a:cs typeface="Arial"/>
            </a:endParaRPr>
          </a:p>
        </p:txBody>
      </p:sp>
      <p:sp>
        <p:nvSpPr>
          <p:cNvPr id="104" name="object 104"/>
          <p:cNvSpPr txBox="1"/>
          <p:nvPr/>
        </p:nvSpPr>
        <p:spPr>
          <a:xfrm>
            <a:off x="7109917" y="3682558"/>
            <a:ext cx="367665" cy="299720"/>
          </a:xfrm>
          <a:prstGeom prst="rect">
            <a:avLst/>
          </a:prstGeom>
        </p:spPr>
        <p:txBody>
          <a:bodyPr vert="horz" wrap="square" lIns="0" tIns="12700" rIns="0" bIns="0" rtlCol="0">
            <a:spAutoFit/>
          </a:bodyPr>
          <a:lstStyle/>
          <a:p>
            <a:pPr marL="12700">
              <a:lnSpc>
                <a:spcPct val="100000"/>
              </a:lnSpc>
              <a:spcBef>
                <a:spcPts val="100"/>
              </a:spcBef>
            </a:pPr>
            <a:r>
              <a:rPr sz="1800" i="1" spc="-10" dirty="0">
                <a:latin typeface="Arial"/>
                <a:cs typeface="Arial"/>
              </a:rPr>
              <a:t>O</a:t>
            </a:r>
            <a:r>
              <a:rPr sz="1800" i="1" spc="-5" dirty="0">
                <a:latin typeface="Arial"/>
                <a:cs typeface="Arial"/>
              </a:rPr>
              <a:t>H</a:t>
            </a:r>
            <a:endParaRPr sz="1800">
              <a:latin typeface="Arial"/>
              <a:cs typeface="Arial"/>
            </a:endParaRPr>
          </a:p>
        </p:txBody>
      </p:sp>
      <p:sp>
        <p:nvSpPr>
          <p:cNvPr id="105" name="object 105"/>
          <p:cNvSpPr txBox="1"/>
          <p:nvPr/>
        </p:nvSpPr>
        <p:spPr>
          <a:xfrm>
            <a:off x="6683247" y="2371918"/>
            <a:ext cx="190500" cy="299720"/>
          </a:xfrm>
          <a:prstGeom prst="rect">
            <a:avLst/>
          </a:prstGeom>
        </p:spPr>
        <p:txBody>
          <a:bodyPr vert="horz" wrap="square" lIns="0" tIns="12700" rIns="0" bIns="0" rtlCol="0">
            <a:spAutoFit/>
          </a:bodyPr>
          <a:lstStyle/>
          <a:p>
            <a:pPr marL="12700">
              <a:lnSpc>
                <a:spcPct val="100000"/>
              </a:lnSpc>
              <a:spcBef>
                <a:spcPts val="100"/>
              </a:spcBef>
            </a:pPr>
            <a:r>
              <a:rPr sz="1800" i="1" spc="-5" dirty="0">
                <a:latin typeface="Arial"/>
                <a:cs typeface="Arial"/>
              </a:rPr>
              <a:t>H</a:t>
            </a:r>
            <a:endParaRPr sz="1800">
              <a:latin typeface="Arial"/>
              <a:cs typeface="Arial"/>
            </a:endParaRPr>
          </a:p>
        </p:txBody>
      </p:sp>
      <p:sp>
        <p:nvSpPr>
          <p:cNvPr id="106" name="object 106"/>
          <p:cNvSpPr txBox="1"/>
          <p:nvPr/>
        </p:nvSpPr>
        <p:spPr>
          <a:xfrm>
            <a:off x="6683247" y="3949258"/>
            <a:ext cx="190500" cy="299720"/>
          </a:xfrm>
          <a:prstGeom prst="rect">
            <a:avLst/>
          </a:prstGeom>
        </p:spPr>
        <p:txBody>
          <a:bodyPr vert="horz" wrap="square" lIns="0" tIns="12700" rIns="0" bIns="0" rtlCol="0">
            <a:spAutoFit/>
          </a:bodyPr>
          <a:lstStyle/>
          <a:p>
            <a:pPr marL="12700">
              <a:lnSpc>
                <a:spcPct val="100000"/>
              </a:lnSpc>
              <a:spcBef>
                <a:spcPts val="100"/>
              </a:spcBef>
            </a:pPr>
            <a:r>
              <a:rPr sz="1800" i="1" spc="-5" dirty="0">
                <a:latin typeface="Arial"/>
                <a:cs typeface="Arial"/>
              </a:rPr>
              <a:t>H</a:t>
            </a:r>
            <a:endParaRPr sz="1800">
              <a:latin typeface="Arial"/>
              <a:cs typeface="Arial"/>
            </a:endParaRPr>
          </a:p>
        </p:txBody>
      </p:sp>
      <p:sp>
        <p:nvSpPr>
          <p:cNvPr id="107" name="object 107"/>
          <p:cNvSpPr txBox="1"/>
          <p:nvPr/>
        </p:nvSpPr>
        <p:spPr>
          <a:xfrm>
            <a:off x="6507988" y="2982036"/>
            <a:ext cx="220979" cy="644525"/>
          </a:xfrm>
          <a:prstGeom prst="rect">
            <a:avLst/>
          </a:prstGeom>
        </p:spPr>
        <p:txBody>
          <a:bodyPr vert="horz" wrap="square" lIns="0" tIns="3175" rIns="0" bIns="0" rtlCol="0">
            <a:spAutoFit/>
          </a:bodyPr>
          <a:lstStyle/>
          <a:p>
            <a:pPr marL="24765" marR="5080" indent="-12700">
              <a:lnSpc>
                <a:spcPct val="103000"/>
              </a:lnSpc>
              <a:spcBef>
                <a:spcPts val="25"/>
              </a:spcBef>
            </a:pPr>
            <a:r>
              <a:rPr sz="2000" b="1" spc="-5" dirty="0">
                <a:solidFill>
                  <a:srgbClr val="FF0000"/>
                </a:solidFill>
                <a:latin typeface="Times New Roman"/>
                <a:cs typeface="Times New Roman"/>
              </a:rPr>
              <a:t>R  R</a:t>
            </a:r>
            <a:endParaRPr sz="2000">
              <a:latin typeface="Times New Roman"/>
              <a:cs typeface="Times New Roman"/>
            </a:endParaRPr>
          </a:p>
        </p:txBody>
      </p:sp>
      <p:grpSp>
        <p:nvGrpSpPr>
          <p:cNvPr id="108" name="object 108"/>
          <p:cNvGrpSpPr/>
          <p:nvPr/>
        </p:nvGrpSpPr>
        <p:grpSpPr>
          <a:xfrm>
            <a:off x="1867916" y="4566920"/>
            <a:ext cx="741045" cy="1350645"/>
            <a:chOff x="1867916" y="4566920"/>
            <a:chExt cx="741045" cy="1350645"/>
          </a:xfrm>
        </p:grpSpPr>
        <p:sp>
          <p:nvSpPr>
            <p:cNvPr id="109" name="object 109"/>
            <p:cNvSpPr/>
            <p:nvPr/>
          </p:nvSpPr>
          <p:spPr>
            <a:xfrm>
              <a:off x="2238248" y="4986020"/>
              <a:ext cx="0" cy="487680"/>
            </a:xfrm>
            <a:custGeom>
              <a:avLst/>
              <a:gdLst/>
              <a:ahLst/>
              <a:cxnLst/>
              <a:rect l="l" t="t" r="r" b="b"/>
              <a:pathLst>
                <a:path h="487679">
                  <a:moveTo>
                    <a:pt x="0" y="0"/>
                  </a:moveTo>
                  <a:lnTo>
                    <a:pt x="0" y="487679"/>
                  </a:lnTo>
                </a:path>
              </a:pathLst>
            </a:custGeom>
            <a:ln w="3175">
              <a:solidFill>
                <a:srgbClr val="000000"/>
              </a:solidFill>
            </a:ln>
          </p:spPr>
          <p:txBody>
            <a:bodyPr wrap="square" lIns="0" tIns="0" rIns="0" bIns="0" rtlCol="0"/>
            <a:lstStyle/>
            <a:p>
              <a:endParaRPr/>
            </a:p>
          </p:txBody>
        </p:sp>
        <p:sp>
          <p:nvSpPr>
            <p:cNvPr id="110" name="object 110"/>
            <p:cNvSpPr/>
            <p:nvPr/>
          </p:nvSpPr>
          <p:spPr>
            <a:xfrm>
              <a:off x="2226310" y="4979009"/>
              <a:ext cx="24130" cy="502284"/>
            </a:xfrm>
            <a:custGeom>
              <a:avLst/>
              <a:gdLst/>
              <a:ahLst/>
              <a:cxnLst/>
              <a:rect l="l" t="t" r="r" b="b"/>
              <a:pathLst>
                <a:path w="24130" h="502285">
                  <a:moveTo>
                    <a:pt x="24130" y="0"/>
                  </a:moveTo>
                  <a:lnTo>
                    <a:pt x="11430" y="0"/>
                  </a:lnTo>
                  <a:lnTo>
                    <a:pt x="11430" y="241"/>
                  </a:lnTo>
                  <a:lnTo>
                    <a:pt x="0" y="241"/>
                  </a:lnTo>
                  <a:lnTo>
                    <a:pt x="0" y="501446"/>
                  </a:lnTo>
                  <a:lnTo>
                    <a:pt x="11430" y="501446"/>
                  </a:lnTo>
                  <a:lnTo>
                    <a:pt x="11430" y="501777"/>
                  </a:lnTo>
                  <a:lnTo>
                    <a:pt x="24130" y="501777"/>
                  </a:lnTo>
                  <a:lnTo>
                    <a:pt x="24130" y="0"/>
                  </a:lnTo>
                  <a:close/>
                </a:path>
              </a:pathLst>
            </a:custGeom>
            <a:solidFill>
              <a:srgbClr val="000000"/>
            </a:solidFill>
          </p:spPr>
          <p:txBody>
            <a:bodyPr wrap="square" lIns="0" tIns="0" rIns="0" bIns="0" rtlCol="0"/>
            <a:lstStyle/>
            <a:p>
              <a:endParaRPr/>
            </a:p>
          </p:txBody>
        </p:sp>
        <p:sp>
          <p:nvSpPr>
            <p:cNvPr id="111" name="object 111"/>
            <p:cNvSpPr/>
            <p:nvPr/>
          </p:nvSpPr>
          <p:spPr>
            <a:xfrm>
              <a:off x="1893824" y="4775708"/>
              <a:ext cx="334010" cy="195580"/>
            </a:xfrm>
            <a:custGeom>
              <a:avLst/>
              <a:gdLst/>
              <a:ahLst/>
              <a:cxnLst/>
              <a:rect l="l" t="t" r="r" b="b"/>
              <a:pathLst>
                <a:path w="334010" h="195579">
                  <a:moveTo>
                    <a:pt x="0" y="0"/>
                  </a:moveTo>
                  <a:lnTo>
                    <a:pt x="333756" y="195071"/>
                  </a:lnTo>
                </a:path>
              </a:pathLst>
            </a:custGeom>
            <a:ln w="3175">
              <a:solidFill>
                <a:srgbClr val="000000"/>
              </a:solidFill>
            </a:ln>
          </p:spPr>
          <p:txBody>
            <a:bodyPr wrap="square" lIns="0" tIns="0" rIns="0" bIns="0" rtlCol="0"/>
            <a:lstStyle/>
            <a:p>
              <a:endParaRPr/>
            </a:p>
          </p:txBody>
        </p:sp>
        <p:sp>
          <p:nvSpPr>
            <p:cNvPr id="112" name="object 112"/>
            <p:cNvSpPr/>
            <p:nvPr/>
          </p:nvSpPr>
          <p:spPr>
            <a:xfrm>
              <a:off x="1872488" y="4742180"/>
              <a:ext cx="365760" cy="241300"/>
            </a:xfrm>
            <a:custGeom>
              <a:avLst/>
              <a:gdLst/>
              <a:ahLst/>
              <a:cxnLst/>
              <a:rect l="l" t="t" r="r" b="b"/>
              <a:pathLst>
                <a:path w="365760" h="241300">
                  <a:moveTo>
                    <a:pt x="365760" y="233172"/>
                  </a:moveTo>
                  <a:lnTo>
                    <a:pt x="365760" y="217932"/>
                  </a:lnTo>
                  <a:lnTo>
                    <a:pt x="38100" y="0"/>
                  </a:lnTo>
                  <a:lnTo>
                    <a:pt x="0" y="65532"/>
                  </a:lnTo>
                  <a:lnTo>
                    <a:pt x="353568" y="240792"/>
                  </a:lnTo>
                  <a:lnTo>
                    <a:pt x="365760" y="233172"/>
                  </a:lnTo>
                  <a:close/>
                </a:path>
              </a:pathLst>
            </a:custGeom>
            <a:solidFill>
              <a:srgbClr val="000000"/>
            </a:solidFill>
          </p:spPr>
          <p:txBody>
            <a:bodyPr wrap="square" lIns="0" tIns="0" rIns="0" bIns="0" rtlCol="0"/>
            <a:lstStyle/>
            <a:p>
              <a:endParaRPr/>
            </a:p>
          </p:txBody>
        </p:sp>
        <p:sp>
          <p:nvSpPr>
            <p:cNvPr id="113" name="object 113"/>
            <p:cNvSpPr/>
            <p:nvPr/>
          </p:nvSpPr>
          <p:spPr>
            <a:xfrm>
              <a:off x="2245868" y="4769612"/>
              <a:ext cx="347980" cy="201295"/>
            </a:xfrm>
            <a:custGeom>
              <a:avLst/>
              <a:gdLst/>
              <a:ahLst/>
              <a:cxnLst/>
              <a:rect l="l" t="t" r="r" b="b"/>
              <a:pathLst>
                <a:path w="347980" h="201295">
                  <a:moveTo>
                    <a:pt x="347471" y="0"/>
                  </a:moveTo>
                  <a:lnTo>
                    <a:pt x="0" y="201167"/>
                  </a:lnTo>
                </a:path>
              </a:pathLst>
            </a:custGeom>
            <a:ln w="3175">
              <a:solidFill>
                <a:srgbClr val="000000"/>
              </a:solidFill>
            </a:ln>
          </p:spPr>
          <p:txBody>
            <a:bodyPr wrap="square" lIns="0" tIns="0" rIns="0" bIns="0" rtlCol="0"/>
            <a:lstStyle/>
            <a:p>
              <a:endParaRPr/>
            </a:p>
          </p:txBody>
        </p:sp>
        <p:sp>
          <p:nvSpPr>
            <p:cNvPr id="114" name="object 114"/>
            <p:cNvSpPr/>
            <p:nvPr/>
          </p:nvSpPr>
          <p:spPr>
            <a:xfrm>
              <a:off x="2238248" y="4757420"/>
              <a:ext cx="365760" cy="226060"/>
            </a:xfrm>
            <a:custGeom>
              <a:avLst/>
              <a:gdLst/>
              <a:ahLst/>
              <a:cxnLst/>
              <a:rect l="l" t="t" r="r" b="b"/>
              <a:pathLst>
                <a:path w="365760" h="226060">
                  <a:moveTo>
                    <a:pt x="365759" y="22859"/>
                  </a:moveTo>
                  <a:lnTo>
                    <a:pt x="350519" y="0"/>
                  </a:lnTo>
                  <a:lnTo>
                    <a:pt x="0" y="202691"/>
                  </a:lnTo>
                  <a:lnTo>
                    <a:pt x="0" y="217931"/>
                  </a:lnTo>
                  <a:lnTo>
                    <a:pt x="12191" y="225551"/>
                  </a:lnTo>
                  <a:lnTo>
                    <a:pt x="365759" y="22859"/>
                  </a:lnTo>
                  <a:close/>
                </a:path>
              </a:pathLst>
            </a:custGeom>
            <a:solidFill>
              <a:srgbClr val="000000"/>
            </a:solidFill>
          </p:spPr>
          <p:txBody>
            <a:bodyPr wrap="square" lIns="0" tIns="0" rIns="0" bIns="0" rtlCol="0"/>
            <a:lstStyle/>
            <a:p>
              <a:endParaRPr/>
            </a:p>
          </p:txBody>
        </p:sp>
        <p:sp>
          <p:nvSpPr>
            <p:cNvPr id="115" name="object 115"/>
            <p:cNvSpPr/>
            <p:nvPr/>
          </p:nvSpPr>
          <p:spPr>
            <a:xfrm>
              <a:off x="2245868" y="5488940"/>
              <a:ext cx="353695" cy="205740"/>
            </a:xfrm>
            <a:custGeom>
              <a:avLst/>
              <a:gdLst/>
              <a:ahLst/>
              <a:cxnLst/>
              <a:rect l="l" t="t" r="r" b="b"/>
              <a:pathLst>
                <a:path w="353694" h="205739">
                  <a:moveTo>
                    <a:pt x="0" y="0"/>
                  </a:moveTo>
                  <a:lnTo>
                    <a:pt x="353568" y="205739"/>
                  </a:lnTo>
                </a:path>
              </a:pathLst>
            </a:custGeom>
            <a:ln w="3175">
              <a:solidFill>
                <a:srgbClr val="000000"/>
              </a:solidFill>
            </a:ln>
          </p:spPr>
          <p:txBody>
            <a:bodyPr wrap="square" lIns="0" tIns="0" rIns="0" bIns="0" rtlCol="0"/>
            <a:lstStyle/>
            <a:p>
              <a:endParaRPr/>
            </a:p>
          </p:txBody>
        </p:sp>
        <p:sp>
          <p:nvSpPr>
            <p:cNvPr id="116" name="object 116"/>
            <p:cNvSpPr/>
            <p:nvPr/>
          </p:nvSpPr>
          <p:spPr>
            <a:xfrm>
              <a:off x="2238248" y="5475224"/>
              <a:ext cx="370840" cy="231775"/>
            </a:xfrm>
            <a:custGeom>
              <a:avLst/>
              <a:gdLst/>
              <a:ahLst/>
              <a:cxnLst/>
              <a:rect l="l" t="t" r="r" b="b"/>
              <a:pathLst>
                <a:path w="370839" h="231775">
                  <a:moveTo>
                    <a:pt x="370331" y="205739"/>
                  </a:moveTo>
                  <a:lnTo>
                    <a:pt x="12191" y="0"/>
                  </a:lnTo>
                  <a:lnTo>
                    <a:pt x="0" y="10667"/>
                  </a:lnTo>
                  <a:lnTo>
                    <a:pt x="0" y="25908"/>
                  </a:lnTo>
                  <a:lnTo>
                    <a:pt x="355091" y="231648"/>
                  </a:lnTo>
                  <a:lnTo>
                    <a:pt x="370331" y="205739"/>
                  </a:lnTo>
                  <a:close/>
                </a:path>
              </a:pathLst>
            </a:custGeom>
            <a:solidFill>
              <a:srgbClr val="000000"/>
            </a:solidFill>
          </p:spPr>
          <p:txBody>
            <a:bodyPr wrap="square" lIns="0" tIns="0" rIns="0" bIns="0" rtlCol="0"/>
            <a:lstStyle/>
            <a:p>
              <a:endParaRPr/>
            </a:p>
          </p:txBody>
        </p:sp>
        <p:sp>
          <p:nvSpPr>
            <p:cNvPr id="117" name="object 117"/>
            <p:cNvSpPr/>
            <p:nvPr/>
          </p:nvSpPr>
          <p:spPr>
            <a:xfrm>
              <a:off x="1887728" y="5488940"/>
              <a:ext cx="340360" cy="198120"/>
            </a:xfrm>
            <a:custGeom>
              <a:avLst/>
              <a:gdLst/>
              <a:ahLst/>
              <a:cxnLst/>
              <a:rect l="l" t="t" r="r" b="b"/>
              <a:pathLst>
                <a:path w="340360" h="198120">
                  <a:moveTo>
                    <a:pt x="339852" y="0"/>
                  </a:moveTo>
                  <a:lnTo>
                    <a:pt x="0" y="198120"/>
                  </a:lnTo>
                </a:path>
              </a:pathLst>
            </a:custGeom>
            <a:ln w="3175">
              <a:solidFill>
                <a:srgbClr val="000000"/>
              </a:solidFill>
            </a:ln>
          </p:spPr>
          <p:txBody>
            <a:bodyPr wrap="square" lIns="0" tIns="0" rIns="0" bIns="0" rtlCol="0"/>
            <a:lstStyle/>
            <a:p>
              <a:endParaRPr/>
            </a:p>
          </p:txBody>
        </p:sp>
        <p:sp>
          <p:nvSpPr>
            <p:cNvPr id="118" name="object 118"/>
            <p:cNvSpPr/>
            <p:nvPr/>
          </p:nvSpPr>
          <p:spPr>
            <a:xfrm>
              <a:off x="1867916" y="5475224"/>
              <a:ext cx="370840" cy="243840"/>
            </a:xfrm>
            <a:custGeom>
              <a:avLst/>
              <a:gdLst/>
              <a:ahLst/>
              <a:cxnLst/>
              <a:rect l="l" t="t" r="r" b="b"/>
              <a:pathLst>
                <a:path w="370839" h="243839">
                  <a:moveTo>
                    <a:pt x="370331" y="25908"/>
                  </a:moveTo>
                  <a:lnTo>
                    <a:pt x="370331" y="10667"/>
                  </a:lnTo>
                  <a:lnTo>
                    <a:pt x="358139" y="0"/>
                  </a:lnTo>
                  <a:lnTo>
                    <a:pt x="0" y="178308"/>
                  </a:lnTo>
                  <a:lnTo>
                    <a:pt x="38100" y="243839"/>
                  </a:lnTo>
                  <a:lnTo>
                    <a:pt x="370331" y="25908"/>
                  </a:lnTo>
                  <a:close/>
                </a:path>
              </a:pathLst>
            </a:custGeom>
            <a:solidFill>
              <a:srgbClr val="000000"/>
            </a:solidFill>
          </p:spPr>
          <p:txBody>
            <a:bodyPr wrap="square" lIns="0" tIns="0" rIns="0" bIns="0" rtlCol="0"/>
            <a:lstStyle/>
            <a:p>
              <a:endParaRPr/>
            </a:p>
          </p:txBody>
        </p:sp>
        <p:sp>
          <p:nvSpPr>
            <p:cNvPr id="119" name="object 119"/>
            <p:cNvSpPr/>
            <p:nvPr/>
          </p:nvSpPr>
          <p:spPr>
            <a:xfrm>
              <a:off x="2238248" y="4935728"/>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a:p>
          </p:txBody>
        </p:sp>
        <p:sp>
          <p:nvSpPr>
            <p:cNvPr id="120" name="object 120"/>
            <p:cNvSpPr/>
            <p:nvPr/>
          </p:nvSpPr>
          <p:spPr>
            <a:xfrm>
              <a:off x="2235200" y="4929632"/>
              <a:ext cx="6350" cy="26034"/>
            </a:xfrm>
            <a:custGeom>
              <a:avLst/>
              <a:gdLst/>
              <a:ahLst/>
              <a:cxnLst/>
              <a:rect l="l" t="t" r="r" b="b"/>
              <a:pathLst>
                <a:path w="6350" h="26035">
                  <a:moveTo>
                    <a:pt x="6095" y="25908"/>
                  </a:moveTo>
                  <a:lnTo>
                    <a:pt x="6095" y="0"/>
                  </a:lnTo>
                  <a:lnTo>
                    <a:pt x="0" y="0"/>
                  </a:lnTo>
                  <a:lnTo>
                    <a:pt x="0" y="25908"/>
                  </a:lnTo>
                  <a:lnTo>
                    <a:pt x="6095" y="25908"/>
                  </a:lnTo>
                  <a:close/>
                </a:path>
              </a:pathLst>
            </a:custGeom>
            <a:solidFill>
              <a:srgbClr val="000000"/>
            </a:solidFill>
          </p:spPr>
          <p:txBody>
            <a:bodyPr wrap="square" lIns="0" tIns="0" rIns="0" bIns="0" rtlCol="0"/>
            <a:lstStyle/>
            <a:p>
              <a:endParaRPr/>
            </a:p>
          </p:txBody>
        </p:sp>
        <p:sp>
          <p:nvSpPr>
            <p:cNvPr id="121" name="object 121"/>
            <p:cNvSpPr/>
            <p:nvPr/>
          </p:nvSpPr>
          <p:spPr>
            <a:xfrm>
              <a:off x="2235200" y="4899152"/>
              <a:ext cx="6350" cy="0"/>
            </a:xfrm>
            <a:custGeom>
              <a:avLst/>
              <a:gdLst/>
              <a:ahLst/>
              <a:cxnLst/>
              <a:rect l="l" t="t" r="r" b="b"/>
              <a:pathLst>
                <a:path w="6350">
                  <a:moveTo>
                    <a:pt x="0" y="0"/>
                  </a:moveTo>
                  <a:lnTo>
                    <a:pt x="6095" y="0"/>
                  </a:lnTo>
                </a:path>
              </a:pathLst>
            </a:custGeom>
            <a:ln w="3175">
              <a:solidFill>
                <a:srgbClr val="000000"/>
              </a:solidFill>
            </a:ln>
          </p:spPr>
          <p:txBody>
            <a:bodyPr wrap="square" lIns="0" tIns="0" rIns="0" bIns="0" rtlCol="0"/>
            <a:lstStyle/>
            <a:p>
              <a:endParaRPr/>
            </a:p>
          </p:txBody>
        </p:sp>
        <p:sp>
          <p:nvSpPr>
            <p:cNvPr id="122" name="object 122"/>
            <p:cNvSpPr/>
            <p:nvPr/>
          </p:nvSpPr>
          <p:spPr>
            <a:xfrm>
              <a:off x="2230628" y="4894580"/>
              <a:ext cx="15240" cy="26034"/>
            </a:xfrm>
            <a:custGeom>
              <a:avLst/>
              <a:gdLst/>
              <a:ahLst/>
              <a:cxnLst/>
              <a:rect l="l" t="t" r="r" b="b"/>
              <a:pathLst>
                <a:path w="15239" h="26035">
                  <a:moveTo>
                    <a:pt x="15239" y="25908"/>
                  </a:moveTo>
                  <a:lnTo>
                    <a:pt x="15239" y="0"/>
                  </a:lnTo>
                  <a:lnTo>
                    <a:pt x="0" y="0"/>
                  </a:lnTo>
                  <a:lnTo>
                    <a:pt x="0" y="25908"/>
                  </a:lnTo>
                  <a:lnTo>
                    <a:pt x="15239" y="25908"/>
                  </a:lnTo>
                  <a:close/>
                </a:path>
              </a:pathLst>
            </a:custGeom>
            <a:solidFill>
              <a:srgbClr val="000000"/>
            </a:solidFill>
          </p:spPr>
          <p:txBody>
            <a:bodyPr wrap="square" lIns="0" tIns="0" rIns="0" bIns="0" rtlCol="0"/>
            <a:lstStyle/>
            <a:p>
              <a:endParaRPr/>
            </a:p>
          </p:txBody>
        </p:sp>
        <p:sp>
          <p:nvSpPr>
            <p:cNvPr id="123" name="object 123"/>
            <p:cNvSpPr/>
            <p:nvPr/>
          </p:nvSpPr>
          <p:spPr>
            <a:xfrm>
              <a:off x="2230628" y="4864100"/>
              <a:ext cx="15240" cy="0"/>
            </a:xfrm>
            <a:custGeom>
              <a:avLst/>
              <a:gdLst/>
              <a:ahLst/>
              <a:cxnLst/>
              <a:rect l="l" t="t" r="r" b="b"/>
              <a:pathLst>
                <a:path w="15239">
                  <a:moveTo>
                    <a:pt x="0" y="0"/>
                  </a:moveTo>
                  <a:lnTo>
                    <a:pt x="15240" y="0"/>
                  </a:lnTo>
                </a:path>
              </a:pathLst>
            </a:custGeom>
            <a:ln w="3175">
              <a:solidFill>
                <a:srgbClr val="000000"/>
              </a:solidFill>
            </a:ln>
          </p:spPr>
          <p:txBody>
            <a:bodyPr wrap="square" lIns="0" tIns="0" rIns="0" bIns="0" rtlCol="0"/>
            <a:lstStyle/>
            <a:p>
              <a:endParaRPr/>
            </a:p>
          </p:txBody>
        </p:sp>
        <p:sp>
          <p:nvSpPr>
            <p:cNvPr id="124" name="object 124"/>
            <p:cNvSpPr/>
            <p:nvPr/>
          </p:nvSpPr>
          <p:spPr>
            <a:xfrm>
              <a:off x="2227580" y="4856480"/>
              <a:ext cx="21590" cy="26034"/>
            </a:xfrm>
            <a:custGeom>
              <a:avLst/>
              <a:gdLst/>
              <a:ahLst/>
              <a:cxnLst/>
              <a:rect l="l" t="t" r="r" b="b"/>
              <a:pathLst>
                <a:path w="21589" h="26035">
                  <a:moveTo>
                    <a:pt x="21336" y="25908"/>
                  </a:moveTo>
                  <a:lnTo>
                    <a:pt x="21336" y="0"/>
                  </a:lnTo>
                  <a:lnTo>
                    <a:pt x="0" y="0"/>
                  </a:lnTo>
                  <a:lnTo>
                    <a:pt x="0" y="25908"/>
                  </a:lnTo>
                  <a:lnTo>
                    <a:pt x="21336" y="25908"/>
                  </a:lnTo>
                  <a:close/>
                </a:path>
              </a:pathLst>
            </a:custGeom>
            <a:solidFill>
              <a:srgbClr val="000000"/>
            </a:solidFill>
          </p:spPr>
          <p:txBody>
            <a:bodyPr wrap="square" lIns="0" tIns="0" rIns="0" bIns="0" rtlCol="0"/>
            <a:lstStyle/>
            <a:p>
              <a:endParaRPr/>
            </a:p>
          </p:txBody>
        </p:sp>
        <p:sp>
          <p:nvSpPr>
            <p:cNvPr id="125" name="object 125"/>
            <p:cNvSpPr/>
            <p:nvPr/>
          </p:nvSpPr>
          <p:spPr>
            <a:xfrm>
              <a:off x="2227580" y="4826000"/>
              <a:ext cx="21590" cy="0"/>
            </a:xfrm>
            <a:custGeom>
              <a:avLst/>
              <a:gdLst/>
              <a:ahLst/>
              <a:cxnLst/>
              <a:rect l="l" t="t" r="r" b="b"/>
              <a:pathLst>
                <a:path w="21589">
                  <a:moveTo>
                    <a:pt x="0" y="0"/>
                  </a:moveTo>
                  <a:lnTo>
                    <a:pt x="21336" y="0"/>
                  </a:lnTo>
                </a:path>
              </a:pathLst>
            </a:custGeom>
            <a:ln w="3175">
              <a:solidFill>
                <a:srgbClr val="000000"/>
              </a:solidFill>
            </a:ln>
          </p:spPr>
          <p:txBody>
            <a:bodyPr wrap="square" lIns="0" tIns="0" rIns="0" bIns="0" rtlCol="0"/>
            <a:lstStyle/>
            <a:p>
              <a:endParaRPr/>
            </a:p>
          </p:txBody>
        </p:sp>
        <p:sp>
          <p:nvSpPr>
            <p:cNvPr id="126" name="object 126"/>
            <p:cNvSpPr/>
            <p:nvPr/>
          </p:nvSpPr>
          <p:spPr>
            <a:xfrm>
              <a:off x="2226056" y="4821428"/>
              <a:ext cx="24765" cy="24765"/>
            </a:xfrm>
            <a:custGeom>
              <a:avLst/>
              <a:gdLst/>
              <a:ahLst/>
              <a:cxnLst/>
              <a:rect l="l" t="t" r="r" b="b"/>
              <a:pathLst>
                <a:path w="24764" h="24764">
                  <a:moveTo>
                    <a:pt x="24383" y="24384"/>
                  </a:moveTo>
                  <a:lnTo>
                    <a:pt x="24383" y="0"/>
                  </a:lnTo>
                  <a:lnTo>
                    <a:pt x="0" y="0"/>
                  </a:lnTo>
                  <a:lnTo>
                    <a:pt x="0" y="24384"/>
                  </a:lnTo>
                  <a:lnTo>
                    <a:pt x="24383" y="24384"/>
                  </a:lnTo>
                  <a:close/>
                </a:path>
              </a:pathLst>
            </a:custGeom>
            <a:solidFill>
              <a:srgbClr val="000000"/>
            </a:solidFill>
          </p:spPr>
          <p:txBody>
            <a:bodyPr wrap="square" lIns="0" tIns="0" rIns="0" bIns="0" rtlCol="0"/>
            <a:lstStyle/>
            <a:p>
              <a:endParaRPr/>
            </a:p>
          </p:txBody>
        </p:sp>
        <p:sp>
          <p:nvSpPr>
            <p:cNvPr id="127" name="object 127"/>
            <p:cNvSpPr/>
            <p:nvPr/>
          </p:nvSpPr>
          <p:spPr>
            <a:xfrm>
              <a:off x="2226056" y="4790948"/>
              <a:ext cx="24765" cy="0"/>
            </a:xfrm>
            <a:custGeom>
              <a:avLst/>
              <a:gdLst/>
              <a:ahLst/>
              <a:cxnLst/>
              <a:rect l="l" t="t" r="r" b="b"/>
              <a:pathLst>
                <a:path w="24764">
                  <a:moveTo>
                    <a:pt x="0" y="0"/>
                  </a:moveTo>
                  <a:lnTo>
                    <a:pt x="24383" y="0"/>
                  </a:lnTo>
                </a:path>
              </a:pathLst>
            </a:custGeom>
            <a:ln w="3175">
              <a:solidFill>
                <a:srgbClr val="000000"/>
              </a:solidFill>
            </a:ln>
          </p:spPr>
          <p:txBody>
            <a:bodyPr wrap="square" lIns="0" tIns="0" rIns="0" bIns="0" rtlCol="0"/>
            <a:lstStyle/>
            <a:p>
              <a:endParaRPr/>
            </a:p>
          </p:txBody>
        </p:sp>
        <p:sp>
          <p:nvSpPr>
            <p:cNvPr id="128" name="object 128"/>
            <p:cNvSpPr/>
            <p:nvPr/>
          </p:nvSpPr>
          <p:spPr>
            <a:xfrm>
              <a:off x="2219960" y="4784852"/>
              <a:ext cx="36830" cy="26034"/>
            </a:xfrm>
            <a:custGeom>
              <a:avLst/>
              <a:gdLst/>
              <a:ahLst/>
              <a:cxnLst/>
              <a:rect l="l" t="t" r="r" b="b"/>
              <a:pathLst>
                <a:path w="36830" h="26035">
                  <a:moveTo>
                    <a:pt x="36575" y="25908"/>
                  </a:moveTo>
                  <a:lnTo>
                    <a:pt x="36575" y="0"/>
                  </a:lnTo>
                  <a:lnTo>
                    <a:pt x="0" y="0"/>
                  </a:lnTo>
                  <a:lnTo>
                    <a:pt x="0" y="25908"/>
                  </a:lnTo>
                  <a:lnTo>
                    <a:pt x="36575" y="25908"/>
                  </a:lnTo>
                  <a:close/>
                </a:path>
              </a:pathLst>
            </a:custGeom>
            <a:solidFill>
              <a:srgbClr val="000000"/>
            </a:solidFill>
          </p:spPr>
          <p:txBody>
            <a:bodyPr wrap="square" lIns="0" tIns="0" rIns="0" bIns="0" rtlCol="0"/>
            <a:lstStyle/>
            <a:p>
              <a:endParaRPr/>
            </a:p>
          </p:txBody>
        </p:sp>
        <p:sp>
          <p:nvSpPr>
            <p:cNvPr id="129" name="object 129"/>
            <p:cNvSpPr/>
            <p:nvPr/>
          </p:nvSpPr>
          <p:spPr>
            <a:xfrm>
              <a:off x="2219960" y="4754372"/>
              <a:ext cx="36830" cy="0"/>
            </a:xfrm>
            <a:custGeom>
              <a:avLst/>
              <a:gdLst/>
              <a:ahLst/>
              <a:cxnLst/>
              <a:rect l="l" t="t" r="r" b="b"/>
              <a:pathLst>
                <a:path w="36830">
                  <a:moveTo>
                    <a:pt x="0" y="0"/>
                  </a:moveTo>
                  <a:lnTo>
                    <a:pt x="36575" y="0"/>
                  </a:lnTo>
                </a:path>
              </a:pathLst>
            </a:custGeom>
            <a:ln w="3175">
              <a:solidFill>
                <a:srgbClr val="000000"/>
              </a:solidFill>
            </a:ln>
          </p:spPr>
          <p:txBody>
            <a:bodyPr wrap="square" lIns="0" tIns="0" rIns="0" bIns="0" rtlCol="0"/>
            <a:lstStyle/>
            <a:p>
              <a:endParaRPr/>
            </a:p>
          </p:txBody>
        </p:sp>
        <p:sp>
          <p:nvSpPr>
            <p:cNvPr id="130" name="object 130"/>
            <p:cNvSpPr/>
            <p:nvPr/>
          </p:nvSpPr>
          <p:spPr>
            <a:xfrm>
              <a:off x="2218436" y="4746752"/>
              <a:ext cx="40005" cy="26034"/>
            </a:xfrm>
            <a:custGeom>
              <a:avLst/>
              <a:gdLst/>
              <a:ahLst/>
              <a:cxnLst/>
              <a:rect l="l" t="t" r="r" b="b"/>
              <a:pathLst>
                <a:path w="40005" h="26035">
                  <a:moveTo>
                    <a:pt x="39624" y="25908"/>
                  </a:moveTo>
                  <a:lnTo>
                    <a:pt x="39624" y="0"/>
                  </a:lnTo>
                  <a:lnTo>
                    <a:pt x="0" y="0"/>
                  </a:lnTo>
                  <a:lnTo>
                    <a:pt x="0" y="25908"/>
                  </a:lnTo>
                  <a:lnTo>
                    <a:pt x="39624" y="25908"/>
                  </a:lnTo>
                  <a:close/>
                </a:path>
              </a:pathLst>
            </a:custGeom>
            <a:solidFill>
              <a:srgbClr val="000000"/>
            </a:solidFill>
          </p:spPr>
          <p:txBody>
            <a:bodyPr wrap="square" lIns="0" tIns="0" rIns="0" bIns="0" rtlCol="0"/>
            <a:lstStyle/>
            <a:p>
              <a:endParaRPr/>
            </a:p>
          </p:txBody>
        </p:sp>
        <p:sp>
          <p:nvSpPr>
            <p:cNvPr id="131" name="object 131"/>
            <p:cNvSpPr/>
            <p:nvPr/>
          </p:nvSpPr>
          <p:spPr>
            <a:xfrm>
              <a:off x="2218436" y="4716272"/>
              <a:ext cx="40005" cy="0"/>
            </a:xfrm>
            <a:custGeom>
              <a:avLst/>
              <a:gdLst/>
              <a:ahLst/>
              <a:cxnLst/>
              <a:rect l="l" t="t" r="r" b="b"/>
              <a:pathLst>
                <a:path w="40005">
                  <a:moveTo>
                    <a:pt x="0" y="0"/>
                  </a:moveTo>
                  <a:lnTo>
                    <a:pt x="39624" y="0"/>
                  </a:lnTo>
                </a:path>
              </a:pathLst>
            </a:custGeom>
            <a:ln w="3175">
              <a:solidFill>
                <a:srgbClr val="000000"/>
              </a:solidFill>
            </a:ln>
          </p:spPr>
          <p:txBody>
            <a:bodyPr wrap="square" lIns="0" tIns="0" rIns="0" bIns="0" rtlCol="0"/>
            <a:lstStyle/>
            <a:p>
              <a:endParaRPr/>
            </a:p>
          </p:txBody>
        </p:sp>
        <p:sp>
          <p:nvSpPr>
            <p:cNvPr id="132" name="object 132"/>
            <p:cNvSpPr/>
            <p:nvPr/>
          </p:nvSpPr>
          <p:spPr>
            <a:xfrm>
              <a:off x="2212340" y="4711700"/>
              <a:ext cx="52069" cy="26034"/>
            </a:xfrm>
            <a:custGeom>
              <a:avLst/>
              <a:gdLst/>
              <a:ahLst/>
              <a:cxnLst/>
              <a:rect l="l" t="t" r="r" b="b"/>
              <a:pathLst>
                <a:path w="52069" h="26035">
                  <a:moveTo>
                    <a:pt x="51816" y="25908"/>
                  </a:moveTo>
                  <a:lnTo>
                    <a:pt x="51816" y="0"/>
                  </a:lnTo>
                  <a:lnTo>
                    <a:pt x="0" y="0"/>
                  </a:lnTo>
                  <a:lnTo>
                    <a:pt x="0" y="25908"/>
                  </a:lnTo>
                  <a:lnTo>
                    <a:pt x="51816" y="25908"/>
                  </a:lnTo>
                  <a:close/>
                </a:path>
              </a:pathLst>
            </a:custGeom>
            <a:solidFill>
              <a:srgbClr val="000000"/>
            </a:solidFill>
          </p:spPr>
          <p:txBody>
            <a:bodyPr wrap="square" lIns="0" tIns="0" rIns="0" bIns="0" rtlCol="0"/>
            <a:lstStyle/>
            <a:p>
              <a:endParaRPr/>
            </a:p>
          </p:txBody>
        </p:sp>
        <p:sp>
          <p:nvSpPr>
            <p:cNvPr id="133" name="object 133"/>
            <p:cNvSpPr/>
            <p:nvPr/>
          </p:nvSpPr>
          <p:spPr>
            <a:xfrm>
              <a:off x="2215388" y="4681220"/>
              <a:ext cx="45720" cy="0"/>
            </a:xfrm>
            <a:custGeom>
              <a:avLst/>
              <a:gdLst/>
              <a:ahLst/>
              <a:cxnLst/>
              <a:rect l="l" t="t" r="r" b="b"/>
              <a:pathLst>
                <a:path w="45719">
                  <a:moveTo>
                    <a:pt x="0" y="0"/>
                  </a:moveTo>
                  <a:lnTo>
                    <a:pt x="45719" y="0"/>
                  </a:lnTo>
                </a:path>
              </a:pathLst>
            </a:custGeom>
            <a:ln w="3175">
              <a:solidFill>
                <a:srgbClr val="000000"/>
              </a:solidFill>
            </a:ln>
          </p:spPr>
          <p:txBody>
            <a:bodyPr wrap="square" lIns="0" tIns="0" rIns="0" bIns="0" rtlCol="0"/>
            <a:lstStyle/>
            <a:p>
              <a:endParaRPr/>
            </a:p>
          </p:txBody>
        </p:sp>
        <p:sp>
          <p:nvSpPr>
            <p:cNvPr id="134" name="object 134"/>
            <p:cNvSpPr/>
            <p:nvPr/>
          </p:nvSpPr>
          <p:spPr>
            <a:xfrm>
              <a:off x="2210816" y="4676648"/>
              <a:ext cx="55244" cy="24765"/>
            </a:xfrm>
            <a:custGeom>
              <a:avLst/>
              <a:gdLst/>
              <a:ahLst/>
              <a:cxnLst/>
              <a:rect l="l" t="t" r="r" b="b"/>
              <a:pathLst>
                <a:path w="55244" h="24764">
                  <a:moveTo>
                    <a:pt x="54863" y="24384"/>
                  </a:moveTo>
                  <a:lnTo>
                    <a:pt x="54863" y="0"/>
                  </a:lnTo>
                  <a:lnTo>
                    <a:pt x="0" y="0"/>
                  </a:lnTo>
                  <a:lnTo>
                    <a:pt x="0" y="24384"/>
                  </a:lnTo>
                  <a:lnTo>
                    <a:pt x="54863" y="24384"/>
                  </a:lnTo>
                  <a:close/>
                </a:path>
              </a:pathLst>
            </a:custGeom>
            <a:solidFill>
              <a:srgbClr val="000000"/>
            </a:solidFill>
          </p:spPr>
          <p:txBody>
            <a:bodyPr wrap="square" lIns="0" tIns="0" rIns="0" bIns="0" rtlCol="0"/>
            <a:lstStyle/>
            <a:p>
              <a:endParaRPr/>
            </a:p>
          </p:txBody>
        </p:sp>
        <p:sp>
          <p:nvSpPr>
            <p:cNvPr id="135" name="object 135"/>
            <p:cNvSpPr/>
            <p:nvPr/>
          </p:nvSpPr>
          <p:spPr>
            <a:xfrm>
              <a:off x="2210816" y="4646168"/>
              <a:ext cx="55244" cy="0"/>
            </a:xfrm>
            <a:custGeom>
              <a:avLst/>
              <a:gdLst/>
              <a:ahLst/>
              <a:cxnLst/>
              <a:rect l="l" t="t" r="r" b="b"/>
              <a:pathLst>
                <a:path w="55244">
                  <a:moveTo>
                    <a:pt x="0" y="0"/>
                  </a:moveTo>
                  <a:lnTo>
                    <a:pt x="54863" y="0"/>
                  </a:lnTo>
                </a:path>
              </a:pathLst>
            </a:custGeom>
            <a:ln w="3175">
              <a:solidFill>
                <a:srgbClr val="000000"/>
              </a:solidFill>
            </a:ln>
          </p:spPr>
          <p:txBody>
            <a:bodyPr wrap="square" lIns="0" tIns="0" rIns="0" bIns="0" rtlCol="0"/>
            <a:lstStyle/>
            <a:p>
              <a:endParaRPr/>
            </a:p>
          </p:txBody>
        </p:sp>
        <p:sp>
          <p:nvSpPr>
            <p:cNvPr id="136" name="object 136"/>
            <p:cNvSpPr/>
            <p:nvPr/>
          </p:nvSpPr>
          <p:spPr>
            <a:xfrm>
              <a:off x="2207768" y="4638548"/>
              <a:ext cx="60960" cy="24765"/>
            </a:xfrm>
            <a:custGeom>
              <a:avLst/>
              <a:gdLst/>
              <a:ahLst/>
              <a:cxnLst/>
              <a:rect l="l" t="t" r="r" b="b"/>
              <a:pathLst>
                <a:path w="60960" h="24764">
                  <a:moveTo>
                    <a:pt x="60960" y="24384"/>
                  </a:moveTo>
                  <a:lnTo>
                    <a:pt x="60960" y="0"/>
                  </a:lnTo>
                  <a:lnTo>
                    <a:pt x="0" y="0"/>
                  </a:lnTo>
                  <a:lnTo>
                    <a:pt x="0" y="24384"/>
                  </a:lnTo>
                  <a:lnTo>
                    <a:pt x="60960" y="24384"/>
                  </a:lnTo>
                  <a:close/>
                </a:path>
              </a:pathLst>
            </a:custGeom>
            <a:solidFill>
              <a:srgbClr val="000000"/>
            </a:solidFill>
          </p:spPr>
          <p:txBody>
            <a:bodyPr wrap="square" lIns="0" tIns="0" rIns="0" bIns="0" rtlCol="0"/>
            <a:lstStyle/>
            <a:p>
              <a:endParaRPr/>
            </a:p>
          </p:txBody>
        </p:sp>
        <p:sp>
          <p:nvSpPr>
            <p:cNvPr id="137" name="object 137"/>
            <p:cNvSpPr/>
            <p:nvPr/>
          </p:nvSpPr>
          <p:spPr>
            <a:xfrm>
              <a:off x="2207768" y="4608068"/>
              <a:ext cx="60960" cy="0"/>
            </a:xfrm>
            <a:custGeom>
              <a:avLst/>
              <a:gdLst/>
              <a:ahLst/>
              <a:cxnLst/>
              <a:rect l="l" t="t" r="r" b="b"/>
              <a:pathLst>
                <a:path w="60960">
                  <a:moveTo>
                    <a:pt x="0" y="0"/>
                  </a:moveTo>
                  <a:lnTo>
                    <a:pt x="60959" y="0"/>
                  </a:lnTo>
                </a:path>
              </a:pathLst>
            </a:custGeom>
            <a:ln w="3175">
              <a:solidFill>
                <a:srgbClr val="000000"/>
              </a:solidFill>
            </a:ln>
          </p:spPr>
          <p:txBody>
            <a:bodyPr wrap="square" lIns="0" tIns="0" rIns="0" bIns="0" rtlCol="0"/>
            <a:lstStyle/>
            <a:p>
              <a:endParaRPr/>
            </a:p>
          </p:txBody>
        </p:sp>
        <p:sp>
          <p:nvSpPr>
            <p:cNvPr id="138" name="object 138"/>
            <p:cNvSpPr/>
            <p:nvPr/>
          </p:nvSpPr>
          <p:spPr>
            <a:xfrm>
              <a:off x="2203196" y="4601972"/>
              <a:ext cx="70485" cy="26034"/>
            </a:xfrm>
            <a:custGeom>
              <a:avLst/>
              <a:gdLst/>
              <a:ahLst/>
              <a:cxnLst/>
              <a:rect l="l" t="t" r="r" b="b"/>
              <a:pathLst>
                <a:path w="70485" h="26035">
                  <a:moveTo>
                    <a:pt x="70104" y="25908"/>
                  </a:moveTo>
                  <a:lnTo>
                    <a:pt x="70104" y="0"/>
                  </a:lnTo>
                  <a:lnTo>
                    <a:pt x="0" y="0"/>
                  </a:lnTo>
                  <a:lnTo>
                    <a:pt x="0" y="25908"/>
                  </a:lnTo>
                  <a:lnTo>
                    <a:pt x="70104" y="25908"/>
                  </a:lnTo>
                  <a:close/>
                </a:path>
              </a:pathLst>
            </a:custGeom>
            <a:solidFill>
              <a:srgbClr val="000000"/>
            </a:solidFill>
          </p:spPr>
          <p:txBody>
            <a:bodyPr wrap="square" lIns="0" tIns="0" rIns="0" bIns="0" rtlCol="0"/>
            <a:lstStyle/>
            <a:p>
              <a:endParaRPr/>
            </a:p>
          </p:txBody>
        </p:sp>
        <p:sp>
          <p:nvSpPr>
            <p:cNvPr id="139" name="object 139"/>
            <p:cNvSpPr/>
            <p:nvPr/>
          </p:nvSpPr>
          <p:spPr>
            <a:xfrm>
              <a:off x="2203196" y="4571492"/>
              <a:ext cx="70485" cy="0"/>
            </a:xfrm>
            <a:custGeom>
              <a:avLst/>
              <a:gdLst/>
              <a:ahLst/>
              <a:cxnLst/>
              <a:rect l="l" t="t" r="r" b="b"/>
              <a:pathLst>
                <a:path w="70485">
                  <a:moveTo>
                    <a:pt x="0" y="0"/>
                  </a:moveTo>
                  <a:lnTo>
                    <a:pt x="70104" y="0"/>
                  </a:lnTo>
                </a:path>
              </a:pathLst>
            </a:custGeom>
            <a:ln w="3175">
              <a:solidFill>
                <a:srgbClr val="000000"/>
              </a:solidFill>
            </a:ln>
          </p:spPr>
          <p:txBody>
            <a:bodyPr wrap="square" lIns="0" tIns="0" rIns="0" bIns="0" rtlCol="0"/>
            <a:lstStyle/>
            <a:p>
              <a:endParaRPr/>
            </a:p>
          </p:txBody>
        </p:sp>
        <p:sp>
          <p:nvSpPr>
            <p:cNvPr id="140" name="object 140"/>
            <p:cNvSpPr/>
            <p:nvPr/>
          </p:nvSpPr>
          <p:spPr>
            <a:xfrm>
              <a:off x="2200148" y="4566920"/>
              <a:ext cx="76200" cy="26034"/>
            </a:xfrm>
            <a:custGeom>
              <a:avLst/>
              <a:gdLst/>
              <a:ahLst/>
              <a:cxnLst/>
              <a:rect l="l" t="t" r="r" b="b"/>
              <a:pathLst>
                <a:path w="76200" h="26035">
                  <a:moveTo>
                    <a:pt x="76200" y="25908"/>
                  </a:moveTo>
                  <a:lnTo>
                    <a:pt x="76200" y="0"/>
                  </a:lnTo>
                  <a:lnTo>
                    <a:pt x="0" y="0"/>
                  </a:lnTo>
                  <a:lnTo>
                    <a:pt x="0" y="25908"/>
                  </a:lnTo>
                  <a:lnTo>
                    <a:pt x="76200" y="25908"/>
                  </a:lnTo>
                  <a:close/>
                </a:path>
              </a:pathLst>
            </a:custGeom>
            <a:solidFill>
              <a:srgbClr val="000000"/>
            </a:solidFill>
          </p:spPr>
          <p:txBody>
            <a:bodyPr wrap="square" lIns="0" tIns="0" rIns="0" bIns="0" rtlCol="0"/>
            <a:lstStyle/>
            <a:p>
              <a:endParaRPr/>
            </a:p>
          </p:txBody>
        </p:sp>
        <p:sp>
          <p:nvSpPr>
            <p:cNvPr id="141" name="object 141"/>
            <p:cNvSpPr/>
            <p:nvPr/>
          </p:nvSpPr>
          <p:spPr>
            <a:xfrm>
              <a:off x="2238248" y="5523992"/>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a:p>
          </p:txBody>
        </p:sp>
        <p:sp>
          <p:nvSpPr>
            <p:cNvPr id="142" name="object 142"/>
            <p:cNvSpPr/>
            <p:nvPr/>
          </p:nvSpPr>
          <p:spPr>
            <a:xfrm>
              <a:off x="2233676" y="5505704"/>
              <a:ext cx="9525" cy="26034"/>
            </a:xfrm>
            <a:custGeom>
              <a:avLst/>
              <a:gdLst/>
              <a:ahLst/>
              <a:cxnLst/>
              <a:rect l="l" t="t" r="r" b="b"/>
              <a:pathLst>
                <a:path w="9525" h="26035">
                  <a:moveTo>
                    <a:pt x="9143" y="25908"/>
                  </a:moveTo>
                  <a:lnTo>
                    <a:pt x="9143" y="0"/>
                  </a:lnTo>
                  <a:lnTo>
                    <a:pt x="0" y="0"/>
                  </a:lnTo>
                  <a:lnTo>
                    <a:pt x="0" y="25908"/>
                  </a:lnTo>
                  <a:lnTo>
                    <a:pt x="9143" y="25908"/>
                  </a:lnTo>
                  <a:close/>
                </a:path>
              </a:pathLst>
            </a:custGeom>
            <a:solidFill>
              <a:srgbClr val="000000"/>
            </a:solidFill>
          </p:spPr>
          <p:txBody>
            <a:bodyPr wrap="square" lIns="0" tIns="0" rIns="0" bIns="0" rtlCol="0"/>
            <a:lstStyle/>
            <a:p>
              <a:endParaRPr/>
            </a:p>
          </p:txBody>
        </p:sp>
        <p:sp>
          <p:nvSpPr>
            <p:cNvPr id="143" name="object 143"/>
            <p:cNvSpPr/>
            <p:nvPr/>
          </p:nvSpPr>
          <p:spPr>
            <a:xfrm>
              <a:off x="2233676" y="5565140"/>
              <a:ext cx="9525" cy="0"/>
            </a:xfrm>
            <a:custGeom>
              <a:avLst/>
              <a:gdLst/>
              <a:ahLst/>
              <a:cxnLst/>
              <a:rect l="l" t="t" r="r" b="b"/>
              <a:pathLst>
                <a:path w="9525">
                  <a:moveTo>
                    <a:pt x="9143" y="0"/>
                  </a:moveTo>
                  <a:lnTo>
                    <a:pt x="0" y="0"/>
                  </a:lnTo>
                </a:path>
              </a:pathLst>
            </a:custGeom>
            <a:ln w="3175">
              <a:solidFill>
                <a:srgbClr val="000000"/>
              </a:solidFill>
            </a:ln>
          </p:spPr>
          <p:txBody>
            <a:bodyPr wrap="square" lIns="0" tIns="0" rIns="0" bIns="0" rtlCol="0"/>
            <a:lstStyle/>
            <a:p>
              <a:endParaRPr/>
            </a:p>
          </p:txBody>
        </p:sp>
        <p:sp>
          <p:nvSpPr>
            <p:cNvPr id="144" name="object 144"/>
            <p:cNvSpPr/>
            <p:nvPr/>
          </p:nvSpPr>
          <p:spPr>
            <a:xfrm>
              <a:off x="2230628" y="5543804"/>
              <a:ext cx="15240" cy="26034"/>
            </a:xfrm>
            <a:custGeom>
              <a:avLst/>
              <a:gdLst/>
              <a:ahLst/>
              <a:cxnLst/>
              <a:rect l="l" t="t" r="r" b="b"/>
              <a:pathLst>
                <a:path w="15239" h="26035">
                  <a:moveTo>
                    <a:pt x="15239" y="25908"/>
                  </a:moveTo>
                  <a:lnTo>
                    <a:pt x="15239" y="0"/>
                  </a:lnTo>
                  <a:lnTo>
                    <a:pt x="0" y="0"/>
                  </a:lnTo>
                  <a:lnTo>
                    <a:pt x="0" y="25908"/>
                  </a:lnTo>
                  <a:lnTo>
                    <a:pt x="15239" y="25908"/>
                  </a:lnTo>
                  <a:close/>
                </a:path>
              </a:pathLst>
            </a:custGeom>
            <a:solidFill>
              <a:srgbClr val="000000"/>
            </a:solidFill>
          </p:spPr>
          <p:txBody>
            <a:bodyPr wrap="square" lIns="0" tIns="0" rIns="0" bIns="0" rtlCol="0"/>
            <a:lstStyle/>
            <a:p>
              <a:endParaRPr/>
            </a:p>
          </p:txBody>
        </p:sp>
        <p:sp>
          <p:nvSpPr>
            <p:cNvPr id="145" name="object 145"/>
            <p:cNvSpPr/>
            <p:nvPr/>
          </p:nvSpPr>
          <p:spPr>
            <a:xfrm>
              <a:off x="2230628" y="5603240"/>
              <a:ext cx="15240" cy="0"/>
            </a:xfrm>
            <a:custGeom>
              <a:avLst/>
              <a:gdLst/>
              <a:ahLst/>
              <a:cxnLst/>
              <a:rect l="l" t="t" r="r" b="b"/>
              <a:pathLst>
                <a:path w="15239">
                  <a:moveTo>
                    <a:pt x="15240" y="0"/>
                  </a:moveTo>
                  <a:lnTo>
                    <a:pt x="0" y="0"/>
                  </a:lnTo>
                </a:path>
              </a:pathLst>
            </a:custGeom>
            <a:ln w="3175">
              <a:solidFill>
                <a:srgbClr val="000000"/>
              </a:solidFill>
            </a:ln>
          </p:spPr>
          <p:txBody>
            <a:bodyPr wrap="square" lIns="0" tIns="0" rIns="0" bIns="0" rtlCol="0"/>
            <a:lstStyle/>
            <a:p>
              <a:endParaRPr/>
            </a:p>
          </p:txBody>
        </p:sp>
        <p:sp>
          <p:nvSpPr>
            <p:cNvPr id="146" name="object 146"/>
            <p:cNvSpPr/>
            <p:nvPr/>
          </p:nvSpPr>
          <p:spPr>
            <a:xfrm>
              <a:off x="2226056" y="5581904"/>
              <a:ext cx="24765" cy="26034"/>
            </a:xfrm>
            <a:custGeom>
              <a:avLst/>
              <a:gdLst/>
              <a:ahLst/>
              <a:cxnLst/>
              <a:rect l="l" t="t" r="r" b="b"/>
              <a:pathLst>
                <a:path w="24764" h="26035">
                  <a:moveTo>
                    <a:pt x="24383" y="25908"/>
                  </a:moveTo>
                  <a:lnTo>
                    <a:pt x="24383" y="0"/>
                  </a:lnTo>
                  <a:lnTo>
                    <a:pt x="0" y="0"/>
                  </a:lnTo>
                  <a:lnTo>
                    <a:pt x="0" y="25908"/>
                  </a:lnTo>
                  <a:lnTo>
                    <a:pt x="24383" y="25908"/>
                  </a:lnTo>
                  <a:close/>
                </a:path>
              </a:pathLst>
            </a:custGeom>
            <a:solidFill>
              <a:srgbClr val="000000"/>
            </a:solidFill>
          </p:spPr>
          <p:txBody>
            <a:bodyPr wrap="square" lIns="0" tIns="0" rIns="0" bIns="0" rtlCol="0"/>
            <a:lstStyle/>
            <a:p>
              <a:endParaRPr/>
            </a:p>
          </p:txBody>
        </p:sp>
        <p:sp>
          <p:nvSpPr>
            <p:cNvPr id="147" name="object 147"/>
            <p:cNvSpPr/>
            <p:nvPr/>
          </p:nvSpPr>
          <p:spPr>
            <a:xfrm>
              <a:off x="2226056" y="5641340"/>
              <a:ext cx="24765" cy="0"/>
            </a:xfrm>
            <a:custGeom>
              <a:avLst/>
              <a:gdLst/>
              <a:ahLst/>
              <a:cxnLst/>
              <a:rect l="l" t="t" r="r" b="b"/>
              <a:pathLst>
                <a:path w="24764">
                  <a:moveTo>
                    <a:pt x="24383" y="0"/>
                  </a:moveTo>
                  <a:lnTo>
                    <a:pt x="0" y="0"/>
                  </a:lnTo>
                </a:path>
              </a:pathLst>
            </a:custGeom>
            <a:ln w="3175">
              <a:solidFill>
                <a:srgbClr val="000000"/>
              </a:solidFill>
            </a:ln>
          </p:spPr>
          <p:txBody>
            <a:bodyPr wrap="square" lIns="0" tIns="0" rIns="0" bIns="0" rtlCol="0"/>
            <a:lstStyle/>
            <a:p>
              <a:endParaRPr/>
            </a:p>
          </p:txBody>
        </p:sp>
        <p:sp>
          <p:nvSpPr>
            <p:cNvPr id="148" name="object 148"/>
            <p:cNvSpPr/>
            <p:nvPr/>
          </p:nvSpPr>
          <p:spPr>
            <a:xfrm>
              <a:off x="2223008" y="5620004"/>
              <a:ext cx="30480" cy="26034"/>
            </a:xfrm>
            <a:custGeom>
              <a:avLst/>
              <a:gdLst/>
              <a:ahLst/>
              <a:cxnLst/>
              <a:rect l="l" t="t" r="r" b="b"/>
              <a:pathLst>
                <a:path w="30480" h="26035">
                  <a:moveTo>
                    <a:pt x="30480" y="25908"/>
                  </a:moveTo>
                  <a:lnTo>
                    <a:pt x="30480" y="0"/>
                  </a:lnTo>
                  <a:lnTo>
                    <a:pt x="0" y="0"/>
                  </a:lnTo>
                  <a:lnTo>
                    <a:pt x="0" y="25908"/>
                  </a:lnTo>
                  <a:lnTo>
                    <a:pt x="30480" y="25908"/>
                  </a:lnTo>
                  <a:close/>
                </a:path>
              </a:pathLst>
            </a:custGeom>
            <a:solidFill>
              <a:srgbClr val="000000"/>
            </a:solidFill>
          </p:spPr>
          <p:txBody>
            <a:bodyPr wrap="square" lIns="0" tIns="0" rIns="0" bIns="0" rtlCol="0"/>
            <a:lstStyle/>
            <a:p>
              <a:endParaRPr/>
            </a:p>
          </p:txBody>
        </p:sp>
        <p:sp>
          <p:nvSpPr>
            <p:cNvPr id="149" name="object 149"/>
            <p:cNvSpPr/>
            <p:nvPr/>
          </p:nvSpPr>
          <p:spPr>
            <a:xfrm>
              <a:off x="2223008" y="5679440"/>
              <a:ext cx="30480" cy="0"/>
            </a:xfrm>
            <a:custGeom>
              <a:avLst/>
              <a:gdLst/>
              <a:ahLst/>
              <a:cxnLst/>
              <a:rect l="l" t="t" r="r" b="b"/>
              <a:pathLst>
                <a:path w="30480">
                  <a:moveTo>
                    <a:pt x="30480" y="0"/>
                  </a:moveTo>
                  <a:lnTo>
                    <a:pt x="0" y="0"/>
                  </a:lnTo>
                </a:path>
              </a:pathLst>
            </a:custGeom>
            <a:ln w="3175">
              <a:solidFill>
                <a:srgbClr val="000000"/>
              </a:solidFill>
            </a:ln>
          </p:spPr>
          <p:txBody>
            <a:bodyPr wrap="square" lIns="0" tIns="0" rIns="0" bIns="0" rtlCol="0"/>
            <a:lstStyle/>
            <a:p>
              <a:endParaRPr/>
            </a:p>
          </p:txBody>
        </p:sp>
        <p:sp>
          <p:nvSpPr>
            <p:cNvPr id="150" name="object 150"/>
            <p:cNvSpPr/>
            <p:nvPr/>
          </p:nvSpPr>
          <p:spPr>
            <a:xfrm>
              <a:off x="2218436" y="5658104"/>
              <a:ext cx="40005" cy="26034"/>
            </a:xfrm>
            <a:custGeom>
              <a:avLst/>
              <a:gdLst/>
              <a:ahLst/>
              <a:cxnLst/>
              <a:rect l="l" t="t" r="r" b="b"/>
              <a:pathLst>
                <a:path w="40005" h="26035">
                  <a:moveTo>
                    <a:pt x="39624" y="25908"/>
                  </a:moveTo>
                  <a:lnTo>
                    <a:pt x="39624" y="0"/>
                  </a:lnTo>
                  <a:lnTo>
                    <a:pt x="0" y="0"/>
                  </a:lnTo>
                  <a:lnTo>
                    <a:pt x="0" y="25908"/>
                  </a:lnTo>
                  <a:lnTo>
                    <a:pt x="39624" y="25908"/>
                  </a:lnTo>
                  <a:close/>
                </a:path>
              </a:pathLst>
            </a:custGeom>
            <a:solidFill>
              <a:srgbClr val="000000"/>
            </a:solidFill>
          </p:spPr>
          <p:txBody>
            <a:bodyPr wrap="square" lIns="0" tIns="0" rIns="0" bIns="0" rtlCol="0"/>
            <a:lstStyle/>
            <a:p>
              <a:endParaRPr/>
            </a:p>
          </p:txBody>
        </p:sp>
        <p:sp>
          <p:nvSpPr>
            <p:cNvPr id="151" name="object 151"/>
            <p:cNvSpPr/>
            <p:nvPr/>
          </p:nvSpPr>
          <p:spPr>
            <a:xfrm>
              <a:off x="2218436" y="5717540"/>
              <a:ext cx="40005" cy="0"/>
            </a:xfrm>
            <a:custGeom>
              <a:avLst/>
              <a:gdLst/>
              <a:ahLst/>
              <a:cxnLst/>
              <a:rect l="l" t="t" r="r" b="b"/>
              <a:pathLst>
                <a:path w="40005">
                  <a:moveTo>
                    <a:pt x="39624" y="0"/>
                  </a:moveTo>
                  <a:lnTo>
                    <a:pt x="0" y="0"/>
                  </a:lnTo>
                </a:path>
              </a:pathLst>
            </a:custGeom>
            <a:ln w="3175">
              <a:solidFill>
                <a:srgbClr val="000000"/>
              </a:solidFill>
            </a:ln>
          </p:spPr>
          <p:txBody>
            <a:bodyPr wrap="square" lIns="0" tIns="0" rIns="0" bIns="0" rtlCol="0"/>
            <a:lstStyle/>
            <a:p>
              <a:endParaRPr/>
            </a:p>
          </p:txBody>
        </p:sp>
        <p:sp>
          <p:nvSpPr>
            <p:cNvPr id="152" name="object 152"/>
            <p:cNvSpPr/>
            <p:nvPr/>
          </p:nvSpPr>
          <p:spPr>
            <a:xfrm>
              <a:off x="2215388" y="5699252"/>
              <a:ext cx="45720" cy="26034"/>
            </a:xfrm>
            <a:custGeom>
              <a:avLst/>
              <a:gdLst/>
              <a:ahLst/>
              <a:cxnLst/>
              <a:rect l="l" t="t" r="r" b="b"/>
              <a:pathLst>
                <a:path w="45719" h="26035">
                  <a:moveTo>
                    <a:pt x="45719" y="25908"/>
                  </a:moveTo>
                  <a:lnTo>
                    <a:pt x="45719" y="0"/>
                  </a:lnTo>
                  <a:lnTo>
                    <a:pt x="0" y="0"/>
                  </a:lnTo>
                  <a:lnTo>
                    <a:pt x="0" y="25908"/>
                  </a:lnTo>
                  <a:lnTo>
                    <a:pt x="45719" y="25908"/>
                  </a:lnTo>
                  <a:close/>
                </a:path>
              </a:pathLst>
            </a:custGeom>
            <a:solidFill>
              <a:srgbClr val="000000"/>
            </a:solidFill>
          </p:spPr>
          <p:txBody>
            <a:bodyPr wrap="square" lIns="0" tIns="0" rIns="0" bIns="0" rtlCol="0"/>
            <a:lstStyle/>
            <a:p>
              <a:endParaRPr/>
            </a:p>
          </p:txBody>
        </p:sp>
        <p:sp>
          <p:nvSpPr>
            <p:cNvPr id="153" name="object 153"/>
            <p:cNvSpPr/>
            <p:nvPr/>
          </p:nvSpPr>
          <p:spPr>
            <a:xfrm>
              <a:off x="2215388" y="5757164"/>
              <a:ext cx="45720" cy="0"/>
            </a:xfrm>
            <a:custGeom>
              <a:avLst/>
              <a:gdLst/>
              <a:ahLst/>
              <a:cxnLst/>
              <a:rect l="l" t="t" r="r" b="b"/>
              <a:pathLst>
                <a:path w="45719">
                  <a:moveTo>
                    <a:pt x="45719" y="0"/>
                  </a:moveTo>
                  <a:lnTo>
                    <a:pt x="0" y="0"/>
                  </a:lnTo>
                </a:path>
              </a:pathLst>
            </a:custGeom>
            <a:ln w="3175">
              <a:solidFill>
                <a:srgbClr val="000000"/>
              </a:solidFill>
            </a:ln>
          </p:spPr>
          <p:txBody>
            <a:bodyPr wrap="square" lIns="0" tIns="0" rIns="0" bIns="0" rtlCol="0"/>
            <a:lstStyle/>
            <a:p>
              <a:endParaRPr/>
            </a:p>
          </p:txBody>
        </p:sp>
        <p:sp>
          <p:nvSpPr>
            <p:cNvPr id="154" name="object 154"/>
            <p:cNvSpPr/>
            <p:nvPr/>
          </p:nvSpPr>
          <p:spPr>
            <a:xfrm>
              <a:off x="2210816" y="5737352"/>
              <a:ext cx="55244" cy="26034"/>
            </a:xfrm>
            <a:custGeom>
              <a:avLst/>
              <a:gdLst/>
              <a:ahLst/>
              <a:cxnLst/>
              <a:rect l="l" t="t" r="r" b="b"/>
              <a:pathLst>
                <a:path w="55244" h="26035">
                  <a:moveTo>
                    <a:pt x="54863" y="25908"/>
                  </a:moveTo>
                  <a:lnTo>
                    <a:pt x="54863" y="0"/>
                  </a:lnTo>
                  <a:lnTo>
                    <a:pt x="0" y="0"/>
                  </a:lnTo>
                  <a:lnTo>
                    <a:pt x="0" y="25908"/>
                  </a:lnTo>
                  <a:lnTo>
                    <a:pt x="54863" y="25908"/>
                  </a:lnTo>
                  <a:close/>
                </a:path>
              </a:pathLst>
            </a:custGeom>
            <a:solidFill>
              <a:srgbClr val="000000"/>
            </a:solidFill>
          </p:spPr>
          <p:txBody>
            <a:bodyPr wrap="square" lIns="0" tIns="0" rIns="0" bIns="0" rtlCol="0"/>
            <a:lstStyle/>
            <a:p>
              <a:endParaRPr/>
            </a:p>
          </p:txBody>
        </p:sp>
        <p:sp>
          <p:nvSpPr>
            <p:cNvPr id="155" name="object 155"/>
            <p:cNvSpPr/>
            <p:nvPr/>
          </p:nvSpPr>
          <p:spPr>
            <a:xfrm>
              <a:off x="2210816" y="5795264"/>
              <a:ext cx="55244" cy="0"/>
            </a:xfrm>
            <a:custGeom>
              <a:avLst/>
              <a:gdLst/>
              <a:ahLst/>
              <a:cxnLst/>
              <a:rect l="l" t="t" r="r" b="b"/>
              <a:pathLst>
                <a:path w="55244">
                  <a:moveTo>
                    <a:pt x="54863" y="0"/>
                  </a:moveTo>
                  <a:lnTo>
                    <a:pt x="0" y="0"/>
                  </a:lnTo>
                </a:path>
              </a:pathLst>
            </a:custGeom>
            <a:ln w="3175">
              <a:solidFill>
                <a:srgbClr val="000000"/>
              </a:solidFill>
            </a:ln>
          </p:spPr>
          <p:txBody>
            <a:bodyPr wrap="square" lIns="0" tIns="0" rIns="0" bIns="0" rtlCol="0"/>
            <a:lstStyle/>
            <a:p>
              <a:endParaRPr/>
            </a:p>
          </p:txBody>
        </p:sp>
        <p:sp>
          <p:nvSpPr>
            <p:cNvPr id="156" name="object 156"/>
            <p:cNvSpPr/>
            <p:nvPr/>
          </p:nvSpPr>
          <p:spPr>
            <a:xfrm>
              <a:off x="2207768" y="5775452"/>
              <a:ext cx="60960" cy="26034"/>
            </a:xfrm>
            <a:custGeom>
              <a:avLst/>
              <a:gdLst/>
              <a:ahLst/>
              <a:cxnLst/>
              <a:rect l="l" t="t" r="r" b="b"/>
              <a:pathLst>
                <a:path w="60960" h="26035">
                  <a:moveTo>
                    <a:pt x="60960" y="25908"/>
                  </a:moveTo>
                  <a:lnTo>
                    <a:pt x="60960" y="0"/>
                  </a:lnTo>
                  <a:lnTo>
                    <a:pt x="0" y="0"/>
                  </a:lnTo>
                  <a:lnTo>
                    <a:pt x="0" y="25908"/>
                  </a:lnTo>
                  <a:lnTo>
                    <a:pt x="60960" y="25908"/>
                  </a:lnTo>
                  <a:close/>
                </a:path>
              </a:pathLst>
            </a:custGeom>
            <a:solidFill>
              <a:srgbClr val="000000"/>
            </a:solidFill>
          </p:spPr>
          <p:txBody>
            <a:bodyPr wrap="square" lIns="0" tIns="0" rIns="0" bIns="0" rtlCol="0"/>
            <a:lstStyle/>
            <a:p>
              <a:endParaRPr/>
            </a:p>
          </p:txBody>
        </p:sp>
        <p:sp>
          <p:nvSpPr>
            <p:cNvPr id="157" name="object 157"/>
            <p:cNvSpPr/>
            <p:nvPr/>
          </p:nvSpPr>
          <p:spPr>
            <a:xfrm>
              <a:off x="2207768" y="5833364"/>
              <a:ext cx="60960" cy="0"/>
            </a:xfrm>
            <a:custGeom>
              <a:avLst/>
              <a:gdLst/>
              <a:ahLst/>
              <a:cxnLst/>
              <a:rect l="l" t="t" r="r" b="b"/>
              <a:pathLst>
                <a:path w="60960">
                  <a:moveTo>
                    <a:pt x="60959" y="0"/>
                  </a:moveTo>
                  <a:lnTo>
                    <a:pt x="0" y="0"/>
                  </a:lnTo>
                </a:path>
              </a:pathLst>
            </a:custGeom>
            <a:ln w="3175">
              <a:solidFill>
                <a:srgbClr val="000000"/>
              </a:solidFill>
            </a:ln>
          </p:spPr>
          <p:txBody>
            <a:bodyPr wrap="square" lIns="0" tIns="0" rIns="0" bIns="0" rtlCol="0"/>
            <a:lstStyle/>
            <a:p>
              <a:endParaRPr/>
            </a:p>
          </p:txBody>
        </p:sp>
        <p:sp>
          <p:nvSpPr>
            <p:cNvPr id="158" name="object 158"/>
            <p:cNvSpPr/>
            <p:nvPr/>
          </p:nvSpPr>
          <p:spPr>
            <a:xfrm>
              <a:off x="2203196" y="5813552"/>
              <a:ext cx="70485" cy="26034"/>
            </a:xfrm>
            <a:custGeom>
              <a:avLst/>
              <a:gdLst/>
              <a:ahLst/>
              <a:cxnLst/>
              <a:rect l="l" t="t" r="r" b="b"/>
              <a:pathLst>
                <a:path w="70485" h="26035">
                  <a:moveTo>
                    <a:pt x="70104" y="25908"/>
                  </a:moveTo>
                  <a:lnTo>
                    <a:pt x="70104" y="0"/>
                  </a:lnTo>
                  <a:lnTo>
                    <a:pt x="0" y="0"/>
                  </a:lnTo>
                  <a:lnTo>
                    <a:pt x="0" y="25908"/>
                  </a:lnTo>
                  <a:lnTo>
                    <a:pt x="70104" y="25908"/>
                  </a:lnTo>
                  <a:close/>
                </a:path>
              </a:pathLst>
            </a:custGeom>
            <a:solidFill>
              <a:srgbClr val="000000"/>
            </a:solidFill>
          </p:spPr>
          <p:txBody>
            <a:bodyPr wrap="square" lIns="0" tIns="0" rIns="0" bIns="0" rtlCol="0"/>
            <a:lstStyle/>
            <a:p>
              <a:endParaRPr/>
            </a:p>
          </p:txBody>
        </p:sp>
        <p:sp>
          <p:nvSpPr>
            <p:cNvPr id="159" name="object 159"/>
            <p:cNvSpPr/>
            <p:nvPr/>
          </p:nvSpPr>
          <p:spPr>
            <a:xfrm>
              <a:off x="2203196" y="5871464"/>
              <a:ext cx="70485" cy="0"/>
            </a:xfrm>
            <a:custGeom>
              <a:avLst/>
              <a:gdLst/>
              <a:ahLst/>
              <a:cxnLst/>
              <a:rect l="l" t="t" r="r" b="b"/>
              <a:pathLst>
                <a:path w="70485">
                  <a:moveTo>
                    <a:pt x="70104" y="0"/>
                  </a:moveTo>
                  <a:lnTo>
                    <a:pt x="0" y="0"/>
                  </a:lnTo>
                </a:path>
              </a:pathLst>
            </a:custGeom>
            <a:ln w="3175">
              <a:solidFill>
                <a:srgbClr val="000000"/>
              </a:solidFill>
            </a:ln>
          </p:spPr>
          <p:txBody>
            <a:bodyPr wrap="square" lIns="0" tIns="0" rIns="0" bIns="0" rtlCol="0"/>
            <a:lstStyle/>
            <a:p>
              <a:endParaRPr/>
            </a:p>
          </p:txBody>
        </p:sp>
        <p:sp>
          <p:nvSpPr>
            <p:cNvPr id="160" name="object 160"/>
            <p:cNvSpPr/>
            <p:nvPr/>
          </p:nvSpPr>
          <p:spPr>
            <a:xfrm>
              <a:off x="2200148" y="5851652"/>
              <a:ext cx="76200" cy="26034"/>
            </a:xfrm>
            <a:custGeom>
              <a:avLst/>
              <a:gdLst/>
              <a:ahLst/>
              <a:cxnLst/>
              <a:rect l="l" t="t" r="r" b="b"/>
              <a:pathLst>
                <a:path w="76200" h="26035">
                  <a:moveTo>
                    <a:pt x="76200" y="25908"/>
                  </a:moveTo>
                  <a:lnTo>
                    <a:pt x="76200" y="0"/>
                  </a:lnTo>
                  <a:lnTo>
                    <a:pt x="0" y="0"/>
                  </a:lnTo>
                  <a:lnTo>
                    <a:pt x="0" y="25908"/>
                  </a:lnTo>
                  <a:lnTo>
                    <a:pt x="76200" y="25908"/>
                  </a:lnTo>
                  <a:close/>
                </a:path>
              </a:pathLst>
            </a:custGeom>
            <a:solidFill>
              <a:srgbClr val="000000"/>
            </a:solidFill>
          </p:spPr>
          <p:txBody>
            <a:bodyPr wrap="square" lIns="0" tIns="0" rIns="0" bIns="0" rtlCol="0"/>
            <a:lstStyle/>
            <a:p>
              <a:endParaRPr/>
            </a:p>
          </p:txBody>
        </p:sp>
        <p:sp>
          <p:nvSpPr>
            <p:cNvPr id="161" name="object 161"/>
            <p:cNvSpPr/>
            <p:nvPr/>
          </p:nvSpPr>
          <p:spPr>
            <a:xfrm>
              <a:off x="2200148" y="5909564"/>
              <a:ext cx="76200" cy="0"/>
            </a:xfrm>
            <a:custGeom>
              <a:avLst/>
              <a:gdLst/>
              <a:ahLst/>
              <a:cxnLst/>
              <a:rect l="l" t="t" r="r" b="b"/>
              <a:pathLst>
                <a:path w="76200">
                  <a:moveTo>
                    <a:pt x="76200" y="0"/>
                  </a:moveTo>
                  <a:lnTo>
                    <a:pt x="0" y="0"/>
                  </a:lnTo>
                </a:path>
              </a:pathLst>
            </a:custGeom>
            <a:ln w="3175">
              <a:solidFill>
                <a:srgbClr val="000000"/>
              </a:solidFill>
            </a:ln>
          </p:spPr>
          <p:txBody>
            <a:bodyPr wrap="square" lIns="0" tIns="0" rIns="0" bIns="0" rtlCol="0"/>
            <a:lstStyle/>
            <a:p>
              <a:endParaRPr/>
            </a:p>
          </p:txBody>
        </p:sp>
        <p:sp>
          <p:nvSpPr>
            <p:cNvPr id="162" name="object 162"/>
            <p:cNvSpPr/>
            <p:nvPr/>
          </p:nvSpPr>
          <p:spPr>
            <a:xfrm>
              <a:off x="2195576" y="5892800"/>
              <a:ext cx="85725" cy="24765"/>
            </a:xfrm>
            <a:custGeom>
              <a:avLst/>
              <a:gdLst/>
              <a:ahLst/>
              <a:cxnLst/>
              <a:rect l="l" t="t" r="r" b="b"/>
              <a:pathLst>
                <a:path w="85725" h="24764">
                  <a:moveTo>
                    <a:pt x="85343" y="24384"/>
                  </a:moveTo>
                  <a:lnTo>
                    <a:pt x="85343" y="0"/>
                  </a:lnTo>
                  <a:lnTo>
                    <a:pt x="0" y="0"/>
                  </a:lnTo>
                  <a:lnTo>
                    <a:pt x="0" y="24384"/>
                  </a:lnTo>
                  <a:lnTo>
                    <a:pt x="85343" y="24384"/>
                  </a:lnTo>
                  <a:close/>
                </a:path>
              </a:pathLst>
            </a:custGeom>
            <a:solidFill>
              <a:srgbClr val="000000"/>
            </a:solidFill>
          </p:spPr>
          <p:txBody>
            <a:bodyPr wrap="square" lIns="0" tIns="0" rIns="0" bIns="0" rtlCol="0"/>
            <a:lstStyle/>
            <a:p>
              <a:endParaRPr/>
            </a:p>
          </p:txBody>
        </p:sp>
      </p:grpSp>
      <p:sp>
        <p:nvSpPr>
          <p:cNvPr id="163" name="object 163"/>
          <p:cNvSpPr txBox="1"/>
          <p:nvPr/>
        </p:nvSpPr>
        <p:spPr>
          <a:xfrm>
            <a:off x="1532127" y="4569526"/>
            <a:ext cx="370840" cy="299720"/>
          </a:xfrm>
          <a:prstGeom prst="rect">
            <a:avLst/>
          </a:prstGeom>
        </p:spPr>
        <p:txBody>
          <a:bodyPr vert="horz" wrap="square" lIns="0" tIns="12700" rIns="0" bIns="0" rtlCol="0">
            <a:spAutoFit/>
          </a:bodyPr>
          <a:lstStyle/>
          <a:p>
            <a:pPr marL="12700">
              <a:lnSpc>
                <a:spcPct val="100000"/>
              </a:lnSpc>
              <a:spcBef>
                <a:spcPts val="100"/>
              </a:spcBef>
            </a:pPr>
            <a:r>
              <a:rPr sz="1800" i="1" dirty="0">
                <a:latin typeface="Arial"/>
                <a:cs typeface="Arial"/>
              </a:rPr>
              <a:t>HO</a:t>
            </a:r>
            <a:endParaRPr sz="1800">
              <a:latin typeface="Arial"/>
              <a:cs typeface="Arial"/>
            </a:endParaRPr>
          </a:p>
        </p:txBody>
      </p:sp>
      <p:sp>
        <p:nvSpPr>
          <p:cNvPr id="164" name="object 164"/>
          <p:cNvSpPr txBox="1"/>
          <p:nvPr/>
        </p:nvSpPr>
        <p:spPr>
          <a:xfrm>
            <a:off x="2570446" y="4569526"/>
            <a:ext cx="688340" cy="299720"/>
          </a:xfrm>
          <a:prstGeom prst="rect">
            <a:avLst/>
          </a:prstGeom>
        </p:spPr>
        <p:txBody>
          <a:bodyPr vert="horz" wrap="square" lIns="0" tIns="12700" rIns="0" bIns="0" rtlCol="0">
            <a:spAutoFit/>
          </a:bodyPr>
          <a:lstStyle/>
          <a:p>
            <a:pPr marL="38100">
              <a:lnSpc>
                <a:spcPct val="100000"/>
              </a:lnSpc>
              <a:spcBef>
                <a:spcPts val="100"/>
              </a:spcBef>
            </a:pPr>
            <a:r>
              <a:rPr sz="1800" i="1" dirty="0">
                <a:latin typeface="Arial"/>
                <a:cs typeface="Arial"/>
              </a:rPr>
              <a:t>CO</a:t>
            </a:r>
            <a:r>
              <a:rPr sz="2175" i="1" baseline="-15325" dirty="0">
                <a:latin typeface="Arial"/>
                <a:cs typeface="Arial"/>
              </a:rPr>
              <a:t>2</a:t>
            </a:r>
            <a:r>
              <a:rPr sz="1800" i="1" dirty="0">
                <a:latin typeface="Arial"/>
                <a:cs typeface="Arial"/>
              </a:rPr>
              <a:t>H</a:t>
            </a:r>
            <a:endParaRPr sz="1800">
              <a:latin typeface="Arial"/>
              <a:cs typeface="Arial"/>
            </a:endParaRPr>
          </a:p>
        </p:txBody>
      </p:sp>
      <p:sp>
        <p:nvSpPr>
          <p:cNvPr id="165" name="object 165"/>
          <p:cNvSpPr txBox="1"/>
          <p:nvPr/>
        </p:nvSpPr>
        <p:spPr>
          <a:xfrm>
            <a:off x="2938779" y="5676955"/>
            <a:ext cx="130175" cy="251460"/>
          </a:xfrm>
          <a:prstGeom prst="rect">
            <a:avLst/>
          </a:prstGeom>
        </p:spPr>
        <p:txBody>
          <a:bodyPr vert="horz" wrap="square" lIns="0" tIns="16510" rIns="0" bIns="0" rtlCol="0">
            <a:spAutoFit/>
          </a:bodyPr>
          <a:lstStyle/>
          <a:p>
            <a:pPr marL="12700">
              <a:lnSpc>
                <a:spcPct val="100000"/>
              </a:lnSpc>
              <a:spcBef>
                <a:spcPts val="130"/>
              </a:spcBef>
            </a:pPr>
            <a:r>
              <a:rPr sz="1450" i="1" spc="15" dirty="0">
                <a:latin typeface="Arial"/>
                <a:cs typeface="Arial"/>
              </a:rPr>
              <a:t>2</a:t>
            </a:r>
            <a:endParaRPr sz="1450">
              <a:latin typeface="Arial"/>
              <a:cs typeface="Arial"/>
            </a:endParaRPr>
          </a:p>
        </p:txBody>
      </p:sp>
      <p:sp>
        <p:nvSpPr>
          <p:cNvPr id="166" name="object 166"/>
          <p:cNvSpPr txBox="1"/>
          <p:nvPr/>
        </p:nvSpPr>
        <p:spPr>
          <a:xfrm>
            <a:off x="2595879" y="5587553"/>
            <a:ext cx="637540" cy="299720"/>
          </a:xfrm>
          <a:prstGeom prst="rect">
            <a:avLst/>
          </a:prstGeom>
        </p:spPr>
        <p:txBody>
          <a:bodyPr vert="horz" wrap="square" lIns="0" tIns="12700" rIns="0" bIns="0" rtlCol="0">
            <a:spAutoFit/>
          </a:bodyPr>
          <a:lstStyle/>
          <a:p>
            <a:pPr marL="12700">
              <a:lnSpc>
                <a:spcPct val="100000"/>
              </a:lnSpc>
              <a:spcBef>
                <a:spcPts val="100"/>
              </a:spcBef>
            </a:pPr>
            <a:r>
              <a:rPr sz="1800" i="1" dirty="0">
                <a:latin typeface="Arial"/>
                <a:cs typeface="Arial"/>
              </a:rPr>
              <a:t>CO</a:t>
            </a:r>
            <a:r>
              <a:rPr sz="1800" i="1" spc="225" dirty="0">
                <a:latin typeface="Arial"/>
                <a:cs typeface="Arial"/>
              </a:rPr>
              <a:t> </a:t>
            </a:r>
            <a:r>
              <a:rPr sz="1800" i="1" spc="-5" dirty="0">
                <a:latin typeface="Arial"/>
                <a:cs typeface="Arial"/>
              </a:rPr>
              <a:t>H</a:t>
            </a:r>
            <a:endParaRPr sz="1800">
              <a:latin typeface="Arial"/>
              <a:cs typeface="Arial"/>
            </a:endParaRPr>
          </a:p>
        </p:txBody>
      </p:sp>
      <p:sp>
        <p:nvSpPr>
          <p:cNvPr id="167" name="object 167"/>
          <p:cNvSpPr txBox="1"/>
          <p:nvPr/>
        </p:nvSpPr>
        <p:spPr>
          <a:xfrm>
            <a:off x="1532122" y="5587558"/>
            <a:ext cx="370840" cy="299720"/>
          </a:xfrm>
          <a:prstGeom prst="rect">
            <a:avLst/>
          </a:prstGeom>
        </p:spPr>
        <p:txBody>
          <a:bodyPr vert="horz" wrap="square" lIns="0" tIns="12700" rIns="0" bIns="0" rtlCol="0">
            <a:spAutoFit/>
          </a:bodyPr>
          <a:lstStyle/>
          <a:p>
            <a:pPr marL="12700">
              <a:lnSpc>
                <a:spcPct val="100000"/>
              </a:lnSpc>
              <a:spcBef>
                <a:spcPts val="100"/>
              </a:spcBef>
            </a:pPr>
            <a:r>
              <a:rPr sz="1800" i="1" dirty="0">
                <a:latin typeface="Arial"/>
                <a:cs typeface="Arial"/>
              </a:rPr>
              <a:t>HO</a:t>
            </a:r>
            <a:endParaRPr sz="1800">
              <a:latin typeface="Arial"/>
              <a:cs typeface="Arial"/>
            </a:endParaRPr>
          </a:p>
        </p:txBody>
      </p:sp>
      <p:sp>
        <p:nvSpPr>
          <p:cNvPr id="168" name="object 168"/>
          <p:cNvSpPr txBox="1"/>
          <p:nvPr/>
        </p:nvSpPr>
        <p:spPr>
          <a:xfrm>
            <a:off x="2161539" y="3743438"/>
            <a:ext cx="266700" cy="833119"/>
          </a:xfrm>
          <a:prstGeom prst="rect">
            <a:avLst/>
          </a:prstGeom>
        </p:spPr>
        <p:txBody>
          <a:bodyPr vert="horz" wrap="square" lIns="0" tIns="12700" rIns="0" bIns="0" rtlCol="0">
            <a:spAutoFit/>
          </a:bodyPr>
          <a:lstStyle/>
          <a:p>
            <a:pPr marL="12700" marR="5080" indent="76200">
              <a:lnSpc>
                <a:spcPct val="147200"/>
              </a:lnSpc>
              <a:spcBef>
                <a:spcPts val="100"/>
              </a:spcBef>
            </a:pPr>
            <a:r>
              <a:rPr sz="1800" i="1" spc="-5" dirty="0">
                <a:latin typeface="Arial"/>
                <a:cs typeface="Arial"/>
              </a:rPr>
              <a:t>H  </a:t>
            </a:r>
            <a:r>
              <a:rPr sz="1800" i="1" u="heavy" spc="-5" dirty="0">
                <a:uFill>
                  <a:solidFill>
                    <a:srgbClr val="000000"/>
                  </a:solidFill>
                </a:uFill>
                <a:latin typeface="Arial"/>
                <a:cs typeface="Arial"/>
              </a:rPr>
              <a:t>H</a:t>
            </a:r>
            <a:endParaRPr sz="1800">
              <a:latin typeface="Arial"/>
              <a:cs typeface="Arial"/>
            </a:endParaRPr>
          </a:p>
        </p:txBody>
      </p:sp>
      <p:sp>
        <p:nvSpPr>
          <p:cNvPr id="169" name="object 169"/>
          <p:cNvSpPr txBox="1"/>
          <p:nvPr/>
        </p:nvSpPr>
        <p:spPr>
          <a:xfrm>
            <a:off x="2161539" y="5854258"/>
            <a:ext cx="190500" cy="299720"/>
          </a:xfrm>
          <a:prstGeom prst="rect">
            <a:avLst/>
          </a:prstGeom>
        </p:spPr>
        <p:txBody>
          <a:bodyPr vert="horz" wrap="square" lIns="0" tIns="12700" rIns="0" bIns="0" rtlCol="0">
            <a:spAutoFit/>
          </a:bodyPr>
          <a:lstStyle/>
          <a:p>
            <a:pPr marL="12700">
              <a:lnSpc>
                <a:spcPct val="100000"/>
              </a:lnSpc>
              <a:spcBef>
                <a:spcPts val="100"/>
              </a:spcBef>
            </a:pPr>
            <a:r>
              <a:rPr sz="1800" i="1" spc="-5" dirty="0">
                <a:latin typeface="Arial"/>
                <a:cs typeface="Arial"/>
              </a:rPr>
              <a:t>H</a:t>
            </a:r>
            <a:endParaRPr sz="1800">
              <a:latin typeface="Arial"/>
              <a:cs typeface="Arial"/>
            </a:endParaRPr>
          </a:p>
        </p:txBody>
      </p:sp>
      <p:sp>
        <p:nvSpPr>
          <p:cNvPr id="170" name="object 170"/>
          <p:cNvSpPr txBox="1"/>
          <p:nvPr/>
        </p:nvSpPr>
        <p:spPr>
          <a:xfrm>
            <a:off x="2283460" y="4887036"/>
            <a:ext cx="208915" cy="644525"/>
          </a:xfrm>
          <a:prstGeom prst="rect">
            <a:avLst/>
          </a:prstGeom>
        </p:spPr>
        <p:txBody>
          <a:bodyPr vert="horz" wrap="square" lIns="0" tIns="3175" rIns="0" bIns="0" rtlCol="0">
            <a:spAutoFit/>
          </a:bodyPr>
          <a:lstStyle/>
          <a:p>
            <a:pPr marL="27305" marR="5080" indent="-15240">
              <a:lnSpc>
                <a:spcPct val="103000"/>
              </a:lnSpc>
              <a:spcBef>
                <a:spcPts val="25"/>
              </a:spcBef>
            </a:pPr>
            <a:r>
              <a:rPr sz="2000" b="1" spc="-5" dirty="0">
                <a:solidFill>
                  <a:srgbClr val="FF0000"/>
                </a:solidFill>
                <a:latin typeface="Times New Roman"/>
                <a:cs typeface="Times New Roman"/>
              </a:rPr>
              <a:t>R  S</a:t>
            </a:r>
            <a:endParaRPr sz="2000">
              <a:latin typeface="Times New Roman"/>
              <a:cs typeface="Times New Roman"/>
            </a:endParaRPr>
          </a:p>
        </p:txBody>
      </p:sp>
      <p:grpSp>
        <p:nvGrpSpPr>
          <p:cNvPr id="171" name="object 171"/>
          <p:cNvGrpSpPr/>
          <p:nvPr/>
        </p:nvGrpSpPr>
        <p:grpSpPr>
          <a:xfrm>
            <a:off x="6759956" y="5696203"/>
            <a:ext cx="24765" cy="64135"/>
            <a:chOff x="6759956" y="5696203"/>
            <a:chExt cx="24765" cy="64135"/>
          </a:xfrm>
        </p:grpSpPr>
        <p:sp>
          <p:nvSpPr>
            <p:cNvPr id="172" name="object 172"/>
            <p:cNvSpPr/>
            <p:nvPr/>
          </p:nvSpPr>
          <p:spPr>
            <a:xfrm>
              <a:off x="6767576" y="5717539"/>
              <a:ext cx="9525" cy="0"/>
            </a:xfrm>
            <a:custGeom>
              <a:avLst/>
              <a:gdLst/>
              <a:ahLst/>
              <a:cxnLst/>
              <a:rect l="l" t="t" r="r" b="b"/>
              <a:pathLst>
                <a:path w="9525">
                  <a:moveTo>
                    <a:pt x="9144" y="0"/>
                  </a:moveTo>
                  <a:lnTo>
                    <a:pt x="0" y="0"/>
                  </a:lnTo>
                </a:path>
              </a:pathLst>
            </a:custGeom>
            <a:ln w="3175">
              <a:solidFill>
                <a:srgbClr val="000000"/>
              </a:solidFill>
            </a:ln>
          </p:spPr>
          <p:txBody>
            <a:bodyPr wrap="square" lIns="0" tIns="0" rIns="0" bIns="0" rtlCol="0"/>
            <a:lstStyle/>
            <a:p>
              <a:endParaRPr/>
            </a:p>
          </p:txBody>
        </p:sp>
        <p:sp>
          <p:nvSpPr>
            <p:cNvPr id="173" name="object 173"/>
            <p:cNvSpPr/>
            <p:nvPr/>
          </p:nvSpPr>
          <p:spPr>
            <a:xfrm>
              <a:off x="6764528" y="5696203"/>
              <a:ext cx="15240" cy="26034"/>
            </a:xfrm>
            <a:custGeom>
              <a:avLst/>
              <a:gdLst/>
              <a:ahLst/>
              <a:cxnLst/>
              <a:rect l="l" t="t" r="r" b="b"/>
              <a:pathLst>
                <a:path w="15240" h="26035">
                  <a:moveTo>
                    <a:pt x="15240" y="25908"/>
                  </a:moveTo>
                  <a:lnTo>
                    <a:pt x="15240" y="0"/>
                  </a:lnTo>
                  <a:lnTo>
                    <a:pt x="0" y="0"/>
                  </a:lnTo>
                  <a:lnTo>
                    <a:pt x="0" y="25908"/>
                  </a:lnTo>
                  <a:lnTo>
                    <a:pt x="15240" y="25908"/>
                  </a:lnTo>
                  <a:close/>
                </a:path>
              </a:pathLst>
            </a:custGeom>
            <a:solidFill>
              <a:srgbClr val="000000"/>
            </a:solidFill>
          </p:spPr>
          <p:txBody>
            <a:bodyPr wrap="square" lIns="0" tIns="0" rIns="0" bIns="0" rtlCol="0"/>
            <a:lstStyle/>
            <a:p>
              <a:endParaRPr/>
            </a:p>
          </p:txBody>
        </p:sp>
        <p:sp>
          <p:nvSpPr>
            <p:cNvPr id="174" name="object 174"/>
            <p:cNvSpPr/>
            <p:nvPr/>
          </p:nvSpPr>
          <p:spPr>
            <a:xfrm>
              <a:off x="6764528" y="5755639"/>
              <a:ext cx="15240" cy="0"/>
            </a:xfrm>
            <a:custGeom>
              <a:avLst/>
              <a:gdLst/>
              <a:ahLst/>
              <a:cxnLst/>
              <a:rect l="l" t="t" r="r" b="b"/>
              <a:pathLst>
                <a:path w="15240">
                  <a:moveTo>
                    <a:pt x="15240" y="0"/>
                  </a:moveTo>
                  <a:lnTo>
                    <a:pt x="0" y="0"/>
                  </a:lnTo>
                </a:path>
              </a:pathLst>
            </a:custGeom>
            <a:ln w="3175">
              <a:solidFill>
                <a:srgbClr val="000000"/>
              </a:solidFill>
            </a:ln>
          </p:spPr>
          <p:txBody>
            <a:bodyPr wrap="square" lIns="0" tIns="0" rIns="0" bIns="0" rtlCol="0"/>
            <a:lstStyle/>
            <a:p>
              <a:endParaRPr/>
            </a:p>
          </p:txBody>
        </p:sp>
        <p:sp>
          <p:nvSpPr>
            <p:cNvPr id="175" name="object 175"/>
            <p:cNvSpPr/>
            <p:nvPr/>
          </p:nvSpPr>
          <p:spPr>
            <a:xfrm>
              <a:off x="6759956" y="5734303"/>
              <a:ext cx="24765" cy="26034"/>
            </a:xfrm>
            <a:custGeom>
              <a:avLst/>
              <a:gdLst/>
              <a:ahLst/>
              <a:cxnLst/>
              <a:rect l="l" t="t" r="r" b="b"/>
              <a:pathLst>
                <a:path w="24765" h="26035">
                  <a:moveTo>
                    <a:pt x="24383" y="25908"/>
                  </a:moveTo>
                  <a:lnTo>
                    <a:pt x="24383" y="0"/>
                  </a:lnTo>
                  <a:lnTo>
                    <a:pt x="0" y="0"/>
                  </a:lnTo>
                  <a:lnTo>
                    <a:pt x="0" y="25908"/>
                  </a:lnTo>
                  <a:lnTo>
                    <a:pt x="24383" y="25908"/>
                  </a:lnTo>
                  <a:close/>
                </a:path>
              </a:pathLst>
            </a:custGeom>
            <a:solidFill>
              <a:srgbClr val="000000"/>
            </a:solidFill>
          </p:spPr>
          <p:txBody>
            <a:bodyPr wrap="square" lIns="0" tIns="0" rIns="0" bIns="0" rtlCol="0"/>
            <a:lstStyle/>
            <a:p>
              <a:endParaRPr/>
            </a:p>
          </p:txBody>
        </p:sp>
      </p:grpSp>
      <p:grpSp>
        <p:nvGrpSpPr>
          <p:cNvPr id="176" name="object 176"/>
          <p:cNvGrpSpPr/>
          <p:nvPr/>
        </p:nvGrpSpPr>
        <p:grpSpPr>
          <a:xfrm>
            <a:off x="6410959" y="4681220"/>
            <a:ext cx="741045" cy="1388745"/>
            <a:chOff x="6410959" y="4681220"/>
            <a:chExt cx="741045" cy="1388745"/>
          </a:xfrm>
        </p:grpSpPr>
        <p:sp>
          <p:nvSpPr>
            <p:cNvPr id="177" name="object 177"/>
            <p:cNvSpPr/>
            <p:nvPr/>
          </p:nvSpPr>
          <p:spPr>
            <a:xfrm>
              <a:off x="6772147" y="5138420"/>
              <a:ext cx="0" cy="487680"/>
            </a:xfrm>
            <a:custGeom>
              <a:avLst/>
              <a:gdLst/>
              <a:ahLst/>
              <a:cxnLst/>
              <a:rect l="l" t="t" r="r" b="b"/>
              <a:pathLst>
                <a:path h="487679">
                  <a:moveTo>
                    <a:pt x="0" y="487679"/>
                  </a:moveTo>
                  <a:lnTo>
                    <a:pt x="0" y="0"/>
                  </a:lnTo>
                </a:path>
              </a:pathLst>
            </a:custGeom>
            <a:ln w="3175">
              <a:solidFill>
                <a:srgbClr val="000000"/>
              </a:solidFill>
            </a:ln>
          </p:spPr>
          <p:txBody>
            <a:bodyPr wrap="square" lIns="0" tIns="0" rIns="0" bIns="0" rtlCol="0"/>
            <a:lstStyle/>
            <a:p>
              <a:endParaRPr/>
            </a:p>
          </p:txBody>
        </p:sp>
        <p:sp>
          <p:nvSpPr>
            <p:cNvPr id="178" name="object 178"/>
            <p:cNvSpPr/>
            <p:nvPr/>
          </p:nvSpPr>
          <p:spPr>
            <a:xfrm>
              <a:off x="6760210" y="5131409"/>
              <a:ext cx="24130" cy="502284"/>
            </a:xfrm>
            <a:custGeom>
              <a:avLst/>
              <a:gdLst/>
              <a:ahLst/>
              <a:cxnLst/>
              <a:rect l="l" t="t" r="r" b="b"/>
              <a:pathLst>
                <a:path w="24129" h="502285">
                  <a:moveTo>
                    <a:pt x="24130" y="0"/>
                  </a:moveTo>
                  <a:lnTo>
                    <a:pt x="11430" y="0"/>
                  </a:lnTo>
                  <a:lnTo>
                    <a:pt x="11430" y="241"/>
                  </a:lnTo>
                  <a:lnTo>
                    <a:pt x="0" y="241"/>
                  </a:lnTo>
                  <a:lnTo>
                    <a:pt x="0" y="501446"/>
                  </a:lnTo>
                  <a:lnTo>
                    <a:pt x="11430" y="501446"/>
                  </a:lnTo>
                  <a:lnTo>
                    <a:pt x="11430" y="501777"/>
                  </a:lnTo>
                  <a:lnTo>
                    <a:pt x="24130" y="501777"/>
                  </a:lnTo>
                  <a:lnTo>
                    <a:pt x="24130" y="0"/>
                  </a:lnTo>
                  <a:close/>
                </a:path>
              </a:pathLst>
            </a:custGeom>
            <a:solidFill>
              <a:srgbClr val="000000"/>
            </a:solidFill>
          </p:spPr>
          <p:txBody>
            <a:bodyPr wrap="square" lIns="0" tIns="0" rIns="0" bIns="0" rtlCol="0"/>
            <a:lstStyle/>
            <a:p>
              <a:endParaRPr/>
            </a:p>
          </p:txBody>
        </p:sp>
        <p:sp>
          <p:nvSpPr>
            <p:cNvPr id="179" name="object 179"/>
            <p:cNvSpPr/>
            <p:nvPr/>
          </p:nvSpPr>
          <p:spPr>
            <a:xfrm>
              <a:off x="6779767" y="4925060"/>
              <a:ext cx="342900" cy="198120"/>
            </a:xfrm>
            <a:custGeom>
              <a:avLst/>
              <a:gdLst/>
              <a:ahLst/>
              <a:cxnLst/>
              <a:rect l="l" t="t" r="r" b="b"/>
              <a:pathLst>
                <a:path w="342900" h="198120">
                  <a:moveTo>
                    <a:pt x="0" y="198119"/>
                  </a:moveTo>
                  <a:lnTo>
                    <a:pt x="342900" y="0"/>
                  </a:lnTo>
                </a:path>
              </a:pathLst>
            </a:custGeom>
            <a:ln w="3175">
              <a:solidFill>
                <a:srgbClr val="000000"/>
              </a:solidFill>
            </a:ln>
          </p:spPr>
          <p:txBody>
            <a:bodyPr wrap="square" lIns="0" tIns="0" rIns="0" bIns="0" rtlCol="0"/>
            <a:lstStyle/>
            <a:p>
              <a:endParaRPr/>
            </a:p>
          </p:txBody>
        </p:sp>
        <p:sp>
          <p:nvSpPr>
            <p:cNvPr id="180" name="object 180"/>
            <p:cNvSpPr/>
            <p:nvPr/>
          </p:nvSpPr>
          <p:spPr>
            <a:xfrm>
              <a:off x="6772147" y="4891532"/>
              <a:ext cx="373380" cy="243840"/>
            </a:xfrm>
            <a:custGeom>
              <a:avLst/>
              <a:gdLst/>
              <a:ahLst/>
              <a:cxnLst/>
              <a:rect l="l" t="t" r="r" b="b"/>
              <a:pathLst>
                <a:path w="373379" h="243839">
                  <a:moveTo>
                    <a:pt x="373379" y="67055"/>
                  </a:moveTo>
                  <a:lnTo>
                    <a:pt x="335279" y="0"/>
                  </a:lnTo>
                  <a:lnTo>
                    <a:pt x="0" y="220979"/>
                  </a:lnTo>
                  <a:lnTo>
                    <a:pt x="0" y="236219"/>
                  </a:lnTo>
                  <a:lnTo>
                    <a:pt x="12192" y="243839"/>
                  </a:lnTo>
                  <a:lnTo>
                    <a:pt x="373379" y="67055"/>
                  </a:lnTo>
                  <a:close/>
                </a:path>
              </a:pathLst>
            </a:custGeom>
            <a:solidFill>
              <a:srgbClr val="000000"/>
            </a:solidFill>
          </p:spPr>
          <p:txBody>
            <a:bodyPr wrap="square" lIns="0" tIns="0" rIns="0" bIns="0" rtlCol="0"/>
            <a:lstStyle/>
            <a:p>
              <a:endParaRPr/>
            </a:p>
          </p:txBody>
        </p:sp>
        <p:sp>
          <p:nvSpPr>
            <p:cNvPr id="181" name="object 181"/>
            <p:cNvSpPr/>
            <p:nvPr/>
          </p:nvSpPr>
          <p:spPr>
            <a:xfrm>
              <a:off x="6426199" y="4928108"/>
              <a:ext cx="335280" cy="195580"/>
            </a:xfrm>
            <a:custGeom>
              <a:avLst/>
              <a:gdLst/>
              <a:ahLst/>
              <a:cxnLst/>
              <a:rect l="l" t="t" r="r" b="b"/>
              <a:pathLst>
                <a:path w="335279" h="195579">
                  <a:moveTo>
                    <a:pt x="335279" y="195071"/>
                  </a:moveTo>
                  <a:lnTo>
                    <a:pt x="0" y="0"/>
                  </a:lnTo>
                </a:path>
              </a:pathLst>
            </a:custGeom>
            <a:ln w="3175">
              <a:solidFill>
                <a:srgbClr val="000000"/>
              </a:solidFill>
            </a:ln>
          </p:spPr>
          <p:txBody>
            <a:bodyPr wrap="square" lIns="0" tIns="0" rIns="0" bIns="0" rtlCol="0"/>
            <a:lstStyle/>
            <a:p>
              <a:endParaRPr/>
            </a:p>
          </p:txBody>
        </p:sp>
        <p:sp>
          <p:nvSpPr>
            <p:cNvPr id="182" name="object 182"/>
            <p:cNvSpPr/>
            <p:nvPr/>
          </p:nvSpPr>
          <p:spPr>
            <a:xfrm>
              <a:off x="6418579" y="4914392"/>
              <a:ext cx="353695" cy="220979"/>
            </a:xfrm>
            <a:custGeom>
              <a:avLst/>
              <a:gdLst/>
              <a:ahLst/>
              <a:cxnLst/>
              <a:rect l="l" t="t" r="r" b="b"/>
              <a:pathLst>
                <a:path w="353695" h="220979">
                  <a:moveTo>
                    <a:pt x="353568" y="213360"/>
                  </a:moveTo>
                  <a:lnTo>
                    <a:pt x="353568" y="198120"/>
                  </a:lnTo>
                  <a:lnTo>
                    <a:pt x="13716" y="0"/>
                  </a:lnTo>
                  <a:lnTo>
                    <a:pt x="0" y="25908"/>
                  </a:lnTo>
                  <a:lnTo>
                    <a:pt x="341375" y="220980"/>
                  </a:lnTo>
                  <a:lnTo>
                    <a:pt x="353568" y="213360"/>
                  </a:lnTo>
                  <a:close/>
                </a:path>
              </a:pathLst>
            </a:custGeom>
            <a:solidFill>
              <a:srgbClr val="000000"/>
            </a:solidFill>
          </p:spPr>
          <p:txBody>
            <a:bodyPr wrap="square" lIns="0" tIns="0" rIns="0" bIns="0" rtlCol="0"/>
            <a:lstStyle/>
            <a:p>
              <a:endParaRPr/>
            </a:p>
          </p:txBody>
        </p:sp>
        <p:sp>
          <p:nvSpPr>
            <p:cNvPr id="183" name="object 183"/>
            <p:cNvSpPr/>
            <p:nvPr/>
          </p:nvSpPr>
          <p:spPr>
            <a:xfrm>
              <a:off x="6418579" y="5641340"/>
              <a:ext cx="342900" cy="200025"/>
            </a:xfrm>
            <a:custGeom>
              <a:avLst/>
              <a:gdLst/>
              <a:ahLst/>
              <a:cxnLst/>
              <a:rect l="l" t="t" r="r" b="b"/>
              <a:pathLst>
                <a:path w="342900" h="200025">
                  <a:moveTo>
                    <a:pt x="0" y="199644"/>
                  </a:moveTo>
                  <a:lnTo>
                    <a:pt x="342900" y="0"/>
                  </a:lnTo>
                </a:path>
              </a:pathLst>
            </a:custGeom>
            <a:ln w="3175">
              <a:solidFill>
                <a:srgbClr val="000000"/>
              </a:solidFill>
            </a:ln>
          </p:spPr>
          <p:txBody>
            <a:bodyPr wrap="square" lIns="0" tIns="0" rIns="0" bIns="0" rtlCol="0"/>
            <a:lstStyle/>
            <a:p>
              <a:endParaRPr/>
            </a:p>
          </p:txBody>
        </p:sp>
        <p:sp>
          <p:nvSpPr>
            <p:cNvPr id="184" name="object 184"/>
            <p:cNvSpPr/>
            <p:nvPr/>
          </p:nvSpPr>
          <p:spPr>
            <a:xfrm>
              <a:off x="6410959" y="5627624"/>
              <a:ext cx="361315" cy="227329"/>
            </a:xfrm>
            <a:custGeom>
              <a:avLst/>
              <a:gdLst/>
              <a:ahLst/>
              <a:cxnLst/>
              <a:rect l="l" t="t" r="r" b="b"/>
              <a:pathLst>
                <a:path w="361315" h="227329">
                  <a:moveTo>
                    <a:pt x="361188" y="25908"/>
                  </a:moveTo>
                  <a:lnTo>
                    <a:pt x="361188" y="10667"/>
                  </a:lnTo>
                  <a:lnTo>
                    <a:pt x="348996" y="0"/>
                  </a:lnTo>
                  <a:lnTo>
                    <a:pt x="0" y="201167"/>
                  </a:lnTo>
                  <a:lnTo>
                    <a:pt x="13716" y="227075"/>
                  </a:lnTo>
                  <a:lnTo>
                    <a:pt x="361188" y="25908"/>
                  </a:lnTo>
                  <a:close/>
                </a:path>
              </a:pathLst>
            </a:custGeom>
            <a:solidFill>
              <a:srgbClr val="000000"/>
            </a:solidFill>
          </p:spPr>
          <p:txBody>
            <a:bodyPr wrap="square" lIns="0" tIns="0" rIns="0" bIns="0" rtlCol="0"/>
            <a:lstStyle/>
            <a:p>
              <a:endParaRPr/>
            </a:p>
          </p:txBody>
        </p:sp>
        <p:sp>
          <p:nvSpPr>
            <p:cNvPr id="185" name="object 185"/>
            <p:cNvSpPr/>
            <p:nvPr/>
          </p:nvSpPr>
          <p:spPr>
            <a:xfrm>
              <a:off x="6779767" y="5641340"/>
              <a:ext cx="349250" cy="203200"/>
            </a:xfrm>
            <a:custGeom>
              <a:avLst/>
              <a:gdLst/>
              <a:ahLst/>
              <a:cxnLst/>
              <a:rect l="l" t="t" r="r" b="b"/>
              <a:pathLst>
                <a:path w="349250" h="203200">
                  <a:moveTo>
                    <a:pt x="348996" y="202692"/>
                  </a:moveTo>
                  <a:lnTo>
                    <a:pt x="0" y="0"/>
                  </a:lnTo>
                </a:path>
              </a:pathLst>
            </a:custGeom>
            <a:ln w="3175">
              <a:solidFill>
                <a:srgbClr val="000000"/>
              </a:solidFill>
            </a:ln>
          </p:spPr>
          <p:txBody>
            <a:bodyPr wrap="square" lIns="0" tIns="0" rIns="0" bIns="0" rtlCol="0"/>
            <a:lstStyle/>
            <a:p>
              <a:endParaRPr/>
            </a:p>
          </p:txBody>
        </p:sp>
        <p:sp>
          <p:nvSpPr>
            <p:cNvPr id="186" name="object 186"/>
            <p:cNvSpPr/>
            <p:nvPr/>
          </p:nvSpPr>
          <p:spPr>
            <a:xfrm>
              <a:off x="6772147" y="5627624"/>
              <a:ext cx="379730" cy="250190"/>
            </a:xfrm>
            <a:custGeom>
              <a:avLst/>
              <a:gdLst/>
              <a:ahLst/>
              <a:cxnLst/>
              <a:rect l="l" t="t" r="r" b="b"/>
              <a:pathLst>
                <a:path w="379729" h="250189">
                  <a:moveTo>
                    <a:pt x="379475" y="182879"/>
                  </a:moveTo>
                  <a:lnTo>
                    <a:pt x="12192" y="0"/>
                  </a:lnTo>
                  <a:lnTo>
                    <a:pt x="0" y="10667"/>
                  </a:lnTo>
                  <a:lnTo>
                    <a:pt x="0" y="25908"/>
                  </a:lnTo>
                  <a:lnTo>
                    <a:pt x="341375" y="249936"/>
                  </a:lnTo>
                  <a:lnTo>
                    <a:pt x="379475" y="182879"/>
                  </a:lnTo>
                  <a:close/>
                </a:path>
              </a:pathLst>
            </a:custGeom>
            <a:solidFill>
              <a:srgbClr val="000000"/>
            </a:solidFill>
          </p:spPr>
          <p:txBody>
            <a:bodyPr wrap="square" lIns="0" tIns="0" rIns="0" bIns="0" rtlCol="0"/>
            <a:lstStyle/>
            <a:p>
              <a:endParaRPr/>
            </a:p>
          </p:txBody>
        </p:sp>
        <p:sp>
          <p:nvSpPr>
            <p:cNvPr id="187" name="object 187"/>
            <p:cNvSpPr/>
            <p:nvPr/>
          </p:nvSpPr>
          <p:spPr>
            <a:xfrm>
              <a:off x="6772147" y="5088128"/>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a:p>
          </p:txBody>
        </p:sp>
        <p:sp>
          <p:nvSpPr>
            <p:cNvPr id="188" name="object 188"/>
            <p:cNvSpPr/>
            <p:nvPr/>
          </p:nvSpPr>
          <p:spPr>
            <a:xfrm>
              <a:off x="6769099" y="5082032"/>
              <a:ext cx="6350" cy="26034"/>
            </a:xfrm>
            <a:custGeom>
              <a:avLst/>
              <a:gdLst/>
              <a:ahLst/>
              <a:cxnLst/>
              <a:rect l="l" t="t" r="r" b="b"/>
              <a:pathLst>
                <a:path w="6350" h="26035">
                  <a:moveTo>
                    <a:pt x="6096" y="25908"/>
                  </a:moveTo>
                  <a:lnTo>
                    <a:pt x="6096" y="0"/>
                  </a:lnTo>
                  <a:lnTo>
                    <a:pt x="0" y="0"/>
                  </a:lnTo>
                  <a:lnTo>
                    <a:pt x="0" y="25908"/>
                  </a:lnTo>
                  <a:lnTo>
                    <a:pt x="6096" y="25908"/>
                  </a:lnTo>
                  <a:close/>
                </a:path>
              </a:pathLst>
            </a:custGeom>
            <a:solidFill>
              <a:srgbClr val="000000"/>
            </a:solidFill>
          </p:spPr>
          <p:txBody>
            <a:bodyPr wrap="square" lIns="0" tIns="0" rIns="0" bIns="0" rtlCol="0"/>
            <a:lstStyle/>
            <a:p>
              <a:endParaRPr/>
            </a:p>
          </p:txBody>
        </p:sp>
        <p:sp>
          <p:nvSpPr>
            <p:cNvPr id="189" name="object 189"/>
            <p:cNvSpPr/>
            <p:nvPr/>
          </p:nvSpPr>
          <p:spPr>
            <a:xfrm>
              <a:off x="6769099" y="5051552"/>
              <a:ext cx="6350" cy="0"/>
            </a:xfrm>
            <a:custGeom>
              <a:avLst/>
              <a:gdLst/>
              <a:ahLst/>
              <a:cxnLst/>
              <a:rect l="l" t="t" r="r" b="b"/>
              <a:pathLst>
                <a:path w="6350">
                  <a:moveTo>
                    <a:pt x="0" y="0"/>
                  </a:moveTo>
                  <a:lnTo>
                    <a:pt x="6096" y="0"/>
                  </a:lnTo>
                </a:path>
              </a:pathLst>
            </a:custGeom>
            <a:ln w="3175">
              <a:solidFill>
                <a:srgbClr val="000000"/>
              </a:solidFill>
            </a:ln>
          </p:spPr>
          <p:txBody>
            <a:bodyPr wrap="square" lIns="0" tIns="0" rIns="0" bIns="0" rtlCol="0"/>
            <a:lstStyle/>
            <a:p>
              <a:endParaRPr/>
            </a:p>
          </p:txBody>
        </p:sp>
        <p:sp>
          <p:nvSpPr>
            <p:cNvPr id="190" name="object 190"/>
            <p:cNvSpPr/>
            <p:nvPr/>
          </p:nvSpPr>
          <p:spPr>
            <a:xfrm>
              <a:off x="6764527" y="5046980"/>
              <a:ext cx="15240" cy="26034"/>
            </a:xfrm>
            <a:custGeom>
              <a:avLst/>
              <a:gdLst/>
              <a:ahLst/>
              <a:cxnLst/>
              <a:rect l="l" t="t" r="r" b="b"/>
              <a:pathLst>
                <a:path w="15240" h="26035">
                  <a:moveTo>
                    <a:pt x="15240" y="25908"/>
                  </a:moveTo>
                  <a:lnTo>
                    <a:pt x="15240" y="0"/>
                  </a:lnTo>
                  <a:lnTo>
                    <a:pt x="0" y="0"/>
                  </a:lnTo>
                  <a:lnTo>
                    <a:pt x="0" y="25908"/>
                  </a:lnTo>
                  <a:lnTo>
                    <a:pt x="15240" y="25908"/>
                  </a:lnTo>
                  <a:close/>
                </a:path>
              </a:pathLst>
            </a:custGeom>
            <a:solidFill>
              <a:srgbClr val="000000"/>
            </a:solidFill>
          </p:spPr>
          <p:txBody>
            <a:bodyPr wrap="square" lIns="0" tIns="0" rIns="0" bIns="0" rtlCol="0"/>
            <a:lstStyle/>
            <a:p>
              <a:endParaRPr/>
            </a:p>
          </p:txBody>
        </p:sp>
        <p:sp>
          <p:nvSpPr>
            <p:cNvPr id="191" name="object 191"/>
            <p:cNvSpPr/>
            <p:nvPr/>
          </p:nvSpPr>
          <p:spPr>
            <a:xfrm>
              <a:off x="6764527" y="5016500"/>
              <a:ext cx="15240" cy="0"/>
            </a:xfrm>
            <a:custGeom>
              <a:avLst/>
              <a:gdLst/>
              <a:ahLst/>
              <a:cxnLst/>
              <a:rect l="l" t="t" r="r" b="b"/>
              <a:pathLst>
                <a:path w="15240">
                  <a:moveTo>
                    <a:pt x="0" y="0"/>
                  </a:moveTo>
                  <a:lnTo>
                    <a:pt x="15240" y="0"/>
                  </a:lnTo>
                </a:path>
              </a:pathLst>
            </a:custGeom>
            <a:ln w="3175">
              <a:solidFill>
                <a:srgbClr val="000000"/>
              </a:solidFill>
            </a:ln>
          </p:spPr>
          <p:txBody>
            <a:bodyPr wrap="square" lIns="0" tIns="0" rIns="0" bIns="0" rtlCol="0"/>
            <a:lstStyle/>
            <a:p>
              <a:endParaRPr/>
            </a:p>
          </p:txBody>
        </p:sp>
        <p:sp>
          <p:nvSpPr>
            <p:cNvPr id="192" name="object 192"/>
            <p:cNvSpPr/>
            <p:nvPr/>
          </p:nvSpPr>
          <p:spPr>
            <a:xfrm>
              <a:off x="6761479" y="5008880"/>
              <a:ext cx="21590" cy="26034"/>
            </a:xfrm>
            <a:custGeom>
              <a:avLst/>
              <a:gdLst/>
              <a:ahLst/>
              <a:cxnLst/>
              <a:rect l="l" t="t" r="r" b="b"/>
              <a:pathLst>
                <a:path w="21590" h="26035">
                  <a:moveTo>
                    <a:pt x="21335" y="25908"/>
                  </a:moveTo>
                  <a:lnTo>
                    <a:pt x="21335" y="0"/>
                  </a:lnTo>
                  <a:lnTo>
                    <a:pt x="0" y="0"/>
                  </a:lnTo>
                  <a:lnTo>
                    <a:pt x="0" y="25908"/>
                  </a:lnTo>
                  <a:lnTo>
                    <a:pt x="21335" y="25908"/>
                  </a:lnTo>
                  <a:close/>
                </a:path>
              </a:pathLst>
            </a:custGeom>
            <a:solidFill>
              <a:srgbClr val="000000"/>
            </a:solidFill>
          </p:spPr>
          <p:txBody>
            <a:bodyPr wrap="square" lIns="0" tIns="0" rIns="0" bIns="0" rtlCol="0"/>
            <a:lstStyle/>
            <a:p>
              <a:endParaRPr/>
            </a:p>
          </p:txBody>
        </p:sp>
        <p:sp>
          <p:nvSpPr>
            <p:cNvPr id="193" name="object 193"/>
            <p:cNvSpPr/>
            <p:nvPr/>
          </p:nvSpPr>
          <p:spPr>
            <a:xfrm>
              <a:off x="6761479" y="4978400"/>
              <a:ext cx="21590" cy="0"/>
            </a:xfrm>
            <a:custGeom>
              <a:avLst/>
              <a:gdLst/>
              <a:ahLst/>
              <a:cxnLst/>
              <a:rect l="l" t="t" r="r" b="b"/>
              <a:pathLst>
                <a:path w="21590">
                  <a:moveTo>
                    <a:pt x="0" y="0"/>
                  </a:moveTo>
                  <a:lnTo>
                    <a:pt x="21336" y="0"/>
                  </a:lnTo>
                </a:path>
              </a:pathLst>
            </a:custGeom>
            <a:ln w="3175">
              <a:solidFill>
                <a:srgbClr val="000000"/>
              </a:solidFill>
            </a:ln>
          </p:spPr>
          <p:txBody>
            <a:bodyPr wrap="square" lIns="0" tIns="0" rIns="0" bIns="0" rtlCol="0"/>
            <a:lstStyle/>
            <a:p>
              <a:endParaRPr/>
            </a:p>
          </p:txBody>
        </p:sp>
        <p:sp>
          <p:nvSpPr>
            <p:cNvPr id="194" name="object 194"/>
            <p:cNvSpPr/>
            <p:nvPr/>
          </p:nvSpPr>
          <p:spPr>
            <a:xfrm>
              <a:off x="6759955" y="4973828"/>
              <a:ext cx="24765" cy="24765"/>
            </a:xfrm>
            <a:custGeom>
              <a:avLst/>
              <a:gdLst/>
              <a:ahLst/>
              <a:cxnLst/>
              <a:rect l="l" t="t" r="r" b="b"/>
              <a:pathLst>
                <a:path w="24765" h="24764">
                  <a:moveTo>
                    <a:pt x="24383" y="24384"/>
                  </a:moveTo>
                  <a:lnTo>
                    <a:pt x="24383" y="0"/>
                  </a:lnTo>
                  <a:lnTo>
                    <a:pt x="0" y="0"/>
                  </a:lnTo>
                  <a:lnTo>
                    <a:pt x="0" y="24384"/>
                  </a:lnTo>
                  <a:lnTo>
                    <a:pt x="24383" y="24384"/>
                  </a:lnTo>
                  <a:close/>
                </a:path>
              </a:pathLst>
            </a:custGeom>
            <a:solidFill>
              <a:srgbClr val="000000"/>
            </a:solidFill>
          </p:spPr>
          <p:txBody>
            <a:bodyPr wrap="square" lIns="0" tIns="0" rIns="0" bIns="0" rtlCol="0"/>
            <a:lstStyle/>
            <a:p>
              <a:endParaRPr/>
            </a:p>
          </p:txBody>
        </p:sp>
        <p:sp>
          <p:nvSpPr>
            <p:cNvPr id="195" name="object 195"/>
            <p:cNvSpPr/>
            <p:nvPr/>
          </p:nvSpPr>
          <p:spPr>
            <a:xfrm>
              <a:off x="6759955" y="4943348"/>
              <a:ext cx="24765" cy="0"/>
            </a:xfrm>
            <a:custGeom>
              <a:avLst/>
              <a:gdLst/>
              <a:ahLst/>
              <a:cxnLst/>
              <a:rect l="l" t="t" r="r" b="b"/>
              <a:pathLst>
                <a:path w="24765">
                  <a:moveTo>
                    <a:pt x="0" y="0"/>
                  </a:moveTo>
                  <a:lnTo>
                    <a:pt x="24384" y="0"/>
                  </a:lnTo>
                </a:path>
              </a:pathLst>
            </a:custGeom>
            <a:ln w="3175">
              <a:solidFill>
                <a:srgbClr val="000000"/>
              </a:solidFill>
            </a:ln>
          </p:spPr>
          <p:txBody>
            <a:bodyPr wrap="square" lIns="0" tIns="0" rIns="0" bIns="0" rtlCol="0"/>
            <a:lstStyle/>
            <a:p>
              <a:endParaRPr/>
            </a:p>
          </p:txBody>
        </p:sp>
        <p:sp>
          <p:nvSpPr>
            <p:cNvPr id="196" name="object 196"/>
            <p:cNvSpPr/>
            <p:nvPr/>
          </p:nvSpPr>
          <p:spPr>
            <a:xfrm>
              <a:off x="6753859" y="4937252"/>
              <a:ext cx="36830" cy="26034"/>
            </a:xfrm>
            <a:custGeom>
              <a:avLst/>
              <a:gdLst/>
              <a:ahLst/>
              <a:cxnLst/>
              <a:rect l="l" t="t" r="r" b="b"/>
              <a:pathLst>
                <a:path w="36829" h="26035">
                  <a:moveTo>
                    <a:pt x="36575" y="25908"/>
                  </a:moveTo>
                  <a:lnTo>
                    <a:pt x="36575" y="0"/>
                  </a:lnTo>
                  <a:lnTo>
                    <a:pt x="0" y="0"/>
                  </a:lnTo>
                  <a:lnTo>
                    <a:pt x="0" y="25908"/>
                  </a:lnTo>
                  <a:lnTo>
                    <a:pt x="36575" y="25908"/>
                  </a:lnTo>
                  <a:close/>
                </a:path>
              </a:pathLst>
            </a:custGeom>
            <a:solidFill>
              <a:srgbClr val="000000"/>
            </a:solidFill>
          </p:spPr>
          <p:txBody>
            <a:bodyPr wrap="square" lIns="0" tIns="0" rIns="0" bIns="0" rtlCol="0"/>
            <a:lstStyle/>
            <a:p>
              <a:endParaRPr/>
            </a:p>
          </p:txBody>
        </p:sp>
        <p:sp>
          <p:nvSpPr>
            <p:cNvPr id="197" name="object 197"/>
            <p:cNvSpPr/>
            <p:nvPr/>
          </p:nvSpPr>
          <p:spPr>
            <a:xfrm>
              <a:off x="6753859" y="4906772"/>
              <a:ext cx="36830" cy="0"/>
            </a:xfrm>
            <a:custGeom>
              <a:avLst/>
              <a:gdLst/>
              <a:ahLst/>
              <a:cxnLst/>
              <a:rect l="l" t="t" r="r" b="b"/>
              <a:pathLst>
                <a:path w="36829">
                  <a:moveTo>
                    <a:pt x="0" y="0"/>
                  </a:moveTo>
                  <a:lnTo>
                    <a:pt x="36575" y="0"/>
                  </a:lnTo>
                </a:path>
              </a:pathLst>
            </a:custGeom>
            <a:ln w="3175">
              <a:solidFill>
                <a:srgbClr val="000000"/>
              </a:solidFill>
            </a:ln>
          </p:spPr>
          <p:txBody>
            <a:bodyPr wrap="square" lIns="0" tIns="0" rIns="0" bIns="0" rtlCol="0"/>
            <a:lstStyle/>
            <a:p>
              <a:endParaRPr/>
            </a:p>
          </p:txBody>
        </p:sp>
        <p:sp>
          <p:nvSpPr>
            <p:cNvPr id="198" name="object 198"/>
            <p:cNvSpPr/>
            <p:nvPr/>
          </p:nvSpPr>
          <p:spPr>
            <a:xfrm>
              <a:off x="6752335" y="4899152"/>
              <a:ext cx="40005" cy="26034"/>
            </a:xfrm>
            <a:custGeom>
              <a:avLst/>
              <a:gdLst/>
              <a:ahLst/>
              <a:cxnLst/>
              <a:rect l="l" t="t" r="r" b="b"/>
              <a:pathLst>
                <a:path w="40004" h="26035">
                  <a:moveTo>
                    <a:pt x="39624" y="25908"/>
                  </a:moveTo>
                  <a:lnTo>
                    <a:pt x="39624" y="0"/>
                  </a:lnTo>
                  <a:lnTo>
                    <a:pt x="0" y="0"/>
                  </a:lnTo>
                  <a:lnTo>
                    <a:pt x="0" y="25908"/>
                  </a:lnTo>
                  <a:lnTo>
                    <a:pt x="39624" y="25908"/>
                  </a:lnTo>
                  <a:close/>
                </a:path>
              </a:pathLst>
            </a:custGeom>
            <a:solidFill>
              <a:srgbClr val="000000"/>
            </a:solidFill>
          </p:spPr>
          <p:txBody>
            <a:bodyPr wrap="square" lIns="0" tIns="0" rIns="0" bIns="0" rtlCol="0"/>
            <a:lstStyle/>
            <a:p>
              <a:endParaRPr/>
            </a:p>
          </p:txBody>
        </p:sp>
        <p:sp>
          <p:nvSpPr>
            <p:cNvPr id="199" name="object 199"/>
            <p:cNvSpPr/>
            <p:nvPr/>
          </p:nvSpPr>
          <p:spPr>
            <a:xfrm>
              <a:off x="6752335" y="4868672"/>
              <a:ext cx="40005" cy="0"/>
            </a:xfrm>
            <a:custGeom>
              <a:avLst/>
              <a:gdLst/>
              <a:ahLst/>
              <a:cxnLst/>
              <a:rect l="l" t="t" r="r" b="b"/>
              <a:pathLst>
                <a:path w="40004">
                  <a:moveTo>
                    <a:pt x="0" y="0"/>
                  </a:moveTo>
                  <a:lnTo>
                    <a:pt x="39624" y="0"/>
                  </a:lnTo>
                </a:path>
              </a:pathLst>
            </a:custGeom>
            <a:ln w="3175">
              <a:solidFill>
                <a:srgbClr val="000000"/>
              </a:solidFill>
            </a:ln>
          </p:spPr>
          <p:txBody>
            <a:bodyPr wrap="square" lIns="0" tIns="0" rIns="0" bIns="0" rtlCol="0"/>
            <a:lstStyle/>
            <a:p>
              <a:endParaRPr/>
            </a:p>
          </p:txBody>
        </p:sp>
        <p:sp>
          <p:nvSpPr>
            <p:cNvPr id="200" name="object 200"/>
            <p:cNvSpPr/>
            <p:nvPr/>
          </p:nvSpPr>
          <p:spPr>
            <a:xfrm>
              <a:off x="6746239" y="4864100"/>
              <a:ext cx="52069" cy="26034"/>
            </a:xfrm>
            <a:custGeom>
              <a:avLst/>
              <a:gdLst/>
              <a:ahLst/>
              <a:cxnLst/>
              <a:rect l="l" t="t" r="r" b="b"/>
              <a:pathLst>
                <a:path w="52070" h="26035">
                  <a:moveTo>
                    <a:pt x="51816" y="25908"/>
                  </a:moveTo>
                  <a:lnTo>
                    <a:pt x="51816" y="0"/>
                  </a:lnTo>
                  <a:lnTo>
                    <a:pt x="0" y="0"/>
                  </a:lnTo>
                  <a:lnTo>
                    <a:pt x="0" y="25908"/>
                  </a:lnTo>
                  <a:lnTo>
                    <a:pt x="51816" y="25908"/>
                  </a:lnTo>
                  <a:close/>
                </a:path>
              </a:pathLst>
            </a:custGeom>
            <a:solidFill>
              <a:srgbClr val="000000"/>
            </a:solidFill>
          </p:spPr>
          <p:txBody>
            <a:bodyPr wrap="square" lIns="0" tIns="0" rIns="0" bIns="0" rtlCol="0"/>
            <a:lstStyle/>
            <a:p>
              <a:endParaRPr/>
            </a:p>
          </p:txBody>
        </p:sp>
        <p:sp>
          <p:nvSpPr>
            <p:cNvPr id="201" name="object 201"/>
            <p:cNvSpPr/>
            <p:nvPr/>
          </p:nvSpPr>
          <p:spPr>
            <a:xfrm>
              <a:off x="6749287" y="4833620"/>
              <a:ext cx="45720" cy="0"/>
            </a:xfrm>
            <a:custGeom>
              <a:avLst/>
              <a:gdLst/>
              <a:ahLst/>
              <a:cxnLst/>
              <a:rect l="l" t="t" r="r" b="b"/>
              <a:pathLst>
                <a:path w="45720">
                  <a:moveTo>
                    <a:pt x="0" y="0"/>
                  </a:moveTo>
                  <a:lnTo>
                    <a:pt x="45719" y="0"/>
                  </a:lnTo>
                </a:path>
              </a:pathLst>
            </a:custGeom>
            <a:ln w="3175">
              <a:solidFill>
                <a:srgbClr val="000000"/>
              </a:solidFill>
            </a:ln>
          </p:spPr>
          <p:txBody>
            <a:bodyPr wrap="square" lIns="0" tIns="0" rIns="0" bIns="0" rtlCol="0"/>
            <a:lstStyle/>
            <a:p>
              <a:endParaRPr/>
            </a:p>
          </p:txBody>
        </p:sp>
        <p:sp>
          <p:nvSpPr>
            <p:cNvPr id="202" name="object 202"/>
            <p:cNvSpPr/>
            <p:nvPr/>
          </p:nvSpPr>
          <p:spPr>
            <a:xfrm>
              <a:off x="6744715" y="4829048"/>
              <a:ext cx="55244" cy="24765"/>
            </a:xfrm>
            <a:custGeom>
              <a:avLst/>
              <a:gdLst/>
              <a:ahLst/>
              <a:cxnLst/>
              <a:rect l="l" t="t" r="r" b="b"/>
              <a:pathLst>
                <a:path w="55245" h="24764">
                  <a:moveTo>
                    <a:pt x="54864" y="24384"/>
                  </a:moveTo>
                  <a:lnTo>
                    <a:pt x="54864" y="0"/>
                  </a:lnTo>
                  <a:lnTo>
                    <a:pt x="0" y="0"/>
                  </a:lnTo>
                  <a:lnTo>
                    <a:pt x="0" y="24384"/>
                  </a:lnTo>
                  <a:lnTo>
                    <a:pt x="54864" y="24384"/>
                  </a:lnTo>
                  <a:close/>
                </a:path>
              </a:pathLst>
            </a:custGeom>
            <a:solidFill>
              <a:srgbClr val="000000"/>
            </a:solidFill>
          </p:spPr>
          <p:txBody>
            <a:bodyPr wrap="square" lIns="0" tIns="0" rIns="0" bIns="0" rtlCol="0"/>
            <a:lstStyle/>
            <a:p>
              <a:endParaRPr/>
            </a:p>
          </p:txBody>
        </p:sp>
        <p:sp>
          <p:nvSpPr>
            <p:cNvPr id="203" name="object 203"/>
            <p:cNvSpPr/>
            <p:nvPr/>
          </p:nvSpPr>
          <p:spPr>
            <a:xfrm>
              <a:off x="6744715" y="4798568"/>
              <a:ext cx="55244" cy="0"/>
            </a:xfrm>
            <a:custGeom>
              <a:avLst/>
              <a:gdLst/>
              <a:ahLst/>
              <a:cxnLst/>
              <a:rect l="l" t="t" r="r" b="b"/>
              <a:pathLst>
                <a:path w="55245">
                  <a:moveTo>
                    <a:pt x="0" y="0"/>
                  </a:moveTo>
                  <a:lnTo>
                    <a:pt x="54863" y="0"/>
                  </a:lnTo>
                </a:path>
              </a:pathLst>
            </a:custGeom>
            <a:ln w="3175">
              <a:solidFill>
                <a:srgbClr val="000000"/>
              </a:solidFill>
            </a:ln>
          </p:spPr>
          <p:txBody>
            <a:bodyPr wrap="square" lIns="0" tIns="0" rIns="0" bIns="0" rtlCol="0"/>
            <a:lstStyle/>
            <a:p>
              <a:endParaRPr/>
            </a:p>
          </p:txBody>
        </p:sp>
        <p:sp>
          <p:nvSpPr>
            <p:cNvPr id="204" name="object 204"/>
            <p:cNvSpPr/>
            <p:nvPr/>
          </p:nvSpPr>
          <p:spPr>
            <a:xfrm>
              <a:off x="6741667" y="4790948"/>
              <a:ext cx="60960" cy="24765"/>
            </a:xfrm>
            <a:custGeom>
              <a:avLst/>
              <a:gdLst/>
              <a:ahLst/>
              <a:cxnLst/>
              <a:rect l="l" t="t" r="r" b="b"/>
              <a:pathLst>
                <a:path w="60959" h="24764">
                  <a:moveTo>
                    <a:pt x="60959" y="24384"/>
                  </a:moveTo>
                  <a:lnTo>
                    <a:pt x="60959" y="0"/>
                  </a:lnTo>
                  <a:lnTo>
                    <a:pt x="0" y="0"/>
                  </a:lnTo>
                  <a:lnTo>
                    <a:pt x="0" y="24384"/>
                  </a:lnTo>
                  <a:lnTo>
                    <a:pt x="60959" y="24384"/>
                  </a:lnTo>
                  <a:close/>
                </a:path>
              </a:pathLst>
            </a:custGeom>
            <a:solidFill>
              <a:srgbClr val="000000"/>
            </a:solidFill>
          </p:spPr>
          <p:txBody>
            <a:bodyPr wrap="square" lIns="0" tIns="0" rIns="0" bIns="0" rtlCol="0"/>
            <a:lstStyle/>
            <a:p>
              <a:endParaRPr/>
            </a:p>
          </p:txBody>
        </p:sp>
        <p:sp>
          <p:nvSpPr>
            <p:cNvPr id="205" name="object 205"/>
            <p:cNvSpPr/>
            <p:nvPr/>
          </p:nvSpPr>
          <p:spPr>
            <a:xfrm>
              <a:off x="6741667" y="4760468"/>
              <a:ext cx="60960" cy="0"/>
            </a:xfrm>
            <a:custGeom>
              <a:avLst/>
              <a:gdLst/>
              <a:ahLst/>
              <a:cxnLst/>
              <a:rect l="l" t="t" r="r" b="b"/>
              <a:pathLst>
                <a:path w="60959">
                  <a:moveTo>
                    <a:pt x="0" y="0"/>
                  </a:moveTo>
                  <a:lnTo>
                    <a:pt x="60959" y="0"/>
                  </a:lnTo>
                </a:path>
              </a:pathLst>
            </a:custGeom>
            <a:ln w="3175">
              <a:solidFill>
                <a:srgbClr val="000000"/>
              </a:solidFill>
            </a:ln>
          </p:spPr>
          <p:txBody>
            <a:bodyPr wrap="square" lIns="0" tIns="0" rIns="0" bIns="0" rtlCol="0"/>
            <a:lstStyle/>
            <a:p>
              <a:endParaRPr/>
            </a:p>
          </p:txBody>
        </p:sp>
        <p:sp>
          <p:nvSpPr>
            <p:cNvPr id="206" name="object 206"/>
            <p:cNvSpPr/>
            <p:nvPr/>
          </p:nvSpPr>
          <p:spPr>
            <a:xfrm>
              <a:off x="6737095" y="4754372"/>
              <a:ext cx="70485" cy="26034"/>
            </a:xfrm>
            <a:custGeom>
              <a:avLst/>
              <a:gdLst/>
              <a:ahLst/>
              <a:cxnLst/>
              <a:rect l="l" t="t" r="r" b="b"/>
              <a:pathLst>
                <a:path w="70484" h="26035">
                  <a:moveTo>
                    <a:pt x="70103" y="25908"/>
                  </a:moveTo>
                  <a:lnTo>
                    <a:pt x="70103" y="0"/>
                  </a:lnTo>
                  <a:lnTo>
                    <a:pt x="0" y="0"/>
                  </a:lnTo>
                  <a:lnTo>
                    <a:pt x="0" y="25908"/>
                  </a:lnTo>
                  <a:lnTo>
                    <a:pt x="70103" y="25908"/>
                  </a:lnTo>
                  <a:close/>
                </a:path>
              </a:pathLst>
            </a:custGeom>
            <a:solidFill>
              <a:srgbClr val="000000"/>
            </a:solidFill>
          </p:spPr>
          <p:txBody>
            <a:bodyPr wrap="square" lIns="0" tIns="0" rIns="0" bIns="0" rtlCol="0"/>
            <a:lstStyle/>
            <a:p>
              <a:endParaRPr/>
            </a:p>
          </p:txBody>
        </p:sp>
        <p:sp>
          <p:nvSpPr>
            <p:cNvPr id="207" name="object 207"/>
            <p:cNvSpPr/>
            <p:nvPr/>
          </p:nvSpPr>
          <p:spPr>
            <a:xfrm>
              <a:off x="6737095" y="4723892"/>
              <a:ext cx="70485" cy="0"/>
            </a:xfrm>
            <a:custGeom>
              <a:avLst/>
              <a:gdLst/>
              <a:ahLst/>
              <a:cxnLst/>
              <a:rect l="l" t="t" r="r" b="b"/>
              <a:pathLst>
                <a:path w="70484">
                  <a:moveTo>
                    <a:pt x="0" y="0"/>
                  </a:moveTo>
                  <a:lnTo>
                    <a:pt x="70103" y="0"/>
                  </a:lnTo>
                </a:path>
              </a:pathLst>
            </a:custGeom>
            <a:ln w="3175">
              <a:solidFill>
                <a:srgbClr val="000000"/>
              </a:solidFill>
            </a:ln>
          </p:spPr>
          <p:txBody>
            <a:bodyPr wrap="square" lIns="0" tIns="0" rIns="0" bIns="0" rtlCol="0"/>
            <a:lstStyle/>
            <a:p>
              <a:endParaRPr/>
            </a:p>
          </p:txBody>
        </p:sp>
        <p:sp>
          <p:nvSpPr>
            <p:cNvPr id="208" name="object 208"/>
            <p:cNvSpPr/>
            <p:nvPr/>
          </p:nvSpPr>
          <p:spPr>
            <a:xfrm>
              <a:off x="6734047" y="4719320"/>
              <a:ext cx="76200" cy="26034"/>
            </a:xfrm>
            <a:custGeom>
              <a:avLst/>
              <a:gdLst/>
              <a:ahLst/>
              <a:cxnLst/>
              <a:rect l="l" t="t" r="r" b="b"/>
              <a:pathLst>
                <a:path w="76200" h="26035">
                  <a:moveTo>
                    <a:pt x="76200" y="25908"/>
                  </a:moveTo>
                  <a:lnTo>
                    <a:pt x="76200" y="0"/>
                  </a:lnTo>
                  <a:lnTo>
                    <a:pt x="0" y="0"/>
                  </a:lnTo>
                  <a:lnTo>
                    <a:pt x="0" y="25908"/>
                  </a:lnTo>
                  <a:lnTo>
                    <a:pt x="76200" y="25908"/>
                  </a:lnTo>
                  <a:close/>
                </a:path>
              </a:pathLst>
            </a:custGeom>
            <a:solidFill>
              <a:srgbClr val="000000"/>
            </a:solidFill>
          </p:spPr>
          <p:txBody>
            <a:bodyPr wrap="square" lIns="0" tIns="0" rIns="0" bIns="0" rtlCol="0"/>
            <a:lstStyle/>
            <a:p>
              <a:endParaRPr/>
            </a:p>
          </p:txBody>
        </p:sp>
        <p:sp>
          <p:nvSpPr>
            <p:cNvPr id="209" name="object 209"/>
            <p:cNvSpPr/>
            <p:nvPr/>
          </p:nvSpPr>
          <p:spPr>
            <a:xfrm>
              <a:off x="6734047" y="4688840"/>
              <a:ext cx="76200" cy="0"/>
            </a:xfrm>
            <a:custGeom>
              <a:avLst/>
              <a:gdLst/>
              <a:ahLst/>
              <a:cxnLst/>
              <a:rect l="l" t="t" r="r" b="b"/>
              <a:pathLst>
                <a:path w="76200">
                  <a:moveTo>
                    <a:pt x="0" y="0"/>
                  </a:moveTo>
                  <a:lnTo>
                    <a:pt x="76200" y="0"/>
                  </a:lnTo>
                </a:path>
              </a:pathLst>
            </a:custGeom>
            <a:ln w="3175">
              <a:solidFill>
                <a:srgbClr val="000000"/>
              </a:solidFill>
            </a:ln>
          </p:spPr>
          <p:txBody>
            <a:bodyPr wrap="square" lIns="0" tIns="0" rIns="0" bIns="0" rtlCol="0"/>
            <a:lstStyle/>
            <a:p>
              <a:endParaRPr/>
            </a:p>
          </p:txBody>
        </p:sp>
        <p:sp>
          <p:nvSpPr>
            <p:cNvPr id="210" name="object 210"/>
            <p:cNvSpPr/>
            <p:nvPr/>
          </p:nvSpPr>
          <p:spPr>
            <a:xfrm>
              <a:off x="6730999" y="4681220"/>
              <a:ext cx="82550" cy="26034"/>
            </a:xfrm>
            <a:custGeom>
              <a:avLst/>
              <a:gdLst/>
              <a:ahLst/>
              <a:cxnLst/>
              <a:rect l="l" t="t" r="r" b="b"/>
              <a:pathLst>
                <a:path w="82550" h="26035">
                  <a:moveTo>
                    <a:pt x="82296" y="25908"/>
                  </a:moveTo>
                  <a:lnTo>
                    <a:pt x="82296" y="0"/>
                  </a:lnTo>
                  <a:lnTo>
                    <a:pt x="0" y="0"/>
                  </a:lnTo>
                  <a:lnTo>
                    <a:pt x="0" y="25908"/>
                  </a:lnTo>
                  <a:lnTo>
                    <a:pt x="82296" y="25908"/>
                  </a:lnTo>
                  <a:close/>
                </a:path>
              </a:pathLst>
            </a:custGeom>
            <a:solidFill>
              <a:srgbClr val="000000"/>
            </a:solidFill>
          </p:spPr>
          <p:txBody>
            <a:bodyPr wrap="square" lIns="0" tIns="0" rIns="0" bIns="0" rtlCol="0"/>
            <a:lstStyle/>
            <a:p>
              <a:endParaRPr/>
            </a:p>
          </p:txBody>
        </p:sp>
        <p:sp>
          <p:nvSpPr>
            <p:cNvPr id="211" name="object 211"/>
            <p:cNvSpPr/>
            <p:nvPr/>
          </p:nvSpPr>
          <p:spPr>
            <a:xfrm>
              <a:off x="6772147" y="5676392"/>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a:p>
          </p:txBody>
        </p:sp>
        <p:sp>
          <p:nvSpPr>
            <p:cNvPr id="212" name="object 212"/>
            <p:cNvSpPr/>
            <p:nvPr/>
          </p:nvSpPr>
          <p:spPr>
            <a:xfrm>
              <a:off x="6767575" y="5658104"/>
              <a:ext cx="9525" cy="26034"/>
            </a:xfrm>
            <a:custGeom>
              <a:avLst/>
              <a:gdLst/>
              <a:ahLst/>
              <a:cxnLst/>
              <a:rect l="l" t="t" r="r" b="b"/>
              <a:pathLst>
                <a:path w="9525" h="26035">
                  <a:moveTo>
                    <a:pt x="9144" y="25908"/>
                  </a:moveTo>
                  <a:lnTo>
                    <a:pt x="9144" y="0"/>
                  </a:lnTo>
                  <a:lnTo>
                    <a:pt x="0" y="0"/>
                  </a:lnTo>
                  <a:lnTo>
                    <a:pt x="0" y="25908"/>
                  </a:lnTo>
                  <a:lnTo>
                    <a:pt x="9144" y="25908"/>
                  </a:lnTo>
                  <a:close/>
                </a:path>
              </a:pathLst>
            </a:custGeom>
            <a:solidFill>
              <a:srgbClr val="000000"/>
            </a:solidFill>
          </p:spPr>
          <p:txBody>
            <a:bodyPr wrap="square" lIns="0" tIns="0" rIns="0" bIns="0" rtlCol="0"/>
            <a:lstStyle/>
            <a:p>
              <a:endParaRPr/>
            </a:p>
          </p:txBody>
        </p:sp>
        <p:sp>
          <p:nvSpPr>
            <p:cNvPr id="213" name="object 213"/>
            <p:cNvSpPr/>
            <p:nvPr/>
          </p:nvSpPr>
          <p:spPr>
            <a:xfrm>
              <a:off x="6759955" y="5793740"/>
              <a:ext cx="24765" cy="0"/>
            </a:xfrm>
            <a:custGeom>
              <a:avLst/>
              <a:gdLst/>
              <a:ahLst/>
              <a:cxnLst/>
              <a:rect l="l" t="t" r="r" b="b"/>
              <a:pathLst>
                <a:path w="24765">
                  <a:moveTo>
                    <a:pt x="24384" y="0"/>
                  </a:moveTo>
                  <a:lnTo>
                    <a:pt x="0" y="0"/>
                  </a:lnTo>
                </a:path>
              </a:pathLst>
            </a:custGeom>
            <a:ln w="3175">
              <a:solidFill>
                <a:srgbClr val="000000"/>
              </a:solidFill>
            </a:ln>
          </p:spPr>
          <p:txBody>
            <a:bodyPr wrap="square" lIns="0" tIns="0" rIns="0" bIns="0" rtlCol="0"/>
            <a:lstStyle/>
            <a:p>
              <a:endParaRPr/>
            </a:p>
          </p:txBody>
        </p:sp>
        <p:sp>
          <p:nvSpPr>
            <p:cNvPr id="214" name="object 214"/>
            <p:cNvSpPr/>
            <p:nvPr/>
          </p:nvSpPr>
          <p:spPr>
            <a:xfrm>
              <a:off x="6756907" y="5772404"/>
              <a:ext cx="30480" cy="26034"/>
            </a:xfrm>
            <a:custGeom>
              <a:avLst/>
              <a:gdLst/>
              <a:ahLst/>
              <a:cxnLst/>
              <a:rect l="l" t="t" r="r" b="b"/>
              <a:pathLst>
                <a:path w="30479" h="26035">
                  <a:moveTo>
                    <a:pt x="30479" y="25908"/>
                  </a:moveTo>
                  <a:lnTo>
                    <a:pt x="30479" y="0"/>
                  </a:lnTo>
                  <a:lnTo>
                    <a:pt x="0" y="0"/>
                  </a:lnTo>
                  <a:lnTo>
                    <a:pt x="0" y="25908"/>
                  </a:lnTo>
                  <a:lnTo>
                    <a:pt x="30479" y="25908"/>
                  </a:lnTo>
                  <a:close/>
                </a:path>
              </a:pathLst>
            </a:custGeom>
            <a:solidFill>
              <a:srgbClr val="000000"/>
            </a:solidFill>
          </p:spPr>
          <p:txBody>
            <a:bodyPr wrap="square" lIns="0" tIns="0" rIns="0" bIns="0" rtlCol="0"/>
            <a:lstStyle/>
            <a:p>
              <a:endParaRPr/>
            </a:p>
          </p:txBody>
        </p:sp>
        <p:sp>
          <p:nvSpPr>
            <p:cNvPr id="215" name="object 215"/>
            <p:cNvSpPr/>
            <p:nvPr/>
          </p:nvSpPr>
          <p:spPr>
            <a:xfrm>
              <a:off x="6756907" y="5831840"/>
              <a:ext cx="30480" cy="0"/>
            </a:xfrm>
            <a:custGeom>
              <a:avLst/>
              <a:gdLst/>
              <a:ahLst/>
              <a:cxnLst/>
              <a:rect l="l" t="t" r="r" b="b"/>
              <a:pathLst>
                <a:path w="30479">
                  <a:moveTo>
                    <a:pt x="30480" y="0"/>
                  </a:moveTo>
                  <a:lnTo>
                    <a:pt x="0" y="0"/>
                  </a:lnTo>
                </a:path>
              </a:pathLst>
            </a:custGeom>
            <a:ln w="3175">
              <a:solidFill>
                <a:srgbClr val="000000"/>
              </a:solidFill>
            </a:ln>
          </p:spPr>
          <p:txBody>
            <a:bodyPr wrap="square" lIns="0" tIns="0" rIns="0" bIns="0" rtlCol="0"/>
            <a:lstStyle/>
            <a:p>
              <a:endParaRPr/>
            </a:p>
          </p:txBody>
        </p:sp>
        <p:sp>
          <p:nvSpPr>
            <p:cNvPr id="216" name="object 216"/>
            <p:cNvSpPr/>
            <p:nvPr/>
          </p:nvSpPr>
          <p:spPr>
            <a:xfrm>
              <a:off x="6752335" y="5810504"/>
              <a:ext cx="40005" cy="26034"/>
            </a:xfrm>
            <a:custGeom>
              <a:avLst/>
              <a:gdLst/>
              <a:ahLst/>
              <a:cxnLst/>
              <a:rect l="l" t="t" r="r" b="b"/>
              <a:pathLst>
                <a:path w="40004" h="26035">
                  <a:moveTo>
                    <a:pt x="39624" y="25908"/>
                  </a:moveTo>
                  <a:lnTo>
                    <a:pt x="39624" y="0"/>
                  </a:lnTo>
                  <a:lnTo>
                    <a:pt x="0" y="0"/>
                  </a:lnTo>
                  <a:lnTo>
                    <a:pt x="0" y="25908"/>
                  </a:lnTo>
                  <a:lnTo>
                    <a:pt x="39624" y="25908"/>
                  </a:lnTo>
                  <a:close/>
                </a:path>
              </a:pathLst>
            </a:custGeom>
            <a:solidFill>
              <a:srgbClr val="000000"/>
            </a:solidFill>
          </p:spPr>
          <p:txBody>
            <a:bodyPr wrap="square" lIns="0" tIns="0" rIns="0" bIns="0" rtlCol="0"/>
            <a:lstStyle/>
            <a:p>
              <a:endParaRPr/>
            </a:p>
          </p:txBody>
        </p:sp>
        <p:sp>
          <p:nvSpPr>
            <p:cNvPr id="217" name="object 217"/>
            <p:cNvSpPr/>
            <p:nvPr/>
          </p:nvSpPr>
          <p:spPr>
            <a:xfrm>
              <a:off x="6752335" y="5869940"/>
              <a:ext cx="40005" cy="0"/>
            </a:xfrm>
            <a:custGeom>
              <a:avLst/>
              <a:gdLst/>
              <a:ahLst/>
              <a:cxnLst/>
              <a:rect l="l" t="t" r="r" b="b"/>
              <a:pathLst>
                <a:path w="40004">
                  <a:moveTo>
                    <a:pt x="39624" y="0"/>
                  </a:moveTo>
                  <a:lnTo>
                    <a:pt x="0" y="0"/>
                  </a:lnTo>
                </a:path>
              </a:pathLst>
            </a:custGeom>
            <a:ln w="3175">
              <a:solidFill>
                <a:srgbClr val="000000"/>
              </a:solidFill>
            </a:ln>
          </p:spPr>
          <p:txBody>
            <a:bodyPr wrap="square" lIns="0" tIns="0" rIns="0" bIns="0" rtlCol="0"/>
            <a:lstStyle/>
            <a:p>
              <a:endParaRPr/>
            </a:p>
          </p:txBody>
        </p:sp>
        <p:sp>
          <p:nvSpPr>
            <p:cNvPr id="218" name="object 218"/>
            <p:cNvSpPr/>
            <p:nvPr/>
          </p:nvSpPr>
          <p:spPr>
            <a:xfrm>
              <a:off x="6749287" y="5851652"/>
              <a:ext cx="45720" cy="26034"/>
            </a:xfrm>
            <a:custGeom>
              <a:avLst/>
              <a:gdLst/>
              <a:ahLst/>
              <a:cxnLst/>
              <a:rect l="l" t="t" r="r" b="b"/>
              <a:pathLst>
                <a:path w="45720" h="26035">
                  <a:moveTo>
                    <a:pt x="45720" y="25908"/>
                  </a:moveTo>
                  <a:lnTo>
                    <a:pt x="45720" y="0"/>
                  </a:lnTo>
                  <a:lnTo>
                    <a:pt x="0" y="0"/>
                  </a:lnTo>
                  <a:lnTo>
                    <a:pt x="0" y="25908"/>
                  </a:lnTo>
                  <a:lnTo>
                    <a:pt x="45720" y="25908"/>
                  </a:lnTo>
                  <a:close/>
                </a:path>
              </a:pathLst>
            </a:custGeom>
            <a:solidFill>
              <a:srgbClr val="000000"/>
            </a:solidFill>
          </p:spPr>
          <p:txBody>
            <a:bodyPr wrap="square" lIns="0" tIns="0" rIns="0" bIns="0" rtlCol="0"/>
            <a:lstStyle/>
            <a:p>
              <a:endParaRPr/>
            </a:p>
          </p:txBody>
        </p:sp>
        <p:sp>
          <p:nvSpPr>
            <p:cNvPr id="219" name="object 219"/>
            <p:cNvSpPr/>
            <p:nvPr/>
          </p:nvSpPr>
          <p:spPr>
            <a:xfrm>
              <a:off x="6749287" y="5909564"/>
              <a:ext cx="45720" cy="0"/>
            </a:xfrm>
            <a:custGeom>
              <a:avLst/>
              <a:gdLst/>
              <a:ahLst/>
              <a:cxnLst/>
              <a:rect l="l" t="t" r="r" b="b"/>
              <a:pathLst>
                <a:path w="45720">
                  <a:moveTo>
                    <a:pt x="45719" y="0"/>
                  </a:moveTo>
                  <a:lnTo>
                    <a:pt x="0" y="0"/>
                  </a:lnTo>
                </a:path>
              </a:pathLst>
            </a:custGeom>
            <a:ln w="3175">
              <a:solidFill>
                <a:srgbClr val="000000"/>
              </a:solidFill>
            </a:ln>
          </p:spPr>
          <p:txBody>
            <a:bodyPr wrap="square" lIns="0" tIns="0" rIns="0" bIns="0" rtlCol="0"/>
            <a:lstStyle/>
            <a:p>
              <a:endParaRPr/>
            </a:p>
          </p:txBody>
        </p:sp>
        <p:sp>
          <p:nvSpPr>
            <p:cNvPr id="220" name="object 220"/>
            <p:cNvSpPr/>
            <p:nvPr/>
          </p:nvSpPr>
          <p:spPr>
            <a:xfrm>
              <a:off x="6744715" y="5889752"/>
              <a:ext cx="55244" cy="26034"/>
            </a:xfrm>
            <a:custGeom>
              <a:avLst/>
              <a:gdLst/>
              <a:ahLst/>
              <a:cxnLst/>
              <a:rect l="l" t="t" r="r" b="b"/>
              <a:pathLst>
                <a:path w="55245" h="26035">
                  <a:moveTo>
                    <a:pt x="54864" y="25908"/>
                  </a:moveTo>
                  <a:lnTo>
                    <a:pt x="54864" y="0"/>
                  </a:lnTo>
                  <a:lnTo>
                    <a:pt x="0" y="0"/>
                  </a:lnTo>
                  <a:lnTo>
                    <a:pt x="0" y="25908"/>
                  </a:lnTo>
                  <a:lnTo>
                    <a:pt x="54864" y="25908"/>
                  </a:lnTo>
                  <a:close/>
                </a:path>
              </a:pathLst>
            </a:custGeom>
            <a:solidFill>
              <a:srgbClr val="000000"/>
            </a:solidFill>
          </p:spPr>
          <p:txBody>
            <a:bodyPr wrap="square" lIns="0" tIns="0" rIns="0" bIns="0" rtlCol="0"/>
            <a:lstStyle/>
            <a:p>
              <a:endParaRPr/>
            </a:p>
          </p:txBody>
        </p:sp>
        <p:sp>
          <p:nvSpPr>
            <p:cNvPr id="221" name="object 221"/>
            <p:cNvSpPr/>
            <p:nvPr/>
          </p:nvSpPr>
          <p:spPr>
            <a:xfrm>
              <a:off x="6744715" y="5947664"/>
              <a:ext cx="55244" cy="0"/>
            </a:xfrm>
            <a:custGeom>
              <a:avLst/>
              <a:gdLst/>
              <a:ahLst/>
              <a:cxnLst/>
              <a:rect l="l" t="t" r="r" b="b"/>
              <a:pathLst>
                <a:path w="55245">
                  <a:moveTo>
                    <a:pt x="54863" y="0"/>
                  </a:moveTo>
                  <a:lnTo>
                    <a:pt x="0" y="0"/>
                  </a:lnTo>
                </a:path>
              </a:pathLst>
            </a:custGeom>
            <a:ln w="3175">
              <a:solidFill>
                <a:srgbClr val="000000"/>
              </a:solidFill>
            </a:ln>
          </p:spPr>
          <p:txBody>
            <a:bodyPr wrap="square" lIns="0" tIns="0" rIns="0" bIns="0" rtlCol="0"/>
            <a:lstStyle/>
            <a:p>
              <a:endParaRPr/>
            </a:p>
          </p:txBody>
        </p:sp>
        <p:sp>
          <p:nvSpPr>
            <p:cNvPr id="222" name="object 222"/>
            <p:cNvSpPr/>
            <p:nvPr/>
          </p:nvSpPr>
          <p:spPr>
            <a:xfrm>
              <a:off x="6741667" y="5927852"/>
              <a:ext cx="60960" cy="26034"/>
            </a:xfrm>
            <a:custGeom>
              <a:avLst/>
              <a:gdLst/>
              <a:ahLst/>
              <a:cxnLst/>
              <a:rect l="l" t="t" r="r" b="b"/>
              <a:pathLst>
                <a:path w="60959" h="26035">
                  <a:moveTo>
                    <a:pt x="60959" y="25908"/>
                  </a:moveTo>
                  <a:lnTo>
                    <a:pt x="60959" y="0"/>
                  </a:lnTo>
                  <a:lnTo>
                    <a:pt x="0" y="0"/>
                  </a:lnTo>
                  <a:lnTo>
                    <a:pt x="0" y="25908"/>
                  </a:lnTo>
                  <a:lnTo>
                    <a:pt x="60959" y="25908"/>
                  </a:lnTo>
                  <a:close/>
                </a:path>
              </a:pathLst>
            </a:custGeom>
            <a:solidFill>
              <a:srgbClr val="000000"/>
            </a:solidFill>
          </p:spPr>
          <p:txBody>
            <a:bodyPr wrap="square" lIns="0" tIns="0" rIns="0" bIns="0" rtlCol="0"/>
            <a:lstStyle/>
            <a:p>
              <a:endParaRPr/>
            </a:p>
          </p:txBody>
        </p:sp>
        <p:sp>
          <p:nvSpPr>
            <p:cNvPr id="223" name="object 223"/>
            <p:cNvSpPr/>
            <p:nvPr/>
          </p:nvSpPr>
          <p:spPr>
            <a:xfrm>
              <a:off x="6741667" y="5985764"/>
              <a:ext cx="60960" cy="0"/>
            </a:xfrm>
            <a:custGeom>
              <a:avLst/>
              <a:gdLst/>
              <a:ahLst/>
              <a:cxnLst/>
              <a:rect l="l" t="t" r="r" b="b"/>
              <a:pathLst>
                <a:path w="60959">
                  <a:moveTo>
                    <a:pt x="60959" y="0"/>
                  </a:moveTo>
                  <a:lnTo>
                    <a:pt x="0" y="0"/>
                  </a:lnTo>
                </a:path>
              </a:pathLst>
            </a:custGeom>
            <a:ln w="3175">
              <a:solidFill>
                <a:srgbClr val="000000"/>
              </a:solidFill>
            </a:ln>
          </p:spPr>
          <p:txBody>
            <a:bodyPr wrap="square" lIns="0" tIns="0" rIns="0" bIns="0" rtlCol="0"/>
            <a:lstStyle/>
            <a:p>
              <a:endParaRPr/>
            </a:p>
          </p:txBody>
        </p:sp>
        <p:sp>
          <p:nvSpPr>
            <p:cNvPr id="224" name="object 224"/>
            <p:cNvSpPr/>
            <p:nvPr/>
          </p:nvSpPr>
          <p:spPr>
            <a:xfrm>
              <a:off x="6737095" y="5965952"/>
              <a:ext cx="70485" cy="26034"/>
            </a:xfrm>
            <a:custGeom>
              <a:avLst/>
              <a:gdLst/>
              <a:ahLst/>
              <a:cxnLst/>
              <a:rect l="l" t="t" r="r" b="b"/>
              <a:pathLst>
                <a:path w="70484" h="26035">
                  <a:moveTo>
                    <a:pt x="70103" y="25908"/>
                  </a:moveTo>
                  <a:lnTo>
                    <a:pt x="70103" y="0"/>
                  </a:lnTo>
                  <a:lnTo>
                    <a:pt x="0" y="0"/>
                  </a:lnTo>
                  <a:lnTo>
                    <a:pt x="0" y="25908"/>
                  </a:lnTo>
                  <a:lnTo>
                    <a:pt x="70103" y="25908"/>
                  </a:lnTo>
                  <a:close/>
                </a:path>
              </a:pathLst>
            </a:custGeom>
            <a:solidFill>
              <a:srgbClr val="000000"/>
            </a:solidFill>
          </p:spPr>
          <p:txBody>
            <a:bodyPr wrap="square" lIns="0" tIns="0" rIns="0" bIns="0" rtlCol="0"/>
            <a:lstStyle/>
            <a:p>
              <a:endParaRPr/>
            </a:p>
          </p:txBody>
        </p:sp>
        <p:sp>
          <p:nvSpPr>
            <p:cNvPr id="225" name="object 225"/>
            <p:cNvSpPr/>
            <p:nvPr/>
          </p:nvSpPr>
          <p:spPr>
            <a:xfrm>
              <a:off x="6737095" y="6023864"/>
              <a:ext cx="70485" cy="0"/>
            </a:xfrm>
            <a:custGeom>
              <a:avLst/>
              <a:gdLst/>
              <a:ahLst/>
              <a:cxnLst/>
              <a:rect l="l" t="t" r="r" b="b"/>
              <a:pathLst>
                <a:path w="70484">
                  <a:moveTo>
                    <a:pt x="70103" y="0"/>
                  </a:moveTo>
                  <a:lnTo>
                    <a:pt x="0" y="0"/>
                  </a:lnTo>
                </a:path>
              </a:pathLst>
            </a:custGeom>
            <a:ln w="3175">
              <a:solidFill>
                <a:srgbClr val="000000"/>
              </a:solidFill>
            </a:ln>
          </p:spPr>
          <p:txBody>
            <a:bodyPr wrap="square" lIns="0" tIns="0" rIns="0" bIns="0" rtlCol="0"/>
            <a:lstStyle/>
            <a:p>
              <a:endParaRPr/>
            </a:p>
          </p:txBody>
        </p:sp>
        <p:sp>
          <p:nvSpPr>
            <p:cNvPr id="226" name="object 226"/>
            <p:cNvSpPr/>
            <p:nvPr/>
          </p:nvSpPr>
          <p:spPr>
            <a:xfrm>
              <a:off x="6734047" y="6004052"/>
              <a:ext cx="76200" cy="26034"/>
            </a:xfrm>
            <a:custGeom>
              <a:avLst/>
              <a:gdLst/>
              <a:ahLst/>
              <a:cxnLst/>
              <a:rect l="l" t="t" r="r" b="b"/>
              <a:pathLst>
                <a:path w="76200" h="26035">
                  <a:moveTo>
                    <a:pt x="76200" y="25908"/>
                  </a:moveTo>
                  <a:lnTo>
                    <a:pt x="76200" y="0"/>
                  </a:lnTo>
                  <a:lnTo>
                    <a:pt x="0" y="0"/>
                  </a:lnTo>
                  <a:lnTo>
                    <a:pt x="0" y="25908"/>
                  </a:lnTo>
                  <a:lnTo>
                    <a:pt x="76200" y="25908"/>
                  </a:lnTo>
                  <a:close/>
                </a:path>
              </a:pathLst>
            </a:custGeom>
            <a:solidFill>
              <a:srgbClr val="000000"/>
            </a:solidFill>
          </p:spPr>
          <p:txBody>
            <a:bodyPr wrap="square" lIns="0" tIns="0" rIns="0" bIns="0" rtlCol="0"/>
            <a:lstStyle/>
            <a:p>
              <a:endParaRPr/>
            </a:p>
          </p:txBody>
        </p:sp>
        <p:sp>
          <p:nvSpPr>
            <p:cNvPr id="227" name="object 227"/>
            <p:cNvSpPr/>
            <p:nvPr/>
          </p:nvSpPr>
          <p:spPr>
            <a:xfrm>
              <a:off x="6734047" y="6061964"/>
              <a:ext cx="76200" cy="0"/>
            </a:xfrm>
            <a:custGeom>
              <a:avLst/>
              <a:gdLst/>
              <a:ahLst/>
              <a:cxnLst/>
              <a:rect l="l" t="t" r="r" b="b"/>
              <a:pathLst>
                <a:path w="76200">
                  <a:moveTo>
                    <a:pt x="76200" y="0"/>
                  </a:moveTo>
                  <a:lnTo>
                    <a:pt x="0" y="0"/>
                  </a:lnTo>
                </a:path>
              </a:pathLst>
            </a:custGeom>
            <a:ln w="3175">
              <a:solidFill>
                <a:srgbClr val="000000"/>
              </a:solidFill>
            </a:ln>
          </p:spPr>
          <p:txBody>
            <a:bodyPr wrap="square" lIns="0" tIns="0" rIns="0" bIns="0" rtlCol="0"/>
            <a:lstStyle/>
            <a:p>
              <a:endParaRPr/>
            </a:p>
          </p:txBody>
        </p:sp>
        <p:sp>
          <p:nvSpPr>
            <p:cNvPr id="228" name="object 228"/>
            <p:cNvSpPr/>
            <p:nvPr/>
          </p:nvSpPr>
          <p:spPr>
            <a:xfrm>
              <a:off x="6729475" y="6045200"/>
              <a:ext cx="85725" cy="24765"/>
            </a:xfrm>
            <a:custGeom>
              <a:avLst/>
              <a:gdLst/>
              <a:ahLst/>
              <a:cxnLst/>
              <a:rect l="l" t="t" r="r" b="b"/>
              <a:pathLst>
                <a:path w="85725" h="24764">
                  <a:moveTo>
                    <a:pt x="85344" y="24383"/>
                  </a:moveTo>
                  <a:lnTo>
                    <a:pt x="85344" y="0"/>
                  </a:lnTo>
                  <a:lnTo>
                    <a:pt x="0" y="0"/>
                  </a:lnTo>
                  <a:lnTo>
                    <a:pt x="0" y="24383"/>
                  </a:lnTo>
                  <a:lnTo>
                    <a:pt x="85344" y="24383"/>
                  </a:lnTo>
                  <a:close/>
                </a:path>
              </a:pathLst>
            </a:custGeom>
            <a:solidFill>
              <a:srgbClr val="000000"/>
            </a:solidFill>
          </p:spPr>
          <p:txBody>
            <a:bodyPr wrap="square" lIns="0" tIns="0" rIns="0" bIns="0" rtlCol="0"/>
            <a:lstStyle/>
            <a:p>
              <a:endParaRPr/>
            </a:p>
          </p:txBody>
        </p:sp>
      </p:grpSp>
      <p:sp>
        <p:nvSpPr>
          <p:cNvPr id="229" name="object 229"/>
          <p:cNvSpPr txBox="1"/>
          <p:nvPr/>
        </p:nvSpPr>
        <p:spPr>
          <a:xfrm>
            <a:off x="7123683" y="4721926"/>
            <a:ext cx="366395" cy="299720"/>
          </a:xfrm>
          <a:prstGeom prst="rect">
            <a:avLst/>
          </a:prstGeom>
        </p:spPr>
        <p:txBody>
          <a:bodyPr vert="horz" wrap="square" lIns="0" tIns="12700" rIns="0" bIns="0" rtlCol="0">
            <a:spAutoFit/>
          </a:bodyPr>
          <a:lstStyle/>
          <a:p>
            <a:pPr marL="12700">
              <a:lnSpc>
                <a:spcPct val="100000"/>
              </a:lnSpc>
              <a:spcBef>
                <a:spcPts val="100"/>
              </a:spcBef>
            </a:pPr>
            <a:r>
              <a:rPr sz="1800" i="1" spc="-15" dirty="0">
                <a:latin typeface="Arial"/>
                <a:cs typeface="Arial"/>
              </a:rPr>
              <a:t>OH</a:t>
            </a:r>
            <a:endParaRPr sz="1800">
              <a:latin typeface="Arial"/>
              <a:cs typeface="Arial"/>
            </a:endParaRPr>
          </a:p>
        </p:txBody>
      </p:sp>
      <p:sp>
        <p:nvSpPr>
          <p:cNvPr id="230" name="object 230"/>
          <p:cNvSpPr txBox="1"/>
          <p:nvPr/>
        </p:nvSpPr>
        <p:spPr>
          <a:xfrm>
            <a:off x="6130035" y="4811323"/>
            <a:ext cx="130175" cy="251460"/>
          </a:xfrm>
          <a:prstGeom prst="rect">
            <a:avLst/>
          </a:prstGeom>
        </p:spPr>
        <p:txBody>
          <a:bodyPr vert="horz" wrap="square" lIns="0" tIns="16510" rIns="0" bIns="0" rtlCol="0">
            <a:spAutoFit/>
          </a:bodyPr>
          <a:lstStyle/>
          <a:p>
            <a:pPr marL="12700">
              <a:lnSpc>
                <a:spcPct val="100000"/>
              </a:lnSpc>
              <a:spcBef>
                <a:spcPts val="130"/>
              </a:spcBef>
            </a:pPr>
            <a:r>
              <a:rPr sz="1450" i="1" spc="15" dirty="0">
                <a:latin typeface="Arial"/>
                <a:cs typeface="Arial"/>
              </a:rPr>
              <a:t>2</a:t>
            </a:r>
            <a:endParaRPr sz="1450">
              <a:latin typeface="Arial"/>
              <a:cs typeface="Arial"/>
            </a:endParaRPr>
          </a:p>
        </p:txBody>
      </p:sp>
      <p:sp>
        <p:nvSpPr>
          <p:cNvPr id="231" name="object 231"/>
          <p:cNvSpPr txBox="1"/>
          <p:nvPr/>
        </p:nvSpPr>
        <p:spPr>
          <a:xfrm>
            <a:off x="5785617" y="4721926"/>
            <a:ext cx="641985" cy="299720"/>
          </a:xfrm>
          <a:prstGeom prst="rect">
            <a:avLst/>
          </a:prstGeom>
        </p:spPr>
        <p:txBody>
          <a:bodyPr vert="horz" wrap="square" lIns="0" tIns="12700" rIns="0" bIns="0" rtlCol="0">
            <a:spAutoFit/>
          </a:bodyPr>
          <a:lstStyle/>
          <a:p>
            <a:pPr marL="12700">
              <a:lnSpc>
                <a:spcPct val="100000"/>
              </a:lnSpc>
              <a:spcBef>
                <a:spcPts val="100"/>
              </a:spcBef>
            </a:pPr>
            <a:r>
              <a:rPr sz="1800" i="1" dirty="0">
                <a:latin typeface="Arial"/>
                <a:cs typeface="Arial"/>
              </a:rPr>
              <a:t>HO</a:t>
            </a:r>
            <a:r>
              <a:rPr sz="1800" i="1" spc="260" dirty="0">
                <a:latin typeface="Arial"/>
                <a:cs typeface="Arial"/>
              </a:rPr>
              <a:t> </a:t>
            </a:r>
            <a:r>
              <a:rPr sz="1800" i="1" spc="-5" dirty="0">
                <a:latin typeface="Arial"/>
                <a:cs typeface="Arial"/>
              </a:rPr>
              <a:t>C</a:t>
            </a:r>
            <a:endParaRPr sz="1800">
              <a:latin typeface="Arial"/>
              <a:cs typeface="Arial"/>
            </a:endParaRPr>
          </a:p>
        </p:txBody>
      </p:sp>
      <p:sp>
        <p:nvSpPr>
          <p:cNvPr id="232" name="object 232"/>
          <p:cNvSpPr txBox="1"/>
          <p:nvPr/>
        </p:nvSpPr>
        <p:spPr>
          <a:xfrm>
            <a:off x="5760212" y="5739953"/>
            <a:ext cx="692785" cy="299720"/>
          </a:xfrm>
          <a:prstGeom prst="rect">
            <a:avLst/>
          </a:prstGeom>
        </p:spPr>
        <p:txBody>
          <a:bodyPr vert="horz" wrap="square" lIns="0" tIns="12700" rIns="0" bIns="0" rtlCol="0">
            <a:spAutoFit/>
          </a:bodyPr>
          <a:lstStyle/>
          <a:p>
            <a:pPr marL="38100">
              <a:lnSpc>
                <a:spcPct val="100000"/>
              </a:lnSpc>
              <a:spcBef>
                <a:spcPts val="100"/>
              </a:spcBef>
            </a:pPr>
            <a:r>
              <a:rPr sz="1800" i="1" spc="5" dirty="0">
                <a:latin typeface="Arial"/>
                <a:cs typeface="Arial"/>
              </a:rPr>
              <a:t>HO</a:t>
            </a:r>
            <a:r>
              <a:rPr sz="2175" i="1" spc="7" baseline="-15325" dirty="0">
                <a:latin typeface="Arial"/>
                <a:cs typeface="Arial"/>
              </a:rPr>
              <a:t>2</a:t>
            </a:r>
            <a:r>
              <a:rPr sz="1800" i="1" spc="5" dirty="0">
                <a:latin typeface="Arial"/>
                <a:cs typeface="Arial"/>
              </a:rPr>
              <a:t>C</a:t>
            </a:r>
            <a:endParaRPr sz="1800">
              <a:latin typeface="Arial"/>
              <a:cs typeface="Arial"/>
            </a:endParaRPr>
          </a:p>
        </p:txBody>
      </p:sp>
      <p:sp>
        <p:nvSpPr>
          <p:cNvPr id="233" name="object 233"/>
          <p:cNvSpPr txBox="1"/>
          <p:nvPr/>
        </p:nvSpPr>
        <p:spPr>
          <a:xfrm>
            <a:off x="7123633" y="5739958"/>
            <a:ext cx="367665" cy="299720"/>
          </a:xfrm>
          <a:prstGeom prst="rect">
            <a:avLst/>
          </a:prstGeom>
        </p:spPr>
        <p:txBody>
          <a:bodyPr vert="horz" wrap="square" lIns="0" tIns="12700" rIns="0" bIns="0" rtlCol="0">
            <a:spAutoFit/>
          </a:bodyPr>
          <a:lstStyle/>
          <a:p>
            <a:pPr marL="12700">
              <a:lnSpc>
                <a:spcPct val="100000"/>
              </a:lnSpc>
              <a:spcBef>
                <a:spcPts val="100"/>
              </a:spcBef>
            </a:pPr>
            <a:r>
              <a:rPr sz="1800" i="1" spc="-10" dirty="0">
                <a:latin typeface="Arial"/>
                <a:cs typeface="Arial"/>
              </a:rPr>
              <a:t>O</a:t>
            </a:r>
            <a:r>
              <a:rPr sz="1800" i="1" spc="-5" dirty="0">
                <a:latin typeface="Arial"/>
                <a:cs typeface="Arial"/>
              </a:rPr>
              <a:t>H</a:t>
            </a:r>
            <a:endParaRPr sz="1800">
              <a:latin typeface="Arial"/>
              <a:cs typeface="Arial"/>
            </a:endParaRPr>
          </a:p>
        </p:txBody>
      </p:sp>
      <p:sp>
        <p:nvSpPr>
          <p:cNvPr id="234" name="object 234"/>
          <p:cNvSpPr txBox="1"/>
          <p:nvPr/>
        </p:nvSpPr>
        <p:spPr>
          <a:xfrm>
            <a:off x="6695440" y="4429318"/>
            <a:ext cx="190500" cy="299720"/>
          </a:xfrm>
          <a:prstGeom prst="rect">
            <a:avLst/>
          </a:prstGeom>
        </p:spPr>
        <p:txBody>
          <a:bodyPr vert="horz" wrap="square" lIns="0" tIns="12700" rIns="0" bIns="0" rtlCol="0">
            <a:spAutoFit/>
          </a:bodyPr>
          <a:lstStyle/>
          <a:p>
            <a:pPr marL="12700">
              <a:lnSpc>
                <a:spcPct val="100000"/>
              </a:lnSpc>
              <a:spcBef>
                <a:spcPts val="100"/>
              </a:spcBef>
            </a:pPr>
            <a:r>
              <a:rPr sz="1800" i="1" spc="-5" dirty="0">
                <a:latin typeface="Arial"/>
                <a:cs typeface="Arial"/>
              </a:rPr>
              <a:t>H</a:t>
            </a:r>
            <a:endParaRPr sz="1800">
              <a:latin typeface="Arial"/>
              <a:cs typeface="Arial"/>
            </a:endParaRPr>
          </a:p>
        </p:txBody>
      </p:sp>
      <p:sp>
        <p:nvSpPr>
          <p:cNvPr id="235" name="object 235"/>
          <p:cNvSpPr txBox="1"/>
          <p:nvPr/>
        </p:nvSpPr>
        <p:spPr>
          <a:xfrm>
            <a:off x="6695440" y="6006658"/>
            <a:ext cx="190500" cy="299720"/>
          </a:xfrm>
          <a:prstGeom prst="rect">
            <a:avLst/>
          </a:prstGeom>
        </p:spPr>
        <p:txBody>
          <a:bodyPr vert="horz" wrap="square" lIns="0" tIns="12700" rIns="0" bIns="0" rtlCol="0">
            <a:spAutoFit/>
          </a:bodyPr>
          <a:lstStyle/>
          <a:p>
            <a:pPr marL="12700">
              <a:lnSpc>
                <a:spcPct val="100000"/>
              </a:lnSpc>
              <a:spcBef>
                <a:spcPts val="100"/>
              </a:spcBef>
            </a:pPr>
            <a:r>
              <a:rPr sz="1800" i="1" spc="-5" dirty="0">
                <a:latin typeface="Arial"/>
                <a:cs typeface="Arial"/>
              </a:rPr>
              <a:t>H</a:t>
            </a:r>
            <a:endParaRPr sz="1800">
              <a:latin typeface="Arial"/>
              <a:cs typeface="Arial"/>
            </a:endParaRPr>
          </a:p>
        </p:txBody>
      </p:sp>
      <p:sp>
        <p:nvSpPr>
          <p:cNvPr id="236" name="object 236"/>
          <p:cNvSpPr txBox="1"/>
          <p:nvPr/>
        </p:nvSpPr>
        <p:spPr>
          <a:xfrm>
            <a:off x="6533900" y="5039436"/>
            <a:ext cx="208915" cy="644525"/>
          </a:xfrm>
          <a:prstGeom prst="rect">
            <a:avLst/>
          </a:prstGeom>
        </p:spPr>
        <p:txBody>
          <a:bodyPr vert="horz" wrap="square" lIns="0" tIns="3175" rIns="0" bIns="0" rtlCol="0">
            <a:spAutoFit/>
          </a:bodyPr>
          <a:lstStyle/>
          <a:p>
            <a:pPr marL="12700" marR="5080" indent="15240">
              <a:lnSpc>
                <a:spcPct val="103000"/>
              </a:lnSpc>
              <a:spcBef>
                <a:spcPts val="25"/>
              </a:spcBef>
            </a:pPr>
            <a:r>
              <a:rPr sz="2000" b="1" spc="-5" dirty="0">
                <a:solidFill>
                  <a:srgbClr val="FF0000"/>
                </a:solidFill>
                <a:latin typeface="Times New Roman"/>
                <a:cs typeface="Times New Roman"/>
              </a:rPr>
              <a:t>S  R</a:t>
            </a:r>
            <a:endParaRPr sz="2000">
              <a:latin typeface="Times New Roman"/>
              <a:cs typeface="Times New Roman"/>
            </a:endParaRPr>
          </a:p>
        </p:txBody>
      </p:sp>
      <p:sp>
        <p:nvSpPr>
          <p:cNvPr id="237" name="object 237"/>
          <p:cNvSpPr/>
          <p:nvPr/>
        </p:nvSpPr>
        <p:spPr>
          <a:xfrm>
            <a:off x="4483100" y="2425700"/>
            <a:ext cx="0" cy="304800"/>
          </a:xfrm>
          <a:custGeom>
            <a:avLst/>
            <a:gdLst/>
            <a:ahLst/>
            <a:cxnLst/>
            <a:rect l="l" t="t" r="r" b="b"/>
            <a:pathLst>
              <a:path h="304800">
                <a:moveTo>
                  <a:pt x="0" y="0"/>
                </a:moveTo>
                <a:lnTo>
                  <a:pt x="0" y="304800"/>
                </a:lnTo>
              </a:path>
            </a:pathLst>
          </a:custGeom>
          <a:ln w="28956">
            <a:solidFill>
              <a:srgbClr val="000000"/>
            </a:solidFill>
            <a:prstDash val="dash"/>
          </a:ln>
        </p:spPr>
        <p:txBody>
          <a:bodyPr wrap="square" lIns="0" tIns="0" rIns="0" bIns="0" rtlCol="0"/>
          <a:lstStyle/>
          <a:p>
            <a:endParaRPr/>
          </a:p>
        </p:txBody>
      </p:sp>
      <p:sp>
        <p:nvSpPr>
          <p:cNvPr id="238" name="object 238"/>
          <p:cNvSpPr txBox="1"/>
          <p:nvPr/>
        </p:nvSpPr>
        <p:spPr>
          <a:xfrm>
            <a:off x="3688104" y="2758947"/>
            <a:ext cx="1605280" cy="330835"/>
          </a:xfrm>
          <a:prstGeom prst="rect">
            <a:avLst/>
          </a:prstGeom>
        </p:spPr>
        <p:txBody>
          <a:bodyPr vert="horz" wrap="square" lIns="0" tIns="13335" rIns="0" bIns="0" rtlCol="0">
            <a:spAutoFit/>
          </a:bodyPr>
          <a:lstStyle/>
          <a:p>
            <a:pPr marL="12700">
              <a:lnSpc>
                <a:spcPct val="100000"/>
              </a:lnSpc>
              <a:spcBef>
                <a:spcPts val="105"/>
              </a:spcBef>
            </a:pPr>
            <a:r>
              <a:rPr sz="2000" b="1" spc="125" dirty="0">
                <a:solidFill>
                  <a:srgbClr val="0000FF"/>
                </a:solidFill>
                <a:latin typeface="Times New Roman"/>
                <a:cs typeface="Times New Roman"/>
              </a:rPr>
              <a:t>Enantiomers</a:t>
            </a:r>
            <a:endParaRPr sz="2000">
              <a:latin typeface="Times New Roman"/>
              <a:cs typeface="Times New Roman"/>
            </a:endParaRPr>
          </a:p>
        </p:txBody>
      </p:sp>
      <p:grpSp>
        <p:nvGrpSpPr>
          <p:cNvPr id="239" name="object 239"/>
          <p:cNvGrpSpPr/>
          <p:nvPr/>
        </p:nvGrpSpPr>
        <p:grpSpPr>
          <a:xfrm>
            <a:off x="1002283" y="2899664"/>
            <a:ext cx="539750" cy="2778760"/>
            <a:chOff x="1002283" y="2899664"/>
            <a:chExt cx="539750" cy="2778760"/>
          </a:xfrm>
        </p:grpSpPr>
        <p:sp>
          <p:nvSpPr>
            <p:cNvPr id="240" name="object 240"/>
            <p:cNvSpPr/>
            <p:nvPr/>
          </p:nvSpPr>
          <p:spPr>
            <a:xfrm>
              <a:off x="1006855" y="2959100"/>
              <a:ext cx="443865" cy="2667000"/>
            </a:xfrm>
            <a:custGeom>
              <a:avLst/>
              <a:gdLst/>
              <a:ahLst/>
              <a:cxnLst/>
              <a:rect l="l" t="t" r="r" b="b"/>
              <a:pathLst>
                <a:path w="443865" h="2667000">
                  <a:moveTo>
                    <a:pt x="443484" y="0"/>
                  </a:moveTo>
                  <a:lnTo>
                    <a:pt x="395085" y="2616"/>
                  </a:lnTo>
                  <a:lnTo>
                    <a:pt x="348215" y="10282"/>
                  </a:lnTo>
                  <a:lnTo>
                    <a:pt x="303141" y="22725"/>
                  </a:lnTo>
                  <a:lnTo>
                    <a:pt x="260132" y="39671"/>
                  </a:lnTo>
                  <a:lnTo>
                    <a:pt x="219456" y="60847"/>
                  </a:lnTo>
                  <a:lnTo>
                    <a:pt x="181380" y="85977"/>
                  </a:lnTo>
                  <a:lnTo>
                    <a:pt x="146173" y="114790"/>
                  </a:lnTo>
                  <a:lnTo>
                    <a:pt x="114104" y="147012"/>
                  </a:lnTo>
                  <a:lnTo>
                    <a:pt x="85441" y="182367"/>
                  </a:lnTo>
                  <a:lnTo>
                    <a:pt x="60452" y="220584"/>
                  </a:lnTo>
                  <a:lnTo>
                    <a:pt x="39404" y="261389"/>
                  </a:lnTo>
                  <a:lnTo>
                    <a:pt x="22567" y="304507"/>
                  </a:lnTo>
                  <a:lnTo>
                    <a:pt x="10208" y="349665"/>
                  </a:lnTo>
                  <a:lnTo>
                    <a:pt x="2596" y="396590"/>
                  </a:lnTo>
                  <a:lnTo>
                    <a:pt x="0" y="445008"/>
                  </a:lnTo>
                  <a:lnTo>
                    <a:pt x="0" y="2221991"/>
                  </a:lnTo>
                  <a:lnTo>
                    <a:pt x="2596" y="2270409"/>
                  </a:lnTo>
                  <a:lnTo>
                    <a:pt x="10208" y="2317334"/>
                  </a:lnTo>
                  <a:lnTo>
                    <a:pt x="22567" y="2362492"/>
                  </a:lnTo>
                  <a:lnTo>
                    <a:pt x="39404" y="2405610"/>
                  </a:lnTo>
                  <a:lnTo>
                    <a:pt x="60452" y="2446415"/>
                  </a:lnTo>
                  <a:lnTo>
                    <a:pt x="85441" y="2484632"/>
                  </a:lnTo>
                  <a:lnTo>
                    <a:pt x="114104" y="2519987"/>
                  </a:lnTo>
                  <a:lnTo>
                    <a:pt x="146173" y="2552209"/>
                  </a:lnTo>
                  <a:lnTo>
                    <a:pt x="181380" y="2581022"/>
                  </a:lnTo>
                  <a:lnTo>
                    <a:pt x="219456" y="2606152"/>
                  </a:lnTo>
                  <a:lnTo>
                    <a:pt x="260132" y="2627328"/>
                  </a:lnTo>
                  <a:lnTo>
                    <a:pt x="303141" y="2644274"/>
                  </a:lnTo>
                  <a:lnTo>
                    <a:pt x="348215" y="2656717"/>
                  </a:lnTo>
                  <a:lnTo>
                    <a:pt x="395085" y="2664383"/>
                  </a:lnTo>
                  <a:lnTo>
                    <a:pt x="443484" y="2667000"/>
                  </a:lnTo>
                </a:path>
                <a:path w="443865" h="2667000">
                  <a:moveTo>
                    <a:pt x="304800" y="12191"/>
                  </a:moveTo>
                  <a:lnTo>
                    <a:pt x="437388" y="12191"/>
                  </a:lnTo>
                </a:path>
              </a:pathLst>
            </a:custGeom>
            <a:ln w="9144">
              <a:solidFill>
                <a:srgbClr val="000000"/>
              </a:solidFill>
            </a:ln>
          </p:spPr>
          <p:txBody>
            <a:bodyPr wrap="square" lIns="0" tIns="0" rIns="0" bIns="0" rtlCol="0"/>
            <a:lstStyle/>
            <a:p>
              <a:endParaRPr/>
            </a:p>
          </p:txBody>
        </p:sp>
        <p:sp>
          <p:nvSpPr>
            <p:cNvPr id="241" name="object 241"/>
            <p:cNvSpPr/>
            <p:nvPr/>
          </p:nvSpPr>
          <p:spPr>
            <a:xfrm>
              <a:off x="1441195" y="2899664"/>
              <a:ext cx="100965" cy="144780"/>
            </a:xfrm>
            <a:custGeom>
              <a:avLst/>
              <a:gdLst/>
              <a:ahLst/>
              <a:cxnLst/>
              <a:rect l="l" t="t" r="r" b="b"/>
              <a:pathLst>
                <a:path w="100965" h="144780">
                  <a:moveTo>
                    <a:pt x="100584" y="71627"/>
                  </a:moveTo>
                  <a:lnTo>
                    <a:pt x="0" y="0"/>
                  </a:lnTo>
                  <a:lnTo>
                    <a:pt x="0" y="144780"/>
                  </a:lnTo>
                  <a:lnTo>
                    <a:pt x="100584" y="71627"/>
                  </a:lnTo>
                  <a:close/>
                </a:path>
              </a:pathLst>
            </a:custGeom>
            <a:solidFill>
              <a:srgbClr val="000000"/>
            </a:solidFill>
          </p:spPr>
          <p:txBody>
            <a:bodyPr wrap="square" lIns="0" tIns="0" rIns="0" bIns="0" rtlCol="0"/>
            <a:lstStyle/>
            <a:p>
              <a:endParaRPr/>
            </a:p>
          </p:txBody>
        </p:sp>
        <p:sp>
          <p:nvSpPr>
            <p:cNvPr id="242" name="object 242"/>
            <p:cNvSpPr/>
            <p:nvPr/>
          </p:nvSpPr>
          <p:spPr>
            <a:xfrm>
              <a:off x="1311655" y="5604764"/>
              <a:ext cx="132715" cy="0"/>
            </a:xfrm>
            <a:custGeom>
              <a:avLst/>
              <a:gdLst/>
              <a:ahLst/>
              <a:cxnLst/>
              <a:rect l="l" t="t" r="r" b="b"/>
              <a:pathLst>
                <a:path w="132715">
                  <a:moveTo>
                    <a:pt x="0" y="0"/>
                  </a:moveTo>
                  <a:lnTo>
                    <a:pt x="132587" y="0"/>
                  </a:lnTo>
                </a:path>
              </a:pathLst>
            </a:custGeom>
            <a:ln w="9144">
              <a:solidFill>
                <a:srgbClr val="000000"/>
              </a:solidFill>
            </a:ln>
          </p:spPr>
          <p:txBody>
            <a:bodyPr wrap="square" lIns="0" tIns="0" rIns="0" bIns="0" rtlCol="0"/>
            <a:lstStyle/>
            <a:p>
              <a:endParaRPr/>
            </a:p>
          </p:txBody>
        </p:sp>
        <p:sp>
          <p:nvSpPr>
            <p:cNvPr id="243" name="object 243"/>
            <p:cNvSpPr/>
            <p:nvPr/>
          </p:nvSpPr>
          <p:spPr>
            <a:xfrm>
              <a:off x="1441195" y="5533136"/>
              <a:ext cx="100965" cy="144780"/>
            </a:xfrm>
            <a:custGeom>
              <a:avLst/>
              <a:gdLst/>
              <a:ahLst/>
              <a:cxnLst/>
              <a:rect l="l" t="t" r="r" b="b"/>
              <a:pathLst>
                <a:path w="100965" h="144779">
                  <a:moveTo>
                    <a:pt x="100584" y="71627"/>
                  </a:moveTo>
                  <a:lnTo>
                    <a:pt x="0" y="0"/>
                  </a:lnTo>
                  <a:lnTo>
                    <a:pt x="0" y="144779"/>
                  </a:lnTo>
                  <a:lnTo>
                    <a:pt x="100584" y="71627"/>
                  </a:lnTo>
                  <a:close/>
                </a:path>
              </a:pathLst>
            </a:custGeom>
            <a:solidFill>
              <a:srgbClr val="000000"/>
            </a:solidFill>
          </p:spPr>
          <p:txBody>
            <a:bodyPr wrap="square" lIns="0" tIns="0" rIns="0" bIns="0" rtlCol="0"/>
            <a:lstStyle/>
            <a:p>
              <a:endParaRPr/>
            </a:p>
          </p:txBody>
        </p:sp>
      </p:grpSp>
      <p:grpSp>
        <p:nvGrpSpPr>
          <p:cNvPr id="244" name="object 244"/>
          <p:cNvGrpSpPr/>
          <p:nvPr/>
        </p:nvGrpSpPr>
        <p:grpSpPr>
          <a:xfrm>
            <a:off x="3187700" y="3102355"/>
            <a:ext cx="2545080" cy="1925320"/>
            <a:chOff x="3187700" y="3102355"/>
            <a:chExt cx="2545080" cy="1925320"/>
          </a:xfrm>
        </p:grpSpPr>
        <p:sp>
          <p:nvSpPr>
            <p:cNvPr id="245" name="object 245"/>
            <p:cNvSpPr/>
            <p:nvPr/>
          </p:nvSpPr>
          <p:spPr>
            <a:xfrm>
              <a:off x="4483100" y="3126739"/>
              <a:ext cx="0" cy="1900555"/>
            </a:xfrm>
            <a:custGeom>
              <a:avLst/>
              <a:gdLst/>
              <a:ahLst/>
              <a:cxnLst/>
              <a:rect l="l" t="t" r="r" b="b"/>
              <a:pathLst>
                <a:path h="1900554">
                  <a:moveTo>
                    <a:pt x="0" y="0"/>
                  </a:moveTo>
                  <a:lnTo>
                    <a:pt x="0" y="1900427"/>
                  </a:lnTo>
                </a:path>
              </a:pathLst>
            </a:custGeom>
            <a:ln w="28955">
              <a:solidFill>
                <a:srgbClr val="000000"/>
              </a:solidFill>
              <a:prstDash val="dash"/>
            </a:ln>
          </p:spPr>
          <p:txBody>
            <a:bodyPr wrap="square" lIns="0" tIns="0" rIns="0" bIns="0" rtlCol="0"/>
            <a:lstStyle/>
            <a:p>
              <a:endParaRPr/>
            </a:p>
          </p:txBody>
        </p:sp>
        <p:sp>
          <p:nvSpPr>
            <p:cNvPr id="246" name="object 246"/>
            <p:cNvSpPr/>
            <p:nvPr/>
          </p:nvSpPr>
          <p:spPr>
            <a:xfrm>
              <a:off x="3384295" y="3187699"/>
              <a:ext cx="2179320" cy="0"/>
            </a:xfrm>
            <a:custGeom>
              <a:avLst/>
              <a:gdLst/>
              <a:ahLst/>
              <a:cxnLst/>
              <a:rect l="l" t="t" r="r" b="b"/>
              <a:pathLst>
                <a:path w="2179320">
                  <a:moveTo>
                    <a:pt x="0" y="0"/>
                  </a:moveTo>
                  <a:lnTo>
                    <a:pt x="2179319" y="0"/>
                  </a:lnTo>
                </a:path>
              </a:pathLst>
            </a:custGeom>
            <a:ln w="38100">
              <a:solidFill>
                <a:srgbClr val="FF0000"/>
              </a:solidFill>
            </a:ln>
          </p:spPr>
          <p:txBody>
            <a:bodyPr wrap="square" lIns="0" tIns="0" rIns="0" bIns="0" rtlCol="0"/>
            <a:lstStyle/>
            <a:p>
              <a:endParaRPr/>
            </a:p>
          </p:txBody>
        </p:sp>
        <p:sp>
          <p:nvSpPr>
            <p:cNvPr id="247" name="object 247"/>
            <p:cNvSpPr/>
            <p:nvPr/>
          </p:nvSpPr>
          <p:spPr>
            <a:xfrm>
              <a:off x="3218180" y="3102355"/>
              <a:ext cx="2514600" cy="172720"/>
            </a:xfrm>
            <a:custGeom>
              <a:avLst/>
              <a:gdLst/>
              <a:ahLst/>
              <a:cxnLst/>
              <a:rect l="l" t="t" r="r" b="b"/>
              <a:pathLst>
                <a:path w="2514600" h="172720">
                  <a:moveTo>
                    <a:pt x="170688" y="0"/>
                  </a:moveTo>
                  <a:lnTo>
                    <a:pt x="0" y="85344"/>
                  </a:lnTo>
                  <a:lnTo>
                    <a:pt x="170688" y="172212"/>
                  </a:lnTo>
                  <a:lnTo>
                    <a:pt x="170688" y="0"/>
                  </a:lnTo>
                  <a:close/>
                </a:path>
                <a:path w="2514600" h="172720">
                  <a:moveTo>
                    <a:pt x="2514600" y="85344"/>
                  </a:moveTo>
                  <a:lnTo>
                    <a:pt x="2342388" y="0"/>
                  </a:lnTo>
                  <a:lnTo>
                    <a:pt x="2342388" y="172212"/>
                  </a:lnTo>
                  <a:lnTo>
                    <a:pt x="2514600" y="85344"/>
                  </a:lnTo>
                  <a:close/>
                </a:path>
              </a:pathLst>
            </a:custGeom>
            <a:solidFill>
              <a:srgbClr val="FF0000"/>
            </a:solidFill>
          </p:spPr>
          <p:txBody>
            <a:bodyPr wrap="square" lIns="0" tIns="0" rIns="0" bIns="0" rtlCol="0"/>
            <a:lstStyle/>
            <a:p>
              <a:endParaRPr/>
            </a:p>
          </p:txBody>
        </p:sp>
        <p:sp>
          <p:nvSpPr>
            <p:cNvPr id="248" name="object 248"/>
            <p:cNvSpPr/>
            <p:nvPr/>
          </p:nvSpPr>
          <p:spPr>
            <a:xfrm>
              <a:off x="3346195" y="4003039"/>
              <a:ext cx="2197735" cy="731520"/>
            </a:xfrm>
            <a:custGeom>
              <a:avLst/>
              <a:gdLst/>
              <a:ahLst/>
              <a:cxnLst/>
              <a:rect l="l" t="t" r="r" b="b"/>
              <a:pathLst>
                <a:path w="2197735" h="731520">
                  <a:moveTo>
                    <a:pt x="0" y="0"/>
                  </a:moveTo>
                  <a:lnTo>
                    <a:pt x="2197607" y="731519"/>
                  </a:lnTo>
                </a:path>
              </a:pathLst>
            </a:custGeom>
            <a:ln w="38100">
              <a:solidFill>
                <a:srgbClr val="FF0000"/>
              </a:solidFill>
            </a:ln>
          </p:spPr>
          <p:txBody>
            <a:bodyPr wrap="square" lIns="0" tIns="0" rIns="0" bIns="0" rtlCol="0"/>
            <a:lstStyle/>
            <a:p>
              <a:endParaRPr/>
            </a:p>
          </p:txBody>
        </p:sp>
        <p:sp>
          <p:nvSpPr>
            <p:cNvPr id="249" name="object 249"/>
            <p:cNvSpPr/>
            <p:nvPr/>
          </p:nvSpPr>
          <p:spPr>
            <a:xfrm>
              <a:off x="3187700" y="3922267"/>
              <a:ext cx="2514600" cy="894715"/>
            </a:xfrm>
            <a:custGeom>
              <a:avLst/>
              <a:gdLst/>
              <a:ahLst/>
              <a:cxnLst/>
              <a:rect l="l" t="t" r="r" b="b"/>
              <a:pathLst>
                <a:path w="2514600" h="894714">
                  <a:moveTo>
                    <a:pt x="190500" y="0"/>
                  </a:moveTo>
                  <a:lnTo>
                    <a:pt x="0" y="27432"/>
                  </a:lnTo>
                  <a:lnTo>
                    <a:pt x="137160" y="163068"/>
                  </a:lnTo>
                  <a:lnTo>
                    <a:pt x="190500" y="0"/>
                  </a:lnTo>
                  <a:close/>
                </a:path>
                <a:path w="2514600" h="894714">
                  <a:moveTo>
                    <a:pt x="2514600" y="865632"/>
                  </a:moveTo>
                  <a:lnTo>
                    <a:pt x="2378964" y="731520"/>
                  </a:lnTo>
                  <a:lnTo>
                    <a:pt x="2325624" y="894588"/>
                  </a:lnTo>
                  <a:lnTo>
                    <a:pt x="2514600" y="865632"/>
                  </a:lnTo>
                  <a:close/>
                </a:path>
              </a:pathLst>
            </a:custGeom>
            <a:solidFill>
              <a:srgbClr val="FF0000"/>
            </a:solidFill>
          </p:spPr>
          <p:txBody>
            <a:bodyPr wrap="square" lIns="0" tIns="0" rIns="0" bIns="0" rtlCol="0"/>
            <a:lstStyle/>
            <a:p>
              <a:endParaRPr/>
            </a:p>
          </p:txBody>
        </p:sp>
        <p:sp>
          <p:nvSpPr>
            <p:cNvPr id="250" name="object 250"/>
            <p:cNvSpPr/>
            <p:nvPr/>
          </p:nvSpPr>
          <p:spPr>
            <a:xfrm>
              <a:off x="3494024" y="3942080"/>
              <a:ext cx="1978660" cy="855344"/>
            </a:xfrm>
            <a:custGeom>
              <a:avLst/>
              <a:gdLst/>
              <a:ahLst/>
              <a:cxnLst/>
              <a:rect l="l" t="t" r="r" b="b"/>
              <a:pathLst>
                <a:path w="1978660" h="855345">
                  <a:moveTo>
                    <a:pt x="1978152" y="0"/>
                  </a:moveTo>
                  <a:lnTo>
                    <a:pt x="0" y="854964"/>
                  </a:lnTo>
                </a:path>
              </a:pathLst>
            </a:custGeom>
            <a:ln w="38099">
              <a:solidFill>
                <a:srgbClr val="FF0000"/>
              </a:solidFill>
            </a:ln>
          </p:spPr>
          <p:txBody>
            <a:bodyPr wrap="square" lIns="0" tIns="0" rIns="0" bIns="0" rtlCol="0"/>
            <a:lstStyle/>
            <a:p>
              <a:endParaRPr/>
            </a:p>
          </p:txBody>
        </p:sp>
        <p:sp>
          <p:nvSpPr>
            <p:cNvPr id="251" name="object 251"/>
            <p:cNvSpPr/>
            <p:nvPr/>
          </p:nvSpPr>
          <p:spPr>
            <a:xfrm>
              <a:off x="3340100" y="3864355"/>
              <a:ext cx="2286000" cy="1012190"/>
            </a:xfrm>
            <a:custGeom>
              <a:avLst/>
              <a:gdLst/>
              <a:ahLst/>
              <a:cxnLst/>
              <a:rect l="l" t="t" r="r" b="b"/>
              <a:pathLst>
                <a:path w="2286000" h="1012189">
                  <a:moveTo>
                    <a:pt x="192024" y="1011936"/>
                  </a:moveTo>
                  <a:lnTo>
                    <a:pt x="124968" y="854964"/>
                  </a:lnTo>
                  <a:lnTo>
                    <a:pt x="0" y="999744"/>
                  </a:lnTo>
                  <a:lnTo>
                    <a:pt x="192024" y="1011936"/>
                  </a:lnTo>
                  <a:close/>
                </a:path>
                <a:path w="2286000" h="1012189">
                  <a:moveTo>
                    <a:pt x="2286000" y="9144"/>
                  </a:moveTo>
                  <a:lnTo>
                    <a:pt x="2095500" y="0"/>
                  </a:lnTo>
                  <a:lnTo>
                    <a:pt x="2164080" y="156972"/>
                  </a:lnTo>
                  <a:lnTo>
                    <a:pt x="2286000" y="9144"/>
                  </a:lnTo>
                  <a:close/>
                </a:path>
              </a:pathLst>
            </a:custGeom>
            <a:solidFill>
              <a:srgbClr val="FF0000"/>
            </a:solidFill>
          </p:spPr>
          <p:txBody>
            <a:bodyPr wrap="square" lIns="0" tIns="0" rIns="0" bIns="0" rtlCol="0"/>
            <a:lstStyle/>
            <a:p>
              <a:endParaRPr/>
            </a:p>
          </p:txBody>
        </p:sp>
      </p:grpSp>
      <p:sp>
        <p:nvSpPr>
          <p:cNvPr id="252" name="object 252"/>
          <p:cNvSpPr/>
          <p:nvPr/>
        </p:nvSpPr>
        <p:spPr>
          <a:xfrm>
            <a:off x="7409180" y="2892044"/>
            <a:ext cx="99060" cy="144780"/>
          </a:xfrm>
          <a:custGeom>
            <a:avLst/>
            <a:gdLst/>
            <a:ahLst/>
            <a:cxnLst/>
            <a:rect l="l" t="t" r="r" b="b"/>
            <a:pathLst>
              <a:path w="99059" h="144780">
                <a:moveTo>
                  <a:pt x="99060" y="144779"/>
                </a:moveTo>
                <a:lnTo>
                  <a:pt x="99060" y="0"/>
                </a:lnTo>
                <a:lnTo>
                  <a:pt x="0" y="73151"/>
                </a:lnTo>
                <a:lnTo>
                  <a:pt x="99060" y="144779"/>
                </a:lnTo>
                <a:close/>
              </a:path>
            </a:pathLst>
          </a:custGeom>
          <a:solidFill>
            <a:srgbClr val="000000"/>
          </a:solidFill>
        </p:spPr>
        <p:txBody>
          <a:bodyPr wrap="square" lIns="0" tIns="0" rIns="0" bIns="0" rtlCol="0"/>
          <a:lstStyle/>
          <a:p>
            <a:endParaRPr/>
          </a:p>
        </p:txBody>
      </p:sp>
      <p:grpSp>
        <p:nvGrpSpPr>
          <p:cNvPr id="253" name="object 253"/>
          <p:cNvGrpSpPr/>
          <p:nvPr/>
        </p:nvGrpSpPr>
        <p:grpSpPr>
          <a:xfrm>
            <a:off x="7409180" y="2954527"/>
            <a:ext cx="612775" cy="2763520"/>
            <a:chOff x="7409180" y="2954527"/>
            <a:chExt cx="612775" cy="2763520"/>
          </a:xfrm>
        </p:grpSpPr>
        <p:sp>
          <p:nvSpPr>
            <p:cNvPr id="254" name="object 254"/>
            <p:cNvSpPr/>
            <p:nvPr/>
          </p:nvSpPr>
          <p:spPr>
            <a:xfrm>
              <a:off x="7499096" y="2959099"/>
              <a:ext cx="518159" cy="2689860"/>
            </a:xfrm>
            <a:custGeom>
              <a:avLst/>
              <a:gdLst/>
              <a:ahLst/>
              <a:cxnLst/>
              <a:rect l="l" t="t" r="r" b="b"/>
              <a:pathLst>
                <a:path w="518159" h="2689860">
                  <a:moveTo>
                    <a:pt x="73151" y="0"/>
                  </a:moveTo>
                  <a:lnTo>
                    <a:pt x="121569" y="2616"/>
                  </a:lnTo>
                  <a:lnTo>
                    <a:pt x="168494" y="10282"/>
                  </a:lnTo>
                  <a:lnTo>
                    <a:pt x="213652" y="22725"/>
                  </a:lnTo>
                  <a:lnTo>
                    <a:pt x="256770" y="39671"/>
                  </a:lnTo>
                  <a:lnTo>
                    <a:pt x="297575" y="60847"/>
                  </a:lnTo>
                  <a:lnTo>
                    <a:pt x="335792" y="85977"/>
                  </a:lnTo>
                  <a:lnTo>
                    <a:pt x="371147" y="114790"/>
                  </a:lnTo>
                  <a:lnTo>
                    <a:pt x="403369" y="147012"/>
                  </a:lnTo>
                  <a:lnTo>
                    <a:pt x="432182" y="182367"/>
                  </a:lnTo>
                  <a:lnTo>
                    <a:pt x="457312" y="220584"/>
                  </a:lnTo>
                  <a:lnTo>
                    <a:pt x="478488" y="261389"/>
                  </a:lnTo>
                  <a:lnTo>
                    <a:pt x="495434" y="304507"/>
                  </a:lnTo>
                  <a:lnTo>
                    <a:pt x="507877" y="349665"/>
                  </a:lnTo>
                  <a:lnTo>
                    <a:pt x="515543" y="396590"/>
                  </a:lnTo>
                  <a:lnTo>
                    <a:pt x="518159" y="445008"/>
                  </a:lnTo>
                  <a:lnTo>
                    <a:pt x="518159" y="2221991"/>
                  </a:lnTo>
                  <a:lnTo>
                    <a:pt x="515543" y="2270409"/>
                  </a:lnTo>
                  <a:lnTo>
                    <a:pt x="507877" y="2317334"/>
                  </a:lnTo>
                  <a:lnTo>
                    <a:pt x="495434" y="2362492"/>
                  </a:lnTo>
                  <a:lnTo>
                    <a:pt x="478488" y="2405610"/>
                  </a:lnTo>
                  <a:lnTo>
                    <a:pt x="457312" y="2446415"/>
                  </a:lnTo>
                  <a:lnTo>
                    <a:pt x="432182" y="2484632"/>
                  </a:lnTo>
                  <a:lnTo>
                    <a:pt x="403369" y="2519987"/>
                  </a:lnTo>
                  <a:lnTo>
                    <a:pt x="371147" y="2552209"/>
                  </a:lnTo>
                  <a:lnTo>
                    <a:pt x="335792" y="2581022"/>
                  </a:lnTo>
                  <a:lnTo>
                    <a:pt x="297575" y="2606152"/>
                  </a:lnTo>
                  <a:lnTo>
                    <a:pt x="256770" y="2627328"/>
                  </a:lnTo>
                  <a:lnTo>
                    <a:pt x="213652" y="2644274"/>
                  </a:lnTo>
                  <a:lnTo>
                    <a:pt x="168494" y="2656717"/>
                  </a:lnTo>
                  <a:lnTo>
                    <a:pt x="121569" y="2664383"/>
                  </a:lnTo>
                  <a:lnTo>
                    <a:pt x="73151" y="2667000"/>
                  </a:lnTo>
                </a:path>
                <a:path w="518159" h="2689860">
                  <a:moveTo>
                    <a:pt x="137159" y="2645664"/>
                  </a:moveTo>
                  <a:lnTo>
                    <a:pt x="0" y="2689860"/>
                  </a:lnTo>
                </a:path>
              </a:pathLst>
            </a:custGeom>
            <a:ln w="9144">
              <a:solidFill>
                <a:srgbClr val="000000"/>
              </a:solidFill>
            </a:ln>
          </p:spPr>
          <p:txBody>
            <a:bodyPr wrap="square" lIns="0" tIns="0" rIns="0" bIns="0" rtlCol="0"/>
            <a:lstStyle/>
            <a:p>
              <a:endParaRPr/>
            </a:p>
          </p:txBody>
        </p:sp>
        <p:sp>
          <p:nvSpPr>
            <p:cNvPr id="255" name="object 255"/>
            <p:cNvSpPr/>
            <p:nvPr/>
          </p:nvSpPr>
          <p:spPr>
            <a:xfrm>
              <a:off x="7409180" y="5581904"/>
              <a:ext cx="117475" cy="135890"/>
            </a:xfrm>
            <a:custGeom>
              <a:avLst/>
              <a:gdLst/>
              <a:ahLst/>
              <a:cxnLst/>
              <a:rect l="l" t="t" r="r" b="b"/>
              <a:pathLst>
                <a:path w="117475" h="135889">
                  <a:moveTo>
                    <a:pt x="117348" y="135636"/>
                  </a:moveTo>
                  <a:lnTo>
                    <a:pt x="70103" y="0"/>
                  </a:lnTo>
                  <a:lnTo>
                    <a:pt x="0" y="99060"/>
                  </a:lnTo>
                  <a:lnTo>
                    <a:pt x="117348" y="135636"/>
                  </a:lnTo>
                  <a:close/>
                </a:path>
              </a:pathLst>
            </a:custGeom>
            <a:solidFill>
              <a:srgbClr val="000000"/>
            </a:solidFill>
          </p:spPr>
          <p:txBody>
            <a:bodyPr wrap="square" lIns="0" tIns="0" rIns="0" bIns="0" rtlCol="0"/>
            <a:lstStyle/>
            <a:p>
              <a:endParaRPr/>
            </a:p>
          </p:txBody>
        </p:sp>
      </p:grpSp>
      <p:grpSp>
        <p:nvGrpSpPr>
          <p:cNvPr id="256" name="object 256"/>
          <p:cNvGrpSpPr/>
          <p:nvPr/>
        </p:nvGrpSpPr>
        <p:grpSpPr>
          <a:xfrm>
            <a:off x="3263900" y="5464555"/>
            <a:ext cx="2514600" cy="847725"/>
            <a:chOff x="3263900" y="5464555"/>
            <a:chExt cx="2514600" cy="847725"/>
          </a:xfrm>
        </p:grpSpPr>
        <p:sp>
          <p:nvSpPr>
            <p:cNvPr id="257" name="object 257"/>
            <p:cNvSpPr/>
            <p:nvPr/>
          </p:nvSpPr>
          <p:spPr>
            <a:xfrm>
              <a:off x="4483100" y="5516371"/>
              <a:ext cx="0" cy="795655"/>
            </a:xfrm>
            <a:custGeom>
              <a:avLst/>
              <a:gdLst/>
              <a:ahLst/>
              <a:cxnLst/>
              <a:rect l="l" t="t" r="r" b="b"/>
              <a:pathLst>
                <a:path h="795654">
                  <a:moveTo>
                    <a:pt x="0" y="0"/>
                  </a:moveTo>
                  <a:lnTo>
                    <a:pt x="0" y="795528"/>
                  </a:lnTo>
                </a:path>
              </a:pathLst>
            </a:custGeom>
            <a:ln w="28955">
              <a:solidFill>
                <a:srgbClr val="000000"/>
              </a:solidFill>
              <a:prstDash val="dash"/>
            </a:ln>
          </p:spPr>
          <p:txBody>
            <a:bodyPr wrap="square" lIns="0" tIns="0" rIns="0" bIns="0" rtlCol="0"/>
            <a:lstStyle/>
            <a:p>
              <a:endParaRPr/>
            </a:p>
          </p:txBody>
        </p:sp>
        <p:sp>
          <p:nvSpPr>
            <p:cNvPr id="258" name="object 258"/>
            <p:cNvSpPr/>
            <p:nvPr/>
          </p:nvSpPr>
          <p:spPr>
            <a:xfrm>
              <a:off x="3431539" y="5549899"/>
              <a:ext cx="2179320" cy="0"/>
            </a:xfrm>
            <a:custGeom>
              <a:avLst/>
              <a:gdLst/>
              <a:ahLst/>
              <a:cxnLst/>
              <a:rect l="l" t="t" r="r" b="b"/>
              <a:pathLst>
                <a:path w="2179320">
                  <a:moveTo>
                    <a:pt x="0" y="0"/>
                  </a:moveTo>
                  <a:lnTo>
                    <a:pt x="2179320" y="0"/>
                  </a:lnTo>
                </a:path>
              </a:pathLst>
            </a:custGeom>
            <a:ln w="38100">
              <a:solidFill>
                <a:srgbClr val="FF0000"/>
              </a:solidFill>
            </a:ln>
          </p:spPr>
          <p:txBody>
            <a:bodyPr wrap="square" lIns="0" tIns="0" rIns="0" bIns="0" rtlCol="0"/>
            <a:lstStyle/>
            <a:p>
              <a:endParaRPr/>
            </a:p>
          </p:txBody>
        </p:sp>
        <p:sp>
          <p:nvSpPr>
            <p:cNvPr id="259" name="object 259"/>
            <p:cNvSpPr/>
            <p:nvPr/>
          </p:nvSpPr>
          <p:spPr>
            <a:xfrm>
              <a:off x="3263900" y="5464555"/>
              <a:ext cx="2514600" cy="172720"/>
            </a:xfrm>
            <a:custGeom>
              <a:avLst/>
              <a:gdLst/>
              <a:ahLst/>
              <a:cxnLst/>
              <a:rect l="l" t="t" r="r" b="b"/>
              <a:pathLst>
                <a:path w="2514600" h="172720">
                  <a:moveTo>
                    <a:pt x="172212" y="0"/>
                  </a:moveTo>
                  <a:lnTo>
                    <a:pt x="0" y="85344"/>
                  </a:lnTo>
                  <a:lnTo>
                    <a:pt x="172212" y="172212"/>
                  </a:lnTo>
                  <a:lnTo>
                    <a:pt x="172212" y="0"/>
                  </a:lnTo>
                  <a:close/>
                </a:path>
                <a:path w="2514600" h="172720">
                  <a:moveTo>
                    <a:pt x="2514600" y="85344"/>
                  </a:moveTo>
                  <a:lnTo>
                    <a:pt x="2343912" y="0"/>
                  </a:lnTo>
                  <a:lnTo>
                    <a:pt x="2343912" y="172212"/>
                  </a:lnTo>
                  <a:lnTo>
                    <a:pt x="2514600" y="85344"/>
                  </a:lnTo>
                  <a:close/>
                </a:path>
              </a:pathLst>
            </a:custGeom>
            <a:solidFill>
              <a:srgbClr val="FF0000"/>
            </a:solidFill>
          </p:spPr>
          <p:txBody>
            <a:bodyPr wrap="square" lIns="0" tIns="0" rIns="0" bIns="0" rtlCol="0"/>
            <a:lstStyle/>
            <a:p>
              <a:endParaRPr/>
            </a:p>
          </p:txBody>
        </p:sp>
      </p:grpSp>
      <p:sp>
        <p:nvSpPr>
          <p:cNvPr id="260" name="object 260"/>
          <p:cNvSpPr txBox="1"/>
          <p:nvPr/>
        </p:nvSpPr>
        <p:spPr>
          <a:xfrm>
            <a:off x="8194459" y="2682747"/>
            <a:ext cx="188595" cy="2159635"/>
          </a:xfrm>
          <a:prstGeom prst="rect">
            <a:avLst/>
          </a:prstGeom>
        </p:spPr>
        <p:txBody>
          <a:bodyPr vert="horz" wrap="square" lIns="0" tIns="13335" rIns="0" bIns="0" rtlCol="0">
            <a:spAutoFit/>
          </a:bodyPr>
          <a:lstStyle/>
          <a:p>
            <a:pPr marL="4445">
              <a:lnSpc>
                <a:spcPct val="100000"/>
              </a:lnSpc>
              <a:spcBef>
                <a:spcPts val="105"/>
              </a:spcBef>
            </a:pPr>
            <a:r>
              <a:rPr sz="2000" b="1" dirty="0">
                <a:solidFill>
                  <a:srgbClr val="0000FF"/>
                </a:solidFill>
                <a:latin typeface="Times New Roman"/>
                <a:cs typeface="Times New Roman"/>
              </a:rPr>
              <a:t>D</a:t>
            </a:r>
            <a:endParaRPr sz="2000">
              <a:latin typeface="Times New Roman"/>
              <a:cs typeface="Times New Roman"/>
            </a:endParaRPr>
          </a:p>
          <a:p>
            <a:pPr marR="48895" indent="1905" algn="just">
              <a:lnSpc>
                <a:spcPct val="100000"/>
              </a:lnSpc>
            </a:pPr>
            <a:r>
              <a:rPr sz="2000" b="1" dirty="0">
                <a:solidFill>
                  <a:srgbClr val="0000FF"/>
                </a:solidFill>
                <a:latin typeface="Times New Roman"/>
                <a:cs typeface="Times New Roman"/>
              </a:rPr>
              <a:t>i  a  s  t  e  r</a:t>
            </a:r>
            <a:endParaRPr sz="2000">
              <a:latin typeface="Times New Roman"/>
              <a:cs typeface="Times New Roman"/>
            </a:endParaRPr>
          </a:p>
        </p:txBody>
      </p:sp>
      <p:sp>
        <p:nvSpPr>
          <p:cNvPr id="261" name="object 261"/>
          <p:cNvSpPr txBox="1"/>
          <p:nvPr/>
        </p:nvSpPr>
        <p:spPr>
          <a:xfrm>
            <a:off x="8199021" y="4816339"/>
            <a:ext cx="127635" cy="330835"/>
          </a:xfrm>
          <a:prstGeom prst="rect">
            <a:avLst/>
          </a:prstGeom>
        </p:spPr>
        <p:txBody>
          <a:bodyPr vert="horz" wrap="square" lIns="0" tIns="13335" rIns="0" bIns="0" rtlCol="0">
            <a:spAutoFit/>
          </a:bodyPr>
          <a:lstStyle/>
          <a:p>
            <a:pPr>
              <a:lnSpc>
                <a:spcPct val="100000"/>
              </a:lnSpc>
              <a:spcBef>
                <a:spcPts val="105"/>
              </a:spcBef>
            </a:pPr>
            <a:r>
              <a:rPr sz="2000" b="1" dirty="0">
                <a:solidFill>
                  <a:srgbClr val="0000FF"/>
                </a:solidFill>
                <a:latin typeface="Times New Roman"/>
                <a:cs typeface="Times New Roman"/>
              </a:rPr>
              <a:t>o</a:t>
            </a:r>
            <a:endParaRPr sz="2000">
              <a:latin typeface="Times New Roman"/>
              <a:cs typeface="Times New Roman"/>
            </a:endParaRPr>
          </a:p>
        </p:txBody>
      </p:sp>
      <p:sp>
        <p:nvSpPr>
          <p:cNvPr id="262" name="object 262"/>
          <p:cNvSpPr txBox="1"/>
          <p:nvPr/>
        </p:nvSpPr>
        <p:spPr>
          <a:xfrm>
            <a:off x="8194459" y="5121138"/>
            <a:ext cx="219075" cy="1245235"/>
          </a:xfrm>
          <a:prstGeom prst="rect">
            <a:avLst/>
          </a:prstGeom>
        </p:spPr>
        <p:txBody>
          <a:bodyPr vert="horz" wrap="square" lIns="0" tIns="13335" rIns="0" bIns="0" rtlCol="0">
            <a:spAutoFit/>
          </a:bodyPr>
          <a:lstStyle/>
          <a:p>
            <a:pPr indent="6350">
              <a:lnSpc>
                <a:spcPct val="100000"/>
              </a:lnSpc>
              <a:spcBef>
                <a:spcPts val="105"/>
              </a:spcBef>
            </a:pPr>
            <a:r>
              <a:rPr sz="2000" b="1" dirty="0">
                <a:solidFill>
                  <a:srgbClr val="0000FF"/>
                </a:solidFill>
                <a:latin typeface="Times New Roman"/>
                <a:cs typeface="Times New Roman"/>
              </a:rPr>
              <a:t>m  e  r  s</a:t>
            </a:r>
            <a:endParaRPr sz="2000">
              <a:latin typeface="Times New Roman"/>
              <a:cs typeface="Times New Roman"/>
            </a:endParaRPr>
          </a:p>
        </p:txBody>
      </p:sp>
      <p:sp>
        <p:nvSpPr>
          <p:cNvPr id="263" name="object 263"/>
          <p:cNvSpPr txBox="1"/>
          <p:nvPr/>
        </p:nvSpPr>
        <p:spPr>
          <a:xfrm>
            <a:off x="574464" y="2454123"/>
            <a:ext cx="188595" cy="2159635"/>
          </a:xfrm>
          <a:prstGeom prst="rect">
            <a:avLst/>
          </a:prstGeom>
        </p:spPr>
        <p:txBody>
          <a:bodyPr vert="horz" wrap="square" lIns="0" tIns="13335" rIns="0" bIns="0" rtlCol="0">
            <a:spAutoFit/>
          </a:bodyPr>
          <a:lstStyle/>
          <a:p>
            <a:pPr marL="4445">
              <a:lnSpc>
                <a:spcPct val="100000"/>
              </a:lnSpc>
              <a:spcBef>
                <a:spcPts val="105"/>
              </a:spcBef>
            </a:pPr>
            <a:r>
              <a:rPr sz="2000" b="1" dirty="0">
                <a:solidFill>
                  <a:srgbClr val="0000FF"/>
                </a:solidFill>
                <a:latin typeface="Times New Roman"/>
                <a:cs typeface="Times New Roman"/>
              </a:rPr>
              <a:t>D</a:t>
            </a:r>
            <a:endParaRPr sz="2000">
              <a:latin typeface="Times New Roman"/>
              <a:cs typeface="Times New Roman"/>
            </a:endParaRPr>
          </a:p>
          <a:p>
            <a:pPr marR="48895" indent="1905" algn="just">
              <a:lnSpc>
                <a:spcPct val="100000"/>
              </a:lnSpc>
            </a:pPr>
            <a:r>
              <a:rPr sz="2000" b="1" dirty="0">
                <a:solidFill>
                  <a:srgbClr val="0000FF"/>
                </a:solidFill>
                <a:latin typeface="Times New Roman"/>
                <a:cs typeface="Times New Roman"/>
              </a:rPr>
              <a:t>i  a  s  t  e  r</a:t>
            </a:r>
            <a:endParaRPr sz="2000">
              <a:latin typeface="Times New Roman"/>
              <a:cs typeface="Times New Roman"/>
            </a:endParaRPr>
          </a:p>
        </p:txBody>
      </p:sp>
      <p:sp>
        <p:nvSpPr>
          <p:cNvPr id="264" name="object 264"/>
          <p:cNvSpPr txBox="1"/>
          <p:nvPr/>
        </p:nvSpPr>
        <p:spPr>
          <a:xfrm>
            <a:off x="579026" y="4587714"/>
            <a:ext cx="127635" cy="330835"/>
          </a:xfrm>
          <a:prstGeom prst="rect">
            <a:avLst/>
          </a:prstGeom>
        </p:spPr>
        <p:txBody>
          <a:bodyPr vert="horz" wrap="square" lIns="0" tIns="13335" rIns="0" bIns="0" rtlCol="0">
            <a:spAutoFit/>
          </a:bodyPr>
          <a:lstStyle/>
          <a:p>
            <a:pPr>
              <a:lnSpc>
                <a:spcPct val="100000"/>
              </a:lnSpc>
              <a:spcBef>
                <a:spcPts val="105"/>
              </a:spcBef>
            </a:pPr>
            <a:r>
              <a:rPr sz="2000" b="1" dirty="0">
                <a:solidFill>
                  <a:srgbClr val="0000FF"/>
                </a:solidFill>
                <a:latin typeface="Times New Roman"/>
                <a:cs typeface="Times New Roman"/>
              </a:rPr>
              <a:t>o</a:t>
            </a:r>
            <a:endParaRPr sz="2000">
              <a:latin typeface="Times New Roman"/>
              <a:cs typeface="Times New Roman"/>
            </a:endParaRPr>
          </a:p>
        </p:txBody>
      </p:sp>
      <p:sp>
        <p:nvSpPr>
          <p:cNvPr id="265" name="object 265"/>
          <p:cNvSpPr txBox="1"/>
          <p:nvPr/>
        </p:nvSpPr>
        <p:spPr>
          <a:xfrm>
            <a:off x="574464" y="4892513"/>
            <a:ext cx="219075" cy="1245235"/>
          </a:xfrm>
          <a:prstGeom prst="rect">
            <a:avLst/>
          </a:prstGeom>
        </p:spPr>
        <p:txBody>
          <a:bodyPr vert="horz" wrap="square" lIns="0" tIns="13335" rIns="0" bIns="0" rtlCol="0">
            <a:spAutoFit/>
          </a:bodyPr>
          <a:lstStyle/>
          <a:p>
            <a:pPr indent="6350">
              <a:lnSpc>
                <a:spcPct val="100000"/>
              </a:lnSpc>
              <a:spcBef>
                <a:spcPts val="105"/>
              </a:spcBef>
            </a:pPr>
            <a:r>
              <a:rPr sz="2000" b="1" dirty="0">
                <a:solidFill>
                  <a:srgbClr val="0000FF"/>
                </a:solidFill>
                <a:latin typeface="Times New Roman"/>
                <a:cs typeface="Times New Roman"/>
              </a:rPr>
              <a:t>m  e  r  s</a:t>
            </a:r>
            <a:endParaRPr sz="2000">
              <a:latin typeface="Times New Roman"/>
              <a:cs typeface="Times New Roman"/>
            </a:endParaRPr>
          </a:p>
        </p:txBody>
      </p:sp>
      <p:sp>
        <p:nvSpPr>
          <p:cNvPr id="266" name="object 266"/>
          <p:cNvSpPr txBox="1"/>
          <p:nvPr/>
        </p:nvSpPr>
        <p:spPr>
          <a:xfrm>
            <a:off x="4821844" y="3673349"/>
            <a:ext cx="497205" cy="330835"/>
          </a:xfrm>
          <a:prstGeom prst="rect">
            <a:avLst/>
          </a:prstGeom>
        </p:spPr>
        <p:txBody>
          <a:bodyPr vert="horz" wrap="square" lIns="0" tIns="13335" rIns="0" bIns="0" rtlCol="0">
            <a:spAutoFit/>
          </a:bodyPr>
          <a:lstStyle/>
          <a:p>
            <a:pPr marL="38100">
              <a:lnSpc>
                <a:spcPct val="100000"/>
              </a:lnSpc>
              <a:spcBef>
                <a:spcPts val="105"/>
              </a:spcBef>
            </a:pPr>
            <a:r>
              <a:rPr sz="3000" b="1" baseline="-33333" dirty="0">
                <a:solidFill>
                  <a:srgbClr val="0000FF"/>
                </a:solidFill>
                <a:latin typeface="Times New Roman"/>
                <a:cs typeface="Times New Roman"/>
              </a:rPr>
              <a:t>a </a:t>
            </a:r>
            <a:r>
              <a:rPr sz="3000" b="1" baseline="-16666" dirty="0">
                <a:solidFill>
                  <a:srgbClr val="0000FF"/>
                </a:solidFill>
                <a:latin typeface="Times New Roman"/>
                <a:cs typeface="Times New Roman"/>
              </a:rPr>
              <a:t>s</a:t>
            </a:r>
            <a:r>
              <a:rPr sz="3000" b="1" spc="-322" baseline="-16666" dirty="0">
                <a:solidFill>
                  <a:srgbClr val="0000FF"/>
                </a:solidFill>
                <a:latin typeface="Times New Roman"/>
                <a:cs typeface="Times New Roman"/>
              </a:rPr>
              <a:t> </a:t>
            </a:r>
            <a:r>
              <a:rPr sz="2000" b="1" dirty="0">
                <a:solidFill>
                  <a:srgbClr val="0000FF"/>
                </a:solidFill>
                <a:latin typeface="Times New Roman"/>
                <a:cs typeface="Times New Roman"/>
              </a:rPr>
              <a:t>t</a:t>
            </a:r>
            <a:endParaRPr sz="2000">
              <a:latin typeface="Times New Roman"/>
              <a:cs typeface="Times New Roman"/>
            </a:endParaRPr>
          </a:p>
        </p:txBody>
      </p:sp>
      <p:sp>
        <p:nvSpPr>
          <p:cNvPr id="267" name="object 267"/>
          <p:cNvSpPr txBox="1"/>
          <p:nvPr/>
        </p:nvSpPr>
        <p:spPr>
          <a:xfrm>
            <a:off x="3407548" y="3734303"/>
            <a:ext cx="508634" cy="330835"/>
          </a:xfrm>
          <a:prstGeom prst="rect">
            <a:avLst/>
          </a:prstGeom>
        </p:spPr>
        <p:txBody>
          <a:bodyPr vert="horz" wrap="square" lIns="0" tIns="13335" rIns="0" bIns="0" rtlCol="0">
            <a:spAutoFit/>
          </a:bodyPr>
          <a:lstStyle/>
          <a:p>
            <a:pPr marL="38100">
              <a:lnSpc>
                <a:spcPct val="100000"/>
              </a:lnSpc>
              <a:spcBef>
                <a:spcPts val="105"/>
              </a:spcBef>
            </a:pPr>
            <a:r>
              <a:rPr sz="2000" b="1" dirty="0">
                <a:solidFill>
                  <a:srgbClr val="0000FF"/>
                </a:solidFill>
                <a:latin typeface="Times New Roman"/>
                <a:cs typeface="Times New Roman"/>
              </a:rPr>
              <a:t>D</a:t>
            </a:r>
            <a:r>
              <a:rPr sz="2000" b="1" spc="-220" dirty="0">
                <a:solidFill>
                  <a:srgbClr val="0000FF"/>
                </a:solidFill>
                <a:latin typeface="Times New Roman"/>
                <a:cs typeface="Times New Roman"/>
              </a:rPr>
              <a:t> </a:t>
            </a:r>
            <a:r>
              <a:rPr sz="3000" b="1" spc="44" baseline="-16666" dirty="0">
                <a:solidFill>
                  <a:srgbClr val="0000FF"/>
                </a:solidFill>
                <a:latin typeface="Times New Roman"/>
                <a:cs typeface="Times New Roman"/>
              </a:rPr>
              <a:t>i</a:t>
            </a:r>
            <a:r>
              <a:rPr sz="3000" b="1" spc="44" baseline="-19444" dirty="0">
                <a:solidFill>
                  <a:srgbClr val="0000FF"/>
                </a:solidFill>
                <a:latin typeface="Times New Roman"/>
                <a:cs typeface="Times New Roman"/>
              </a:rPr>
              <a:t>a</a:t>
            </a:r>
            <a:endParaRPr sz="3000" baseline="-19444">
              <a:latin typeface="Times New Roman"/>
              <a:cs typeface="Times New Roman"/>
            </a:endParaRPr>
          </a:p>
        </p:txBody>
      </p:sp>
      <p:sp>
        <p:nvSpPr>
          <p:cNvPr id="268" name="object 268"/>
          <p:cNvSpPr txBox="1"/>
          <p:nvPr/>
        </p:nvSpPr>
        <p:spPr>
          <a:xfrm>
            <a:off x="3852047" y="3901948"/>
            <a:ext cx="1035685" cy="330835"/>
          </a:xfrm>
          <a:prstGeom prst="rect">
            <a:avLst/>
          </a:prstGeom>
        </p:spPr>
        <p:txBody>
          <a:bodyPr vert="horz" wrap="square" lIns="0" tIns="13335" rIns="0" bIns="0" rtlCol="0">
            <a:spAutoFit/>
          </a:bodyPr>
          <a:lstStyle/>
          <a:p>
            <a:pPr marL="50800">
              <a:lnSpc>
                <a:spcPct val="100000"/>
              </a:lnSpc>
              <a:spcBef>
                <a:spcPts val="105"/>
              </a:spcBef>
              <a:tabLst>
                <a:tab pos="659765" algn="l"/>
              </a:tabLst>
            </a:pPr>
            <a:r>
              <a:rPr sz="2000" b="1" dirty="0">
                <a:solidFill>
                  <a:srgbClr val="0000FF"/>
                </a:solidFill>
                <a:latin typeface="Times New Roman"/>
                <a:cs typeface="Times New Roman"/>
              </a:rPr>
              <a:t>s</a:t>
            </a:r>
            <a:r>
              <a:rPr sz="2000" b="1" spc="10" dirty="0">
                <a:solidFill>
                  <a:srgbClr val="0000FF"/>
                </a:solidFill>
                <a:latin typeface="Times New Roman"/>
                <a:cs typeface="Times New Roman"/>
              </a:rPr>
              <a:t> </a:t>
            </a:r>
            <a:r>
              <a:rPr sz="3000" b="1" baseline="-13888" dirty="0">
                <a:solidFill>
                  <a:srgbClr val="0000FF"/>
                </a:solidFill>
                <a:latin typeface="Times New Roman"/>
                <a:cs typeface="Times New Roman"/>
              </a:rPr>
              <a:t>t	</a:t>
            </a:r>
            <a:r>
              <a:rPr sz="3000" b="1" baseline="-16666" dirty="0">
                <a:solidFill>
                  <a:srgbClr val="0000FF"/>
                </a:solidFill>
                <a:latin typeface="Times New Roman"/>
                <a:cs typeface="Times New Roman"/>
              </a:rPr>
              <a:t>D</a:t>
            </a:r>
            <a:r>
              <a:rPr sz="3000" b="1" spc="-7" baseline="-16666" dirty="0">
                <a:solidFill>
                  <a:srgbClr val="0000FF"/>
                </a:solidFill>
                <a:latin typeface="Times New Roman"/>
                <a:cs typeface="Times New Roman"/>
              </a:rPr>
              <a:t> </a:t>
            </a:r>
            <a:r>
              <a:rPr sz="2000" b="1" dirty="0">
                <a:solidFill>
                  <a:srgbClr val="0000FF"/>
                </a:solidFill>
                <a:latin typeface="Times New Roman"/>
                <a:cs typeface="Times New Roman"/>
              </a:rPr>
              <a:t>i</a:t>
            </a:r>
            <a:endParaRPr sz="2000">
              <a:latin typeface="Times New Roman"/>
              <a:cs typeface="Times New Roman"/>
            </a:endParaRPr>
          </a:p>
        </p:txBody>
      </p:sp>
      <p:sp>
        <p:nvSpPr>
          <p:cNvPr id="269" name="object 269"/>
          <p:cNvSpPr txBox="1"/>
          <p:nvPr/>
        </p:nvSpPr>
        <p:spPr>
          <a:xfrm>
            <a:off x="4365244" y="5054091"/>
            <a:ext cx="191135" cy="422275"/>
          </a:xfrm>
          <a:prstGeom prst="rect">
            <a:avLst/>
          </a:prstGeom>
        </p:spPr>
        <p:txBody>
          <a:bodyPr vert="horz" wrap="square" lIns="0" tIns="13335" rIns="0" bIns="0" rtlCol="0">
            <a:spAutoFit/>
          </a:bodyPr>
          <a:lstStyle/>
          <a:p>
            <a:pPr marL="12700">
              <a:lnSpc>
                <a:spcPct val="100000"/>
              </a:lnSpc>
              <a:spcBef>
                <a:spcPts val="105"/>
              </a:spcBef>
            </a:pPr>
            <a:r>
              <a:rPr sz="2600" b="1" dirty="0">
                <a:solidFill>
                  <a:srgbClr val="0000FF"/>
                </a:solidFill>
                <a:latin typeface="Times New Roman"/>
                <a:cs typeface="Times New Roman"/>
              </a:rPr>
              <a:t>?</a:t>
            </a:r>
            <a:endParaRPr sz="2600">
              <a:latin typeface="Times New Roman"/>
              <a:cs typeface="Times New Roman"/>
            </a:endParaRPr>
          </a:p>
        </p:txBody>
      </p:sp>
    </p:spTree>
  </p:cSld>
  <p:clrMapOvr>
    <a:masterClrMapping/>
  </p:clrMapOvr>
  <mc:AlternateContent xmlns:mc="http://schemas.openxmlformats.org/markup-compatibility/2006" xmlns:p14="http://schemas.microsoft.com/office/powerpoint/2010/main">
    <mc:Choice Requires="p14">
      <p:transition spd="slow" p14:dur="2000" advTm="38369"/>
    </mc:Choice>
    <mc:Fallback xmlns="">
      <p:transition spd="slow" advTm="38369"/>
    </mc:Fallback>
  </mc:AlternateContent>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1506727" y="3106927"/>
            <a:ext cx="5724525" cy="847725"/>
            <a:chOff x="1506727" y="3106927"/>
            <a:chExt cx="5724525" cy="847725"/>
          </a:xfrm>
        </p:grpSpPr>
        <p:sp>
          <p:nvSpPr>
            <p:cNvPr id="3" name="object 3"/>
            <p:cNvSpPr/>
            <p:nvPr/>
          </p:nvSpPr>
          <p:spPr>
            <a:xfrm>
              <a:off x="1511299" y="3111499"/>
              <a:ext cx="5715000" cy="838200"/>
            </a:xfrm>
            <a:custGeom>
              <a:avLst/>
              <a:gdLst/>
              <a:ahLst/>
              <a:cxnLst/>
              <a:rect l="l" t="t" r="r" b="b"/>
              <a:pathLst>
                <a:path w="5715000" h="838200">
                  <a:moveTo>
                    <a:pt x="5715000" y="838200"/>
                  </a:moveTo>
                  <a:lnTo>
                    <a:pt x="5715000" y="0"/>
                  </a:lnTo>
                  <a:lnTo>
                    <a:pt x="0" y="0"/>
                  </a:lnTo>
                  <a:lnTo>
                    <a:pt x="0" y="838200"/>
                  </a:lnTo>
                  <a:lnTo>
                    <a:pt x="5715000" y="838200"/>
                  </a:lnTo>
                  <a:close/>
                </a:path>
              </a:pathLst>
            </a:custGeom>
            <a:solidFill>
              <a:srgbClr val="99CA00"/>
            </a:solidFill>
          </p:spPr>
          <p:txBody>
            <a:bodyPr wrap="square" lIns="0" tIns="0" rIns="0" bIns="0" rtlCol="0"/>
            <a:lstStyle/>
            <a:p>
              <a:endParaRPr/>
            </a:p>
          </p:txBody>
        </p:sp>
        <p:sp>
          <p:nvSpPr>
            <p:cNvPr id="4" name="object 4"/>
            <p:cNvSpPr/>
            <p:nvPr/>
          </p:nvSpPr>
          <p:spPr>
            <a:xfrm>
              <a:off x="1511299" y="3111499"/>
              <a:ext cx="5715000" cy="838200"/>
            </a:xfrm>
            <a:custGeom>
              <a:avLst/>
              <a:gdLst/>
              <a:ahLst/>
              <a:cxnLst/>
              <a:rect l="l" t="t" r="r" b="b"/>
              <a:pathLst>
                <a:path w="5715000" h="838200">
                  <a:moveTo>
                    <a:pt x="0" y="0"/>
                  </a:moveTo>
                  <a:lnTo>
                    <a:pt x="0" y="838200"/>
                  </a:lnTo>
                  <a:lnTo>
                    <a:pt x="5715000" y="838200"/>
                  </a:lnTo>
                  <a:lnTo>
                    <a:pt x="5715000" y="0"/>
                  </a:lnTo>
                  <a:lnTo>
                    <a:pt x="0" y="0"/>
                  </a:lnTo>
                  <a:close/>
                </a:path>
              </a:pathLst>
            </a:custGeom>
            <a:ln w="9144">
              <a:solidFill>
                <a:srgbClr val="000000"/>
              </a:solidFill>
            </a:ln>
          </p:spPr>
          <p:txBody>
            <a:bodyPr wrap="square" lIns="0" tIns="0" rIns="0" bIns="0" rtlCol="0"/>
            <a:lstStyle/>
            <a:p>
              <a:endParaRPr/>
            </a:p>
          </p:txBody>
        </p:sp>
      </p:grpSp>
      <p:grpSp>
        <p:nvGrpSpPr>
          <p:cNvPr id="5" name="object 5"/>
          <p:cNvGrpSpPr/>
          <p:nvPr/>
        </p:nvGrpSpPr>
        <p:grpSpPr>
          <a:xfrm>
            <a:off x="1506537" y="3362959"/>
            <a:ext cx="5724525" cy="1582420"/>
            <a:chOff x="1506537" y="3362959"/>
            <a:chExt cx="5724525" cy="1582420"/>
          </a:xfrm>
        </p:grpSpPr>
        <p:sp>
          <p:nvSpPr>
            <p:cNvPr id="6" name="object 6"/>
            <p:cNvSpPr/>
            <p:nvPr/>
          </p:nvSpPr>
          <p:spPr>
            <a:xfrm>
              <a:off x="1511300" y="4102099"/>
              <a:ext cx="5715000" cy="838200"/>
            </a:xfrm>
            <a:custGeom>
              <a:avLst/>
              <a:gdLst/>
              <a:ahLst/>
              <a:cxnLst/>
              <a:rect l="l" t="t" r="r" b="b"/>
              <a:pathLst>
                <a:path w="5715000" h="838200">
                  <a:moveTo>
                    <a:pt x="5715000" y="838200"/>
                  </a:moveTo>
                  <a:lnTo>
                    <a:pt x="5715000" y="0"/>
                  </a:lnTo>
                  <a:lnTo>
                    <a:pt x="0" y="0"/>
                  </a:lnTo>
                  <a:lnTo>
                    <a:pt x="0" y="838200"/>
                  </a:lnTo>
                  <a:lnTo>
                    <a:pt x="5715000" y="838200"/>
                  </a:lnTo>
                  <a:close/>
                </a:path>
              </a:pathLst>
            </a:custGeom>
            <a:solidFill>
              <a:srgbClr val="FFFF00"/>
            </a:solidFill>
          </p:spPr>
          <p:txBody>
            <a:bodyPr wrap="square" lIns="0" tIns="0" rIns="0" bIns="0" rtlCol="0"/>
            <a:lstStyle/>
            <a:p>
              <a:endParaRPr/>
            </a:p>
          </p:txBody>
        </p:sp>
        <p:sp>
          <p:nvSpPr>
            <p:cNvPr id="7" name="object 7"/>
            <p:cNvSpPr/>
            <p:nvPr/>
          </p:nvSpPr>
          <p:spPr>
            <a:xfrm>
              <a:off x="1511300" y="4102099"/>
              <a:ext cx="5715000" cy="838200"/>
            </a:xfrm>
            <a:custGeom>
              <a:avLst/>
              <a:gdLst/>
              <a:ahLst/>
              <a:cxnLst/>
              <a:rect l="l" t="t" r="r" b="b"/>
              <a:pathLst>
                <a:path w="5715000" h="838200">
                  <a:moveTo>
                    <a:pt x="0" y="0"/>
                  </a:moveTo>
                  <a:lnTo>
                    <a:pt x="0" y="838200"/>
                  </a:lnTo>
                  <a:lnTo>
                    <a:pt x="5715000" y="838200"/>
                  </a:lnTo>
                  <a:lnTo>
                    <a:pt x="5715000" y="0"/>
                  </a:lnTo>
                  <a:lnTo>
                    <a:pt x="0" y="0"/>
                  </a:lnTo>
                  <a:close/>
                </a:path>
              </a:pathLst>
            </a:custGeom>
            <a:ln w="9144">
              <a:solidFill>
                <a:srgbClr val="000000"/>
              </a:solidFill>
            </a:ln>
          </p:spPr>
          <p:txBody>
            <a:bodyPr wrap="square" lIns="0" tIns="0" rIns="0" bIns="0" rtlCol="0"/>
            <a:lstStyle/>
            <a:p>
              <a:endParaRPr/>
            </a:p>
          </p:txBody>
        </p:sp>
        <p:sp>
          <p:nvSpPr>
            <p:cNvPr id="8" name="object 8"/>
            <p:cNvSpPr/>
            <p:nvPr/>
          </p:nvSpPr>
          <p:spPr>
            <a:xfrm>
              <a:off x="2285491" y="3803395"/>
              <a:ext cx="0" cy="492759"/>
            </a:xfrm>
            <a:custGeom>
              <a:avLst/>
              <a:gdLst/>
              <a:ahLst/>
              <a:cxnLst/>
              <a:rect l="l" t="t" r="r" b="b"/>
              <a:pathLst>
                <a:path h="492760">
                  <a:moveTo>
                    <a:pt x="0" y="492251"/>
                  </a:moveTo>
                  <a:lnTo>
                    <a:pt x="0" y="0"/>
                  </a:lnTo>
                </a:path>
              </a:pathLst>
            </a:custGeom>
            <a:ln w="3175">
              <a:solidFill>
                <a:srgbClr val="000000"/>
              </a:solidFill>
            </a:ln>
          </p:spPr>
          <p:txBody>
            <a:bodyPr wrap="square" lIns="0" tIns="0" rIns="0" bIns="0" rtlCol="0"/>
            <a:lstStyle/>
            <a:p>
              <a:endParaRPr/>
            </a:p>
          </p:txBody>
        </p:sp>
        <p:sp>
          <p:nvSpPr>
            <p:cNvPr id="9" name="object 9"/>
            <p:cNvSpPr/>
            <p:nvPr/>
          </p:nvSpPr>
          <p:spPr>
            <a:xfrm>
              <a:off x="2273300" y="3797299"/>
              <a:ext cx="24765" cy="510540"/>
            </a:xfrm>
            <a:custGeom>
              <a:avLst/>
              <a:gdLst/>
              <a:ahLst/>
              <a:cxnLst/>
              <a:rect l="l" t="t" r="r" b="b"/>
              <a:pathLst>
                <a:path w="24764" h="510539">
                  <a:moveTo>
                    <a:pt x="24383" y="499872"/>
                  </a:moveTo>
                  <a:lnTo>
                    <a:pt x="24383" y="7620"/>
                  </a:lnTo>
                  <a:lnTo>
                    <a:pt x="12192" y="0"/>
                  </a:lnTo>
                  <a:lnTo>
                    <a:pt x="0" y="0"/>
                  </a:lnTo>
                  <a:lnTo>
                    <a:pt x="0" y="499872"/>
                  </a:lnTo>
                  <a:lnTo>
                    <a:pt x="12192" y="510539"/>
                  </a:lnTo>
                  <a:lnTo>
                    <a:pt x="24383" y="499872"/>
                  </a:lnTo>
                  <a:close/>
                </a:path>
              </a:pathLst>
            </a:custGeom>
            <a:solidFill>
              <a:srgbClr val="000000"/>
            </a:solidFill>
          </p:spPr>
          <p:txBody>
            <a:bodyPr wrap="square" lIns="0" tIns="0" rIns="0" bIns="0" rtlCol="0"/>
            <a:lstStyle/>
            <a:p>
              <a:endParaRPr/>
            </a:p>
          </p:txBody>
        </p:sp>
        <p:sp>
          <p:nvSpPr>
            <p:cNvPr id="10" name="object 10"/>
            <p:cNvSpPr/>
            <p:nvPr/>
          </p:nvSpPr>
          <p:spPr>
            <a:xfrm>
              <a:off x="1907540" y="3556507"/>
              <a:ext cx="362712" cy="233171"/>
            </a:xfrm>
            <a:prstGeom prst="rect">
              <a:avLst/>
            </a:prstGeom>
            <a:blipFill>
              <a:blip r:embed="rId2" cstate="print"/>
              <a:stretch>
                <a:fillRect/>
              </a:stretch>
            </a:blipFill>
          </p:spPr>
          <p:txBody>
            <a:bodyPr wrap="square" lIns="0" tIns="0" rIns="0" bIns="0" rtlCol="0"/>
            <a:lstStyle/>
            <a:p>
              <a:endParaRPr/>
            </a:p>
          </p:txBody>
        </p:sp>
        <p:sp>
          <p:nvSpPr>
            <p:cNvPr id="11" name="object 11"/>
            <p:cNvSpPr/>
            <p:nvPr/>
          </p:nvSpPr>
          <p:spPr>
            <a:xfrm>
              <a:off x="2300731" y="3591559"/>
              <a:ext cx="340360" cy="198120"/>
            </a:xfrm>
            <a:custGeom>
              <a:avLst/>
              <a:gdLst/>
              <a:ahLst/>
              <a:cxnLst/>
              <a:rect l="l" t="t" r="r" b="b"/>
              <a:pathLst>
                <a:path w="340360" h="198120">
                  <a:moveTo>
                    <a:pt x="339851" y="0"/>
                  </a:moveTo>
                  <a:lnTo>
                    <a:pt x="0" y="198119"/>
                  </a:lnTo>
                </a:path>
              </a:pathLst>
            </a:custGeom>
            <a:ln w="3175">
              <a:solidFill>
                <a:srgbClr val="000000"/>
              </a:solidFill>
            </a:ln>
          </p:spPr>
          <p:txBody>
            <a:bodyPr wrap="square" lIns="0" tIns="0" rIns="0" bIns="0" rtlCol="0"/>
            <a:lstStyle/>
            <a:p>
              <a:endParaRPr/>
            </a:p>
          </p:txBody>
        </p:sp>
        <p:sp>
          <p:nvSpPr>
            <p:cNvPr id="12" name="object 12"/>
            <p:cNvSpPr/>
            <p:nvPr/>
          </p:nvSpPr>
          <p:spPr>
            <a:xfrm>
              <a:off x="2285491" y="3579367"/>
              <a:ext cx="365760" cy="226060"/>
            </a:xfrm>
            <a:custGeom>
              <a:avLst/>
              <a:gdLst/>
              <a:ahLst/>
              <a:cxnLst/>
              <a:rect l="l" t="t" r="r" b="b"/>
              <a:pathLst>
                <a:path w="365760" h="226060">
                  <a:moveTo>
                    <a:pt x="365759" y="22860"/>
                  </a:moveTo>
                  <a:lnTo>
                    <a:pt x="350519" y="0"/>
                  </a:lnTo>
                  <a:lnTo>
                    <a:pt x="15239" y="193548"/>
                  </a:lnTo>
                  <a:lnTo>
                    <a:pt x="0" y="217932"/>
                  </a:lnTo>
                  <a:lnTo>
                    <a:pt x="12191" y="225552"/>
                  </a:lnTo>
                  <a:lnTo>
                    <a:pt x="365759" y="22860"/>
                  </a:lnTo>
                  <a:close/>
                </a:path>
              </a:pathLst>
            </a:custGeom>
            <a:solidFill>
              <a:srgbClr val="000000"/>
            </a:solidFill>
          </p:spPr>
          <p:txBody>
            <a:bodyPr wrap="square" lIns="0" tIns="0" rIns="0" bIns="0" rtlCol="0"/>
            <a:lstStyle/>
            <a:p>
              <a:endParaRPr/>
            </a:p>
          </p:txBody>
        </p:sp>
        <p:sp>
          <p:nvSpPr>
            <p:cNvPr id="13" name="object 13"/>
            <p:cNvSpPr/>
            <p:nvPr/>
          </p:nvSpPr>
          <p:spPr>
            <a:xfrm>
              <a:off x="2293112" y="4310887"/>
              <a:ext cx="353695" cy="205740"/>
            </a:xfrm>
            <a:custGeom>
              <a:avLst/>
              <a:gdLst/>
              <a:ahLst/>
              <a:cxnLst/>
              <a:rect l="l" t="t" r="r" b="b"/>
              <a:pathLst>
                <a:path w="353694" h="205739">
                  <a:moveTo>
                    <a:pt x="0" y="0"/>
                  </a:moveTo>
                  <a:lnTo>
                    <a:pt x="353568" y="205739"/>
                  </a:lnTo>
                </a:path>
              </a:pathLst>
            </a:custGeom>
            <a:ln w="3175">
              <a:solidFill>
                <a:srgbClr val="000000"/>
              </a:solidFill>
            </a:ln>
          </p:spPr>
          <p:txBody>
            <a:bodyPr wrap="square" lIns="0" tIns="0" rIns="0" bIns="0" rtlCol="0"/>
            <a:lstStyle/>
            <a:p>
              <a:endParaRPr/>
            </a:p>
          </p:txBody>
        </p:sp>
        <p:sp>
          <p:nvSpPr>
            <p:cNvPr id="14" name="object 14"/>
            <p:cNvSpPr/>
            <p:nvPr/>
          </p:nvSpPr>
          <p:spPr>
            <a:xfrm>
              <a:off x="2285491" y="4297171"/>
              <a:ext cx="370840" cy="231775"/>
            </a:xfrm>
            <a:custGeom>
              <a:avLst/>
              <a:gdLst/>
              <a:ahLst/>
              <a:cxnLst/>
              <a:rect l="l" t="t" r="r" b="b"/>
              <a:pathLst>
                <a:path w="370839" h="231775">
                  <a:moveTo>
                    <a:pt x="370331" y="205739"/>
                  </a:moveTo>
                  <a:lnTo>
                    <a:pt x="12191" y="0"/>
                  </a:lnTo>
                  <a:lnTo>
                    <a:pt x="0" y="10667"/>
                  </a:lnTo>
                  <a:lnTo>
                    <a:pt x="0" y="25907"/>
                  </a:lnTo>
                  <a:lnTo>
                    <a:pt x="355091" y="231648"/>
                  </a:lnTo>
                  <a:lnTo>
                    <a:pt x="370331" y="205739"/>
                  </a:lnTo>
                  <a:close/>
                </a:path>
              </a:pathLst>
            </a:custGeom>
            <a:solidFill>
              <a:srgbClr val="000000"/>
            </a:solidFill>
          </p:spPr>
          <p:txBody>
            <a:bodyPr wrap="square" lIns="0" tIns="0" rIns="0" bIns="0" rtlCol="0"/>
            <a:lstStyle/>
            <a:p>
              <a:endParaRPr/>
            </a:p>
          </p:txBody>
        </p:sp>
        <p:sp>
          <p:nvSpPr>
            <p:cNvPr id="15" name="object 15"/>
            <p:cNvSpPr/>
            <p:nvPr/>
          </p:nvSpPr>
          <p:spPr>
            <a:xfrm>
              <a:off x="1934972" y="4310887"/>
              <a:ext cx="340360" cy="198120"/>
            </a:xfrm>
            <a:custGeom>
              <a:avLst/>
              <a:gdLst/>
              <a:ahLst/>
              <a:cxnLst/>
              <a:rect l="l" t="t" r="r" b="b"/>
              <a:pathLst>
                <a:path w="340360" h="198120">
                  <a:moveTo>
                    <a:pt x="339851" y="0"/>
                  </a:moveTo>
                  <a:lnTo>
                    <a:pt x="0" y="198120"/>
                  </a:lnTo>
                </a:path>
              </a:pathLst>
            </a:custGeom>
            <a:ln w="3175">
              <a:solidFill>
                <a:srgbClr val="000000"/>
              </a:solidFill>
            </a:ln>
          </p:spPr>
          <p:txBody>
            <a:bodyPr wrap="square" lIns="0" tIns="0" rIns="0" bIns="0" rtlCol="0"/>
            <a:lstStyle/>
            <a:p>
              <a:endParaRPr/>
            </a:p>
          </p:txBody>
        </p:sp>
        <p:sp>
          <p:nvSpPr>
            <p:cNvPr id="16" name="object 16"/>
            <p:cNvSpPr/>
            <p:nvPr/>
          </p:nvSpPr>
          <p:spPr>
            <a:xfrm>
              <a:off x="1915159" y="4297171"/>
              <a:ext cx="370840" cy="243840"/>
            </a:xfrm>
            <a:custGeom>
              <a:avLst/>
              <a:gdLst/>
              <a:ahLst/>
              <a:cxnLst/>
              <a:rect l="l" t="t" r="r" b="b"/>
              <a:pathLst>
                <a:path w="370839" h="243839">
                  <a:moveTo>
                    <a:pt x="370331" y="25907"/>
                  </a:moveTo>
                  <a:lnTo>
                    <a:pt x="370331" y="10667"/>
                  </a:lnTo>
                  <a:lnTo>
                    <a:pt x="358139" y="0"/>
                  </a:lnTo>
                  <a:lnTo>
                    <a:pt x="0" y="178307"/>
                  </a:lnTo>
                  <a:lnTo>
                    <a:pt x="38100" y="243839"/>
                  </a:lnTo>
                  <a:lnTo>
                    <a:pt x="370331" y="25907"/>
                  </a:lnTo>
                  <a:close/>
                </a:path>
              </a:pathLst>
            </a:custGeom>
            <a:solidFill>
              <a:srgbClr val="000000"/>
            </a:solidFill>
          </p:spPr>
          <p:txBody>
            <a:bodyPr wrap="square" lIns="0" tIns="0" rIns="0" bIns="0" rtlCol="0"/>
            <a:lstStyle/>
            <a:p>
              <a:endParaRPr/>
            </a:p>
          </p:txBody>
        </p:sp>
        <p:sp>
          <p:nvSpPr>
            <p:cNvPr id="17" name="object 17"/>
            <p:cNvSpPr/>
            <p:nvPr/>
          </p:nvSpPr>
          <p:spPr>
            <a:xfrm>
              <a:off x="2285491" y="3366007"/>
              <a:ext cx="0" cy="416559"/>
            </a:xfrm>
            <a:custGeom>
              <a:avLst/>
              <a:gdLst/>
              <a:ahLst/>
              <a:cxnLst/>
              <a:rect l="l" t="t" r="r" b="b"/>
              <a:pathLst>
                <a:path h="416560">
                  <a:moveTo>
                    <a:pt x="0" y="416051"/>
                  </a:moveTo>
                  <a:lnTo>
                    <a:pt x="0" y="0"/>
                  </a:lnTo>
                </a:path>
              </a:pathLst>
            </a:custGeom>
            <a:ln w="3175">
              <a:solidFill>
                <a:srgbClr val="000000"/>
              </a:solidFill>
            </a:ln>
          </p:spPr>
          <p:txBody>
            <a:bodyPr wrap="square" lIns="0" tIns="0" rIns="0" bIns="0" rtlCol="0"/>
            <a:lstStyle/>
            <a:p>
              <a:endParaRPr/>
            </a:p>
          </p:txBody>
        </p:sp>
        <p:sp>
          <p:nvSpPr>
            <p:cNvPr id="18" name="object 18"/>
            <p:cNvSpPr/>
            <p:nvPr/>
          </p:nvSpPr>
          <p:spPr>
            <a:xfrm>
              <a:off x="2247391" y="3362959"/>
              <a:ext cx="76200" cy="434340"/>
            </a:xfrm>
            <a:custGeom>
              <a:avLst/>
              <a:gdLst/>
              <a:ahLst/>
              <a:cxnLst/>
              <a:rect l="l" t="t" r="r" b="b"/>
              <a:pathLst>
                <a:path w="76200" h="434339">
                  <a:moveTo>
                    <a:pt x="76200" y="0"/>
                  </a:moveTo>
                  <a:lnTo>
                    <a:pt x="0" y="0"/>
                  </a:lnTo>
                  <a:lnTo>
                    <a:pt x="25907" y="434339"/>
                  </a:lnTo>
                  <a:lnTo>
                    <a:pt x="38100" y="434339"/>
                  </a:lnTo>
                  <a:lnTo>
                    <a:pt x="53339" y="409955"/>
                  </a:lnTo>
                  <a:lnTo>
                    <a:pt x="76200" y="0"/>
                  </a:lnTo>
                  <a:close/>
                </a:path>
              </a:pathLst>
            </a:custGeom>
            <a:solidFill>
              <a:srgbClr val="000000"/>
            </a:solidFill>
          </p:spPr>
          <p:txBody>
            <a:bodyPr wrap="square" lIns="0" tIns="0" rIns="0" bIns="0" rtlCol="0"/>
            <a:lstStyle/>
            <a:p>
              <a:endParaRPr/>
            </a:p>
          </p:txBody>
        </p:sp>
        <p:sp>
          <p:nvSpPr>
            <p:cNvPr id="19" name="object 19"/>
            <p:cNvSpPr/>
            <p:nvPr/>
          </p:nvSpPr>
          <p:spPr>
            <a:xfrm>
              <a:off x="2285491" y="4345939"/>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a:p>
          </p:txBody>
        </p:sp>
        <p:sp>
          <p:nvSpPr>
            <p:cNvPr id="20" name="object 20"/>
            <p:cNvSpPr/>
            <p:nvPr/>
          </p:nvSpPr>
          <p:spPr>
            <a:xfrm>
              <a:off x="2280919" y="4327651"/>
              <a:ext cx="9525" cy="26034"/>
            </a:xfrm>
            <a:custGeom>
              <a:avLst/>
              <a:gdLst/>
              <a:ahLst/>
              <a:cxnLst/>
              <a:rect l="l" t="t" r="r" b="b"/>
              <a:pathLst>
                <a:path w="9525" h="26035">
                  <a:moveTo>
                    <a:pt x="9143" y="25908"/>
                  </a:moveTo>
                  <a:lnTo>
                    <a:pt x="9143" y="0"/>
                  </a:lnTo>
                  <a:lnTo>
                    <a:pt x="0" y="0"/>
                  </a:lnTo>
                  <a:lnTo>
                    <a:pt x="0" y="25908"/>
                  </a:lnTo>
                  <a:lnTo>
                    <a:pt x="9143" y="25908"/>
                  </a:lnTo>
                  <a:close/>
                </a:path>
              </a:pathLst>
            </a:custGeom>
            <a:solidFill>
              <a:srgbClr val="000000"/>
            </a:solidFill>
          </p:spPr>
          <p:txBody>
            <a:bodyPr wrap="square" lIns="0" tIns="0" rIns="0" bIns="0" rtlCol="0"/>
            <a:lstStyle/>
            <a:p>
              <a:endParaRPr/>
            </a:p>
          </p:txBody>
        </p:sp>
        <p:sp>
          <p:nvSpPr>
            <p:cNvPr id="21" name="object 21"/>
            <p:cNvSpPr/>
            <p:nvPr/>
          </p:nvSpPr>
          <p:spPr>
            <a:xfrm>
              <a:off x="2280919" y="4387087"/>
              <a:ext cx="9525" cy="0"/>
            </a:xfrm>
            <a:custGeom>
              <a:avLst/>
              <a:gdLst/>
              <a:ahLst/>
              <a:cxnLst/>
              <a:rect l="l" t="t" r="r" b="b"/>
              <a:pathLst>
                <a:path w="9525">
                  <a:moveTo>
                    <a:pt x="9143" y="0"/>
                  </a:moveTo>
                  <a:lnTo>
                    <a:pt x="0" y="0"/>
                  </a:lnTo>
                </a:path>
              </a:pathLst>
            </a:custGeom>
            <a:ln w="3175">
              <a:solidFill>
                <a:srgbClr val="000000"/>
              </a:solidFill>
            </a:ln>
          </p:spPr>
          <p:txBody>
            <a:bodyPr wrap="square" lIns="0" tIns="0" rIns="0" bIns="0" rtlCol="0"/>
            <a:lstStyle/>
            <a:p>
              <a:endParaRPr/>
            </a:p>
          </p:txBody>
        </p:sp>
        <p:sp>
          <p:nvSpPr>
            <p:cNvPr id="22" name="object 22"/>
            <p:cNvSpPr/>
            <p:nvPr/>
          </p:nvSpPr>
          <p:spPr>
            <a:xfrm>
              <a:off x="2277872" y="4365751"/>
              <a:ext cx="15240" cy="26034"/>
            </a:xfrm>
            <a:custGeom>
              <a:avLst/>
              <a:gdLst/>
              <a:ahLst/>
              <a:cxnLst/>
              <a:rect l="l" t="t" r="r" b="b"/>
              <a:pathLst>
                <a:path w="15239" h="26035">
                  <a:moveTo>
                    <a:pt x="15239" y="25908"/>
                  </a:moveTo>
                  <a:lnTo>
                    <a:pt x="15239" y="0"/>
                  </a:lnTo>
                  <a:lnTo>
                    <a:pt x="0" y="0"/>
                  </a:lnTo>
                  <a:lnTo>
                    <a:pt x="0" y="25908"/>
                  </a:lnTo>
                  <a:lnTo>
                    <a:pt x="15239" y="25908"/>
                  </a:lnTo>
                  <a:close/>
                </a:path>
              </a:pathLst>
            </a:custGeom>
            <a:solidFill>
              <a:srgbClr val="000000"/>
            </a:solidFill>
          </p:spPr>
          <p:txBody>
            <a:bodyPr wrap="square" lIns="0" tIns="0" rIns="0" bIns="0" rtlCol="0"/>
            <a:lstStyle/>
            <a:p>
              <a:endParaRPr/>
            </a:p>
          </p:txBody>
        </p:sp>
        <p:sp>
          <p:nvSpPr>
            <p:cNvPr id="23" name="object 23"/>
            <p:cNvSpPr/>
            <p:nvPr/>
          </p:nvSpPr>
          <p:spPr>
            <a:xfrm>
              <a:off x="2277872" y="4425187"/>
              <a:ext cx="15240" cy="0"/>
            </a:xfrm>
            <a:custGeom>
              <a:avLst/>
              <a:gdLst/>
              <a:ahLst/>
              <a:cxnLst/>
              <a:rect l="l" t="t" r="r" b="b"/>
              <a:pathLst>
                <a:path w="15239">
                  <a:moveTo>
                    <a:pt x="15239" y="0"/>
                  </a:moveTo>
                  <a:lnTo>
                    <a:pt x="0" y="0"/>
                  </a:lnTo>
                </a:path>
              </a:pathLst>
            </a:custGeom>
            <a:ln w="3175">
              <a:solidFill>
                <a:srgbClr val="000000"/>
              </a:solidFill>
            </a:ln>
          </p:spPr>
          <p:txBody>
            <a:bodyPr wrap="square" lIns="0" tIns="0" rIns="0" bIns="0" rtlCol="0"/>
            <a:lstStyle/>
            <a:p>
              <a:endParaRPr/>
            </a:p>
          </p:txBody>
        </p:sp>
        <p:sp>
          <p:nvSpPr>
            <p:cNvPr id="24" name="object 24"/>
            <p:cNvSpPr/>
            <p:nvPr/>
          </p:nvSpPr>
          <p:spPr>
            <a:xfrm>
              <a:off x="2273300" y="4403851"/>
              <a:ext cx="24765" cy="26034"/>
            </a:xfrm>
            <a:custGeom>
              <a:avLst/>
              <a:gdLst/>
              <a:ahLst/>
              <a:cxnLst/>
              <a:rect l="l" t="t" r="r" b="b"/>
              <a:pathLst>
                <a:path w="24764" h="26035">
                  <a:moveTo>
                    <a:pt x="24383" y="25908"/>
                  </a:moveTo>
                  <a:lnTo>
                    <a:pt x="24383" y="0"/>
                  </a:lnTo>
                  <a:lnTo>
                    <a:pt x="0" y="0"/>
                  </a:lnTo>
                  <a:lnTo>
                    <a:pt x="0" y="25908"/>
                  </a:lnTo>
                  <a:lnTo>
                    <a:pt x="24383" y="25908"/>
                  </a:lnTo>
                  <a:close/>
                </a:path>
              </a:pathLst>
            </a:custGeom>
            <a:solidFill>
              <a:srgbClr val="000000"/>
            </a:solidFill>
          </p:spPr>
          <p:txBody>
            <a:bodyPr wrap="square" lIns="0" tIns="0" rIns="0" bIns="0" rtlCol="0"/>
            <a:lstStyle/>
            <a:p>
              <a:endParaRPr/>
            </a:p>
          </p:txBody>
        </p:sp>
        <p:sp>
          <p:nvSpPr>
            <p:cNvPr id="25" name="object 25"/>
            <p:cNvSpPr/>
            <p:nvPr/>
          </p:nvSpPr>
          <p:spPr>
            <a:xfrm>
              <a:off x="2273300" y="4463287"/>
              <a:ext cx="24765" cy="0"/>
            </a:xfrm>
            <a:custGeom>
              <a:avLst/>
              <a:gdLst/>
              <a:ahLst/>
              <a:cxnLst/>
              <a:rect l="l" t="t" r="r" b="b"/>
              <a:pathLst>
                <a:path w="24764">
                  <a:moveTo>
                    <a:pt x="24383" y="0"/>
                  </a:moveTo>
                  <a:lnTo>
                    <a:pt x="0" y="0"/>
                  </a:lnTo>
                </a:path>
              </a:pathLst>
            </a:custGeom>
            <a:ln w="3175">
              <a:solidFill>
                <a:srgbClr val="000000"/>
              </a:solidFill>
            </a:ln>
          </p:spPr>
          <p:txBody>
            <a:bodyPr wrap="square" lIns="0" tIns="0" rIns="0" bIns="0" rtlCol="0"/>
            <a:lstStyle/>
            <a:p>
              <a:endParaRPr/>
            </a:p>
          </p:txBody>
        </p:sp>
        <p:sp>
          <p:nvSpPr>
            <p:cNvPr id="26" name="object 26"/>
            <p:cNvSpPr/>
            <p:nvPr/>
          </p:nvSpPr>
          <p:spPr>
            <a:xfrm>
              <a:off x="2270251" y="4441951"/>
              <a:ext cx="30480" cy="26034"/>
            </a:xfrm>
            <a:custGeom>
              <a:avLst/>
              <a:gdLst/>
              <a:ahLst/>
              <a:cxnLst/>
              <a:rect l="l" t="t" r="r" b="b"/>
              <a:pathLst>
                <a:path w="30480" h="26035">
                  <a:moveTo>
                    <a:pt x="30480" y="25908"/>
                  </a:moveTo>
                  <a:lnTo>
                    <a:pt x="30480" y="0"/>
                  </a:lnTo>
                  <a:lnTo>
                    <a:pt x="0" y="0"/>
                  </a:lnTo>
                  <a:lnTo>
                    <a:pt x="0" y="25908"/>
                  </a:lnTo>
                  <a:lnTo>
                    <a:pt x="30480" y="25908"/>
                  </a:lnTo>
                  <a:close/>
                </a:path>
              </a:pathLst>
            </a:custGeom>
            <a:solidFill>
              <a:srgbClr val="000000"/>
            </a:solidFill>
          </p:spPr>
          <p:txBody>
            <a:bodyPr wrap="square" lIns="0" tIns="0" rIns="0" bIns="0" rtlCol="0"/>
            <a:lstStyle/>
            <a:p>
              <a:endParaRPr/>
            </a:p>
          </p:txBody>
        </p:sp>
        <p:sp>
          <p:nvSpPr>
            <p:cNvPr id="27" name="object 27"/>
            <p:cNvSpPr/>
            <p:nvPr/>
          </p:nvSpPr>
          <p:spPr>
            <a:xfrm>
              <a:off x="2270251" y="4501387"/>
              <a:ext cx="30480" cy="0"/>
            </a:xfrm>
            <a:custGeom>
              <a:avLst/>
              <a:gdLst/>
              <a:ahLst/>
              <a:cxnLst/>
              <a:rect l="l" t="t" r="r" b="b"/>
              <a:pathLst>
                <a:path w="30480">
                  <a:moveTo>
                    <a:pt x="30480" y="0"/>
                  </a:moveTo>
                  <a:lnTo>
                    <a:pt x="0" y="0"/>
                  </a:lnTo>
                </a:path>
              </a:pathLst>
            </a:custGeom>
            <a:ln w="3175">
              <a:solidFill>
                <a:srgbClr val="000000"/>
              </a:solidFill>
            </a:ln>
          </p:spPr>
          <p:txBody>
            <a:bodyPr wrap="square" lIns="0" tIns="0" rIns="0" bIns="0" rtlCol="0"/>
            <a:lstStyle/>
            <a:p>
              <a:endParaRPr/>
            </a:p>
          </p:txBody>
        </p:sp>
        <p:sp>
          <p:nvSpPr>
            <p:cNvPr id="28" name="object 28"/>
            <p:cNvSpPr/>
            <p:nvPr/>
          </p:nvSpPr>
          <p:spPr>
            <a:xfrm>
              <a:off x="2265680" y="4480051"/>
              <a:ext cx="40005" cy="26034"/>
            </a:xfrm>
            <a:custGeom>
              <a:avLst/>
              <a:gdLst/>
              <a:ahLst/>
              <a:cxnLst/>
              <a:rect l="l" t="t" r="r" b="b"/>
              <a:pathLst>
                <a:path w="40005" h="26035">
                  <a:moveTo>
                    <a:pt x="39624" y="25908"/>
                  </a:moveTo>
                  <a:lnTo>
                    <a:pt x="39624" y="0"/>
                  </a:lnTo>
                  <a:lnTo>
                    <a:pt x="0" y="0"/>
                  </a:lnTo>
                  <a:lnTo>
                    <a:pt x="0" y="25908"/>
                  </a:lnTo>
                  <a:lnTo>
                    <a:pt x="39624" y="25908"/>
                  </a:lnTo>
                  <a:close/>
                </a:path>
              </a:pathLst>
            </a:custGeom>
            <a:solidFill>
              <a:srgbClr val="000000"/>
            </a:solidFill>
          </p:spPr>
          <p:txBody>
            <a:bodyPr wrap="square" lIns="0" tIns="0" rIns="0" bIns="0" rtlCol="0"/>
            <a:lstStyle/>
            <a:p>
              <a:endParaRPr/>
            </a:p>
          </p:txBody>
        </p:sp>
        <p:sp>
          <p:nvSpPr>
            <p:cNvPr id="29" name="object 29"/>
            <p:cNvSpPr/>
            <p:nvPr/>
          </p:nvSpPr>
          <p:spPr>
            <a:xfrm>
              <a:off x="2265680" y="4539487"/>
              <a:ext cx="40005" cy="0"/>
            </a:xfrm>
            <a:custGeom>
              <a:avLst/>
              <a:gdLst/>
              <a:ahLst/>
              <a:cxnLst/>
              <a:rect l="l" t="t" r="r" b="b"/>
              <a:pathLst>
                <a:path w="40005">
                  <a:moveTo>
                    <a:pt x="39624" y="0"/>
                  </a:moveTo>
                  <a:lnTo>
                    <a:pt x="0" y="0"/>
                  </a:lnTo>
                </a:path>
              </a:pathLst>
            </a:custGeom>
            <a:ln w="3175">
              <a:solidFill>
                <a:srgbClr val="000000"/>
              </a:solidFill>
            </a:ln>
          </p:spPr>
          <p:txBody>
            <a:bodyPr wrap="square" lIns="0" tIns="0" rIns="0" bIns="0" rtlCol="0"/>
            <a:lstStyle/>
            <a:p>
              <a:endParaRPr/>
            </a:p>
          </p:txBody>
        </p:sp>
        <p:sp>
          <p:nvSpPr>
            <p:cNvPr id="30" name="object 30"/>
            <p:cNvSpPr/>
            <p:nvPr/>
          </p:nvSpPr>
          <p:spPr>
            <a:xfrm>
              <a:off x="2262631" y="4521199"/>
              <a:ext cx="45720" cy="26034"/>
            </a:xfrm>
            <a:custGeom>
              <a:avLst/>
              <a:gdLst/>
              <a:ahLst/>
              <a:cxnLst/>
              <a:rect l="l" t="t" r="r" b="b"/>
              <a:pathLst>
                <a:path w="45719" h="26035">
                  <a:moveTo>
                    <a:pt x="45719" y="25908"/>
                  </a:moveTo>
                  <a:lnTo>
                    <a:pt x="45719" y="0"/>
                  </a:lnTo>
                  <a:lnTo>
                    <a:pt x="0" y="0"/>
                  </a:lnTo>
                  <a:lnTo>
                    <a:pt x="0" y="25908"/>
                  </a:lnTo>
                  <a:lnTo>
                    <a:pt x="45719" y="25908"/>
                  </a:lnTo>
                  <a:close/>
                </a:path>
              </a:pathLst>
            </a:custGeom>
            <a:solidFill>
              <a:srgbClr val="000000"/>
            </a:solidFill>
          </p:spPr>
          <p:txBody>
            <a:bodyPr wrap="square" lIns="0" tIns="0" rIns="0" bIns="0" rtlCol="0"/>
            <a:lstStyle/>
            <a:p>
              <a:endParaRPr/>
            </a:p>
          </p:txBody>
        </p:sp>
        <p:sp>
          <p:nvSpPr>
            <p:cNvPr id="31" name="object 31"/>
            <p:cNvSpPr/>
            <p:nvPr/>
          </p:nvSpPr>
          <p:spPr>
            <a:xfrm>
              <a:off x="2262631" y="4579111"/>
              <a:ext cx="45720" cy="0"/>
            </a:xfrm>
            <a:custGeom>
              <a:avLst/>
              <a:gdLst/>
              <a:ahLst/>
              <a:cxnLst/>
              <a:rect l="l" t="t" r="r" b="b"/>
              <a:pathLst>
                <a:path w="45719">
                  <a:moveTo>
                    <a:pt x="45719" y="0"/>
                  </a:moveTo>
                  <a:lnTo>
                    <a:pt x="0" y="0"/>
                  </a:lnTo>
                </a:path>
              </a:pathLst>
            </a:custGeom>
            <a:ln w="3175">
              <a:solidFill>
                <a:srgbClr val="000000"/>
              </a:solidFill>
            </a:ln>
          </p:spPr>
          <p:txBody>
            <a:bodyPr wrap="square" lIns="0" tIns="0" rIns="0" bIns="0" rtlCol="0"/>
            <a:lstStyle/>
            <a:p>
              <a:endParaRPr/>
            </a:p>
          </p:txBody>
        </p:sp>
        <p:sp>
          <p:nvSpPr>
            <p:cNvPr id="32" name="object 32"/>
            <p:cNvSpPr/>
            <p:nvPr/>
          </p:nvSpPr>
          <p:spPr>
            <a:xfrm>
              <a:off x="2258059" y="4559299"/>
              <a:ext cx="55244" cy="26034"/>
            </a:xfrm>
            <a:custGeom>
              <a:avLst/>
              <a:gdLst/>
              <a:ahLst/>
              <a:cxnLst/>
              <a:rect l="l" t="t" r="r" b="b"/>
              <a:pathLst>
                <a:path w="55244" h="26035">
                  <a:moveTo>
                    <a:pt x="54863" y="25908"/>
                  </a:moveTo>
                  <a:lnTo>
                    <a:pt x="54863" y="0"/>
                  </a:lnTo>
                  <a:lnTo>
                    <a:pt x="0" y="0"/>
                  </a:lnTo>
                  <a:lnTo>
                    <a:pt x="0" y="25908"/>
                  </a:lnTo>
                  <a:lnTo>
                    <a:pt x="54863" y="25908"/>
                  </a:lnTo>
                  <a:close/>
                </a:path>
              </a:pathLst>
            </a:custGeom>
            <a:solidFill>
              <a:srgbClr val="000000"/>
            </a:solidFill>
          </p:spPr>
          <p:txBody>
            <a:bodyPr wrap="square" lIns="0" tIns="0" rIns="0" bIns="0" rtlCol="0"/>
            <a:lstStyle/>
            <a:p>
              <a:endParaRPr/>
            </a:p>
          </p:txBody>
        </p:sp>
        <p:sp>
          <p:nvSpPr>
            <p:cNvPr id="33" name="object 33"/>
            <p:cNvSpPr/>
            <p:nvPr/>
          </p:nvSpPr>
          <p:spPr>
            <a:xfrm>
              <a:off x="2258059" y="4617211"/>
              <a:ext cx="55244" cy="0"/>
            </a:xfrm>
            <a:custGeom>
              <a:avLst/>
              <a:gdLst/>
              <a:ahLst/>
              <a:cxnLst/>
              <a:rect l="l" t="t" r="r" b="b"/>
              <a:pathLst>
                <a:path w="55244">
                  <a:moveTo>
                    <a:pt x="54863" y="0"/>
                  </a:moveTo>
                  <a:lnTo>
                    <a:pt x="0" y="0"/>
                  </a:lnTo>
                </a:path>
              </a:pathLst>
            </a:custGeom>
            <a:ln w="3175">
              <a:solidFill>
                <a:srgbClr val="000000"/>
              </a:solidFill>
            </a:ln>
          </p:spPr>
          <p:txBody>
            <a:bodyPr wrap="square" lIns="0" tIns="0" rIns="0" bIns="0" rtlCol="0"/>
            <a:lstStyle/>
            <a:p>
              <a:endParaRPr/>
            </a:p>
          </p:txBody>
        </p:sp>
        <p:sp>
          <p:nvSpPr>
            <p:cNvPr id="34" name="object 34"/>
            <p:cNvSpPr/>
            <p:nvPr/>
          </p:nvSpPr>
          <p:spPr>
            <a:xfrm>
              <a:off x="2255012" y="4597399"/>
              <a:ext cx="60960" cy="26034"/>
            </a:xfrm>
            <a:custGeom>
              <a:avLst/>
              <a:gdLst/>
              <a:ahLst/>
              <a:cxnLst/>
              <a:rect l="l" t="t" r="r" b="b"/>
              <a:pathLst>
                <a:path w="60960" h="26035">
                  <a:moveTo>
                    <a:pt x="60960" y="25908"/>
                  </a:moveTo>
                  <a:lnTo>
                    <a:pt x="60960" y="0"/>
                  </a:lnTo>
                  <a:lnTo>
                    <a:pt x="0" y="0"/>
                  </a:lnTo>
                  <a:lnTo>
                    <a:pt x="0" y="25908"/>
                  </a:lnTo>
                  <a:lnTo>
                    <a:pt x="60960" y="25908"/>
                  </a:lnTo>
                  <a:close/>
                </a:path>
              </a:pathLst>
            </a:custGeom>
            <a:solidFill>
              <a:srgbClr val="000000"/>
            </a:solidFill>
          </p:spPr>
          <p:txBody>
            <a:bodyPr wrap="square" lIns="0" tIns="0" rIns="0" bIns="0" rtlCol="0"/>
            <a:lstStyle/>
            <a:p>
              <a:endParaRPr/>
            </a:p>
          </p:txBody>
        </p:sp>
        <p:sp>
          <p:nvSpPr>
            <p:cNvPr id="35" name="object 35"/>
            <p:cNvSpPr/>
            <p:nvPr/>
          </p:nvSpPr>
          <p:spPr>
            <a:xfrm>
              <a:off x="2255012" y="4655311"/>
              <a:ext cx="60960" cy="0"/>
            </a:xfrm>
            <a:custGeom>
              <a:avLst/>
              <a:gdLst/>
              <a:ahLst/>
              <a:cxnLst/>
              <a:rect l="l" t="t" r="r" b="b"/>
              <a:pathLst>
                <a:path w="60960">
                  <a:moveTo>
                    <a:pt x="60960" y="0"/>
                  </a:moveTo>
                  <a:lnTo>
                    <a:pt x="0" y="0"/>
                  </a:lnTo>
                </a:path>
              </a:pathLst>
            </a:custGeom>
            <a:ln w="3175">
              <a:solidFill>
                <a:srgbClr val="000000"/>
              </a:solidFill>
            </a:ln>
          </p:spPr>
          <p:txBody>
            <a:bodyPr wrap="square" lIns="0" tIns="0" rIns="0" bIns="0" rtlCol="0"/>
            <a:lstStyle/>
            <a:p>
              <a:endParaRPr/>
            </a:p>
          </p:txBody>
        </p:sp>
        <p:sp>
          <p:nvSpPr>
            <p:cNvPr id="36" name="object 36"/>
            <p:cNvSpPr/>
            <p:nvPr/>
          </p:nvSpPr>
          <p:spPr>
            <a:xfrm>
              <a:off x="2250440" y="4635499"/>
              <a:ext cx="70485" cy="26034"/>
            </a:xfrm>
            <a:custGeom>
              <a:avLst/>
              <a:gdLst/>
              <a:ahLst/>
              <a:cxnLst/>
              <a:rect l="l" t="t" r="r" b="b"/>
              <a:pathLst>
                <a:path w="70485" h="26035">
                  <a:moveTo>
                    <a:pt x="70104" y="25908"/>
                  </a:moveTo>
                  <a:lnTo>
                    <a:pt x="70104" y="0"/>
                  </a:lnTo>
                  <a:lnTo>
                    <a:pt x="0" y="0"/>
                  </a:lnTo>
                  <a:lnTo>
                    <a:pt x="0" y="25908"/>
                  </a:lnTo>
                  <a:lnTo>
                    <a:pt x="70104" y="25908"/>
                  </a:lnTo>
                  <a:close/>
                </a:path>
              </a:pathLst>
            </a:custGeom>
            <a:solidFill>
              <a:srgbClr val="000000"/>
            </a:solidFill>
          </p:spPr>
          <p:txBody>
            <a:bodyPr wrap="square" lIns="0" tIns="0" rIns="0" bIns="0" rtlCol="0"/>
            <a:lstStyle/>
            <a:p>
              <a:endParaRPr/>
            </a:p>
          </p:txBody>
        </p:sp>
        <p:sp>
          <p:nvSpPr>
            <p:cNvPr id="37" name="object 37"/>
            <p:cNvSpPr/>
            <p:nvPr/>
          </p:nvSpPr>
          <p:spPr>
            <a:xfrm>
              <a:off x="2250440" y="4693411"/>
              <a:ext cx="70485" cy="0"/>
            </a:xfrm>
            <a:custGeom>
              <a:avLst/>
              <a:gdLst/>
              <a:ahLst/>
              <a:cxnLst/>
              <a:rect l="l" t="t" r="r" b="b"/>
              <a:pathLst>
                <a:path w="70485">
                  <a:moveTo>
                    <a:pt x="70104" y="0"/>
                  </a:moveTo>
                  <a:lnTo>
                    <a:pt x="0" y="0"/>
                  </a:lnTo>
                </a:path>
              </a:pathLst>
            </a:custGeom>
            <a:ln w="3175">
              <a:solidFill>
                <a:srgbClr val="000000"/>
              </a:solidFill>
            </a:ln>
          </p:spPr>
          <p:txBody>
            <a:bodyPr wrap="square" lIns="0" tIns="0" rIns="0" bIns="0" rtlCol="0"/>
            <a:lstStyle/>
            <a:p>
              <a:endParaRPr/>
            </a:p>
          </p:txBody>
        </p:sp>
        <p:sp>
          <p:nvSpPr>
            <p:cNvPr id="38" name="object 38"/>
            <p:cNvSpPr/>
            <p:nvPr/>
          </p:nvSpPr>
          <p:spPr>
            <a:xfrm>
              <a:off x="2247391" y="4673599"/>
              <a:ext cx="76200" cy="26034"/>
            </a:xfrm>
            <a:custGeom>
              <a:avLst/>
              <a:gdLst/>
              <a:ahLst/>
              <a:cxnLst/>
              <a:rect l="l" t="t" r="r" b="b"/>
              <a:pathLst>
                <a:path w="76200" h="26035">
                  <a:moveTo>
                    <a:pt x="76200" y="25908"/>
                  </a:moveTo>
                  <a:lnTo>
                    <a:pt x="76200" y="0"/>
                  </a:lnTo>
                  <a:lnTo>
                    <a:pt x="0" y="0"/>
                  </a:lnTo>
                  <a:lnTo>
                    <a:pt x="0" y="25908"/>
                  </a:lnTo>
                  <a:lnTo>
                    <a:pt x="76200" y="25908"/>
                  </a:lnTo>
                  <a:close/>
                </a:path>
              </a:pathLst>
            </a:custGeom>
            <a:solidFill>
              <a:srgbClr val="000000"/>
            </a:solidFill>
          </p:spPr>
          <p:txBody>
            <a:bodyPr wrap="square" lIns="0" tIns="0" rIns="0" bIns="0" rtlCol="0"/>
            <a:lstStyle/>
            <a:p>
              <a:endParaRPr/>
            </a:p>
          </p:txBody>
        </p:sp>
        <p:sp>
          <p:nvSpPr>
            <p:cNvPr id="39" name="object 39"/>
            <p:cNvSpPr/>
            <p:nvPr/>
          </p:nvSpPr>
          <p:spPr>
            <a:xfrm>
              <a:off x="2247391" y="4731511"/>
              <a:ext cx="76200" cy="0"/>
            </a:xfrm>
            <a:custGeom>
              <a:avLst/>
              <a:gdLst/>
              <a:ahLst/>
              <a:cxnLst/>
              <a:rect l="l" t="t" r="r" b="b"/>
              <a:pathLst>
                <a:path w="76200">
                  <a:moveTo>
                    <a:pt x="76200" y="0"/>
                  </a:moveTo>
                  <a:lnTo>
                    <a:pt x="0" y="0"/>
                  </a:lnTo>
                </a:path>
              </a:pathLst>
            </a:custGeom>
            <a:ln w="3175">
              <a:solidFill>
                <a:srgbClr val="000000"/>
              </a:solidFill>
            </a:ln>
          </p:spPr>
          <p:txBody>
            <a:bodyPr wrap="square" lIns="0" tIns="0" rIns="0" bIns="0" rtlCol="0"/>
            <a:lstStyle/>
            <a:p>
              <a:endParaRPr/>
            </a:p>
          </p:txBody>
        </p:sp>
        <p:sp>
          <p:nvSpPr>
            <p:cNvPr id="40" name="object 40"/>
            <p:cNvSpPr/>
            <p:nvPr/>
          </p:nvSpPr>
          <p:spPr>
            <a:xfrm>
              <a:off x="2242819" y="4714747"/>
              <a:ext cx="85725" cy="24765"/>
            </a:xfrm>
            <a:custGeom>
              <a:avLst/>
              <a:gdLst/>
              <a:ahLst/>
              <a:cxnLst/>
              <a:rect l="l" t="t" r="r" b="b"/>
              <a:pathLst>
                <a:path w="85725" h="24764">
                  <a:moveTo>
                    <a:pt x="85343" y="24384"/>
                  </a:moveTo>
                  <a:lnTo>
                    <a:pt x="85343" y="0"/>
                  </a:lnTo>
                  <a:lnTo>
                    <a:pt x="0" y="0"/>
                  </a:lnTo>
                  <a:lnTo>
                    <a:pt x="0" y="24384"/>
                  </a:lnTo>
                  <a:lnTo>
                    <a:pt x="85343" y="24384"/>
                  </a:lnTo>
                  <a:close/>
                </a:path>
              </a:pathLst>
            </a:custGeom>
            <a:solidFill>
              <a:srgbClr val="000000"/>
            </a:solidFill>
          </p:spPr>
          <p:txBody>
            <a:bodyPr wrap="square" lIns="0" tIns="0" rIns="0" bIns="0" rtlCol="0"/>
            <a:lstStyle/>
            <a:p>
              <a:endParaRPr/>
            </a:p>
          </p:txBody>
        </p:sp>
      </p:grpSp>
      <p:sp>
        <p:nvSpPr>
          <p:cNvPr id="41" name="object 41"/>
          <p:cNvSpPr txBox="1">
            <a:spLocks noGrp="1"/>
          </p:cNvSpPr>
          <p:nvPr>
            <p:ph type="title"/>
          </p:nvPr>
        </p:nvSpPr>
        <p:spPr>
          <a:xfrm>
            <a:off x="3345688" y="72136"/>
            <a:ext cx="2424430" cy="635000"/>
          </a:xfrm>
          <a:prstGeom prst="rect">
            <a:avLst/>
          </a:prstGeom>
        </p:spPr>
        <p:txBody>
          <a:bodyPr vert="horz" wrap="square" lIns="0" tIns="12065" rIns="0" bIns="0" rtlCol="0">
            <a:spAutoFit/>
          </a:bodyPr>
          <a:lstStyle/>
          <a:p>
            <a:pPr marL="12700">
              <a:lnSpc>
                <a:spcPct val="100000"/>
              </a:lnSpc>
              <a:spcBef>
                <a:spcPts val="95"/>
              </a:spcBef>
            </a:pPr>
            <a:r>
              <a:rPr spc="-5" dirty="0"/>
              <a:t>Remember</a:t>
            </a:r>
          </a:p>
        </p:txBody>
      </p:sp>
      <p:sp>
        <p:nvSpPr>
          <p:cNvPr id="42" name="object 42"/>
          <p:cNvSpPr txBox="1"/>
          <p:nvPr/>
        </p:nvSpPr>
        <p:spPr>
          <a:xfrm>
            <a:off x="539585" y="852433"/>
            <a:ext cx="7593965" cy="2143760"/>
          </a:xfrm>
          <a:prstGeom prst="rect">
            <a:avLst/>
          </a:prstGeom>
        </p:spPr>
        <p:txBody>
          <a:bodyPr vert="horz" wrap="square" lIns="0" tIns="10160" rIns="0" bIns="0" rtlCol="0">
            <a:spAutoFit/>
          </a:bodyPr>
          <a:lstStyle/>
          <a:p>
            <a:pPr marL="15875" marR="207645" indent="-3810">
              <a:lnSpc>
                <a:spcPct val="100400"/>
              </a:lnSpc>
              <a:spcBef>
                <a:spcPts val="80"/>
              </a:spcBef>
              <a:tabLst>
                <a:tab pos="2439035" algn="l"/>
                <a:tab pos="3731895" algn="l"/>
                <a:tab pos="5159375" algn="l"/>
                <a:tab pos="6017895" algn="l"/>
                <a:tab pos="6735445" algn="l"/>
              </a:tabLst>
            </a:pPr>
            <a:r>
              <a:rPr sz="2800" b="1" spc="300" dirty="0">
                <a:solidFill>
                  <a:srgbClr val="FF0000"/>
                </a:solidFill>
                <a:latin typeface="Times New Roman"/>
                <a:cs typeface="Times New Roman"/>
              </a:rPr>
              <a:t>E</a:t>
            </a:r>
            <a:r>
              <a:rPr sz="2800" b="1" spc="175" dirty="0">
                <a:solidFill>
                  <a:srgbClr val="FF0000"/>
                </a:solidFill>
                <a:latin typeface="Times New Roman"/>
                <a:cs typeface="Times New Roman"/>
              </a:rPr>
              <a:t>na</a:t>
            </a:r>
            <a:r>
              <a:rPr sz="2800" b="1" spc="305" dirty="0">
                <a:solidFill>
                  <a:srgbClr val="FF0000"/>
                </a:solidFill>
                <a:latin typeface="Times New Roman"/>
                <a:cs typeface="Times New Roman"/>
              </a:rPr>
              <a:t>n</a:t>
            </a:r>
            <a:r>
              <a:rPr sz="2800" b="1" spc="125" dirty="0">
                <a:solidFill>
                  <a:srgbClr val="FF0000"/>
                </a:solidFill>
                <a:latin typeface="Times New Roman"/>
                <a:cs typeface="Times New Roman"/>
              </a:rPr>
              <a:t>ti</a:t>
            </a:r>
            <a:r>
              <a:rPr sz="2800" b="1" spc="305" dirty="0">
                <a:solidFill>
                  <a:srgbClr val="FF0000"/>
                </a:solidFill>
                <a:latin typeface="Times New Roman"/>
                <a:cs typeface="Times New Roman"/>
              </a:rPr>
              <a:t>o</a:t>
            </a:r>
            <a:r>
              <a:rPr sz="2800" b="1" spc="175" dirty="0">
                <a:solidFill>
                  <a:srgbClr val="FF0000"/>
                </a:solidFill>
                <a:latin typeface="Times New Roman"/>
                <a:cs typeface="Times New Roman"/>
              </a:rPr>
              <a:t>m</a:t>
            </a:r>
            <a:r>
              <a:rPr sz="2800" b="1" spc="280" dirty="0">
                <a:solidFill>
                  <a:srgbClr val="FF0000"/>
                </a:solidFill>
                <a:latin typeface="Times New Roman"/>
                <a:cs typeface="Times New Roman"/>
              </a:rPr>
              <a:t>e</a:t>
            </a:r>
            <a:r>
              <a:rPr sz="2800" b="1" spc="254" dirty="0">
                <a:solidFill>
                  <a:srgbClr val="FF0000"/>
                </a:solidFill>
                <a:latin typeface="Times New Roman"/>
                <a:cs typeface="Times New Roman"/>
              </a:rPr>
              <a:t>r</a:t>
            </a:r>
            <a:r>
              <a:rPr sz="2800" b="1" spc="-5" dirty="0">
                <a:solidFill>
                  <a:srgbClr val="FF0000"/>
                </a:solidFill>
                <a:latin typeface="Times New Roman"/>
                <a:cs typeface="Times New Roman"/>
              </a:rPr>
              <a:t>s</a:t>
            </a:r>
            <a:r>
              <a:rPr sz="2800" b="1" spc="260" dirty="0">
                <a:solidFill>
                  <a:srgbClr val="FF0000"/>
                </a:solidFill>
                <a:latin typeface="Times New Roman"/>
                <a:cs typeface="Times New Roman"/>
              </a:rPr>
              <a:t> </a:t>
            </a:r>
            <a:r>
              <a:rPr sz="2800" b="1" spc="-160" dirty="0">
                <a:latin typeface="Times New Roman"/>
                <a:cs typeface="Times New Roman"/>
              </a:rPr>
              <a:t>:</a:t>
            </a:r>
            <a:r>
              <a:rPr sz="2800" b="1" spc="310" dirty="0">
                <a:latin typeface="Times New Roman"/>
                <a:cs typeface="Times New Roman"/>
              </a:rPr>
              <a:t> </a:t>
            </a:r>
            <a:r>
              <a:rPr sz="2800" b="1" spc="150" dirty="0">
                <a:latin typeface="Times New Roman"/>
                <a:cs typeface="Times New Roman"/>
              </a:rPr>
              <a:t>st</a:t>
            </a:r>
            <a:r>
              <a:rPr sz="2800" b="1" spc="254" dirty="0">
                <a:latin typeface="Times New Roman"/>
                <a:cs typeface="Times New Roman"/>
              </a:rPr>
              <a:t>e</a:t>
            </a:r>
            <a:r>
              <a:rPr sz="2800" b="1" spc="280" dirty="0">
                <a:latin typeface="Times New Roman"/>
                <a:cs typeface="Times New Roman"/>
              </a:rPr>
              <a:t>r</a:t>
            </a:r>
            <a:r>
              <a:rPr sz="2800" b="1" spc="175" dirty="0">
                <a:latin typeface="Times New Roman"/>
                <a:cs typeface="Times New Roman"/>
              </a:rPr>
              <a:t>e</a:t>
            </a:r>
            <a:r>
              <a:rPr sz="2800" b="1" spc="305" dirty="0">
                <a:latin typeface="Times New Roman"/>
                <a:cs typeface="Times New Roman"/>
              </a:rPr>
              <a:t>o</a:t>
            </a:r>
            <a:r>
              <a:rPr sz="2800" b="1" spc="125" dirty="0">
                <a:latin typeface="Times New Roman"/>
                <a:cs typeface="Times New Roman"/>
              </a:rPr>
              <a:t>is</a:t>
            </a:r>
            <a:r>
              <a:rPr sz="2800" b="1" spc="305" dirty="0">
                <a:latin typeface="Times New Roman"/>
                <a:cs typeface="Times New Roman"/>
              </a:rPr>
              <a:t>o</a:t>
            </a:r>
            <a:r>
              <a:rPr sz="2800" b="1" spc="175" dirty="0">
                <a:latin typeface="Times New Roman"/>
                <a:cs typeface="Times New Roman"/>
              </a:rPr>
              <a:t>m</a:t>
            </a:r>
            <a:r>
              <a:rPr sz="2800" b="1" spc="280" dirty="0">
                <a:latin typeface="Times New Roman"/>
                <a:cs typeface="Times New Roman"/>
              </a:rPr>
              <a:t>e</a:t>
            </a:r>
            <a:r>
              <a:rPr sz="2800" b="1" spc="254" dirty="0">
                <a:latin typeface="Times New Roman"/>
                <a:cs typeface="Times New Roman"/>
              </a:rPr>
              <a:t>r</a:t>
            </a:r>
            <a:r>
              <a:rPr sz="2800" b="1" spc="-5" dirty="0">
                <a:latin typeface="Times New Roman"/>
                <a:cs typeface="Times New Roman"/>
              </a:rPr>
              <a:t>s</a:t>
            </a:r>
            <a:r>
              <a:rPr sz="2800" b="1" dirty="0">
                <a:latin typeface="Times New Roman"/>
                <a:cs typeface="Times New Roman"/>
              </a:rPr>
              <a:t>	</a:t>
            </a:r>
            <a:r>
              <a:rPr sz="2800" b="1" spc="305" dirty="0">
                <a:latin typeface="Times New Roman"/>
                <a:cs typeface="Times New Roman"/>
              </a:rPr>
              <a:t>t</a:t>
            </a:r>
            <a:r>
              <a:rPr sz="2800" b="1" spc="175" dirty="0">
                <a:latin typeface="Times New Roman"/>
                <a:cs typeface="Times New Roman"/>
              </a:rPr>
              <a:t>h</a:t>
            </a:r>
            <a:r>
              <a:rPr sz="2800" b="1" spc="305" dirty="0">
                <a:latin typeface="Times New Roman"/>
                <a:cs typeface="Times New Roman"/>
              </a:rPr>
              <a:t>a</a:t>
            </a:r>
            <a:r>
              <a:rPr sz="2800" b="1" spc="-5" dirty="0">
                <a:latin typeface="Times New Roman"/>
                <a:cs typeface="Times New Roman"/>
              </a:rPr>
              <a:t>t</a:t>
            </a:r>
            <a:r>
              <a:rPr sz="2800" b="1" dirty="0">
                <a:latin typeface="Times New Roman"/>
                <a:cs typeface="Times New Roman"/>
              </a:rPr>
              <a:t>	</a:t>
            </a:r>
            <a:r>
              <a:rPr sz="2800" b="1" spc="254" dirty="0">
                <a:latin typeface="Times New Roman"/>
                <a:cs typeface="Times New Roman"/>
              </a:rPr>
              <a:t>a</a:t>
            </a:r>
            <a:r>
              <a:rPr sz="2800" b="1" spc="280" dirty="0">
                <a:latin typeface="Times New Roman"/>
                <a:cs typeface="Times New Roman"/>
              </a:rPr>
              <a:t>r</a:t>
            </a:r>
            <a:r>
              <a:rPr sz="2800" b="1" spc="-5" dirty="0">
                <a:latin typeface="Times New Roman"/>
                <a:cs typeface="Times New Roman"/>
              </a:rPr>
              <a:t>e</a:t>
            </a:r>
            <a:r>
              <a:rPr sz="2800" b="1" dirty="0">
                <a:latin typeface="Times New Roman"/>
                <a:cs typeface="Times New Roman"/>
              </a:rPr>
              <a:t>	</a:t>
            </a:r>
            <a:r>
              <a:rPr sz="2800" b="1" spc="175" dirty="0">
                <a:latin typeface="Times New Roman"/>
                <a:cs typeface="Times New Roman"/>
              </a:rPr>
              <a:t>non  superposable	</a:t>
            </a:r>
            <a:r>
              <a:rPr sz="2800" b="1" spc="135" dirty="0">
                <a:latin typeface="Times New Roman"/>
                <a:cs typeface="Times New Roman"/>
              </a:rPr>
              <a:t>mirror	</a:t>
            </a:r>
            <a:r>
              <a:rPr sz="2800" b="1" spc="175" dirty="0">
                <a:latin typeface="Times New Roman"/>
                <a:cs typeface="Times New Roman"/>
              </a:rPr>
              <a:t>images.</a:t>
            </a:r>
            <a:endParaRPr sz="2800">
              <a:latin typeface="Times New Roman"/>
              <a:cs typeface="Times New Roman"/>
            </a:endParaRPr>
          </a:p>
          <a:p>
            <a:pPr marL="19050" marR="5080" indent="-3810">
              <a:lnSpc>
                <a:spcPct val="100000"/>
              </a:lnSpc>
              <a:tabLst>
                <a:tab pos="1329690" algn="l"/>
                <a:tab pos="2690495" algn="l"/>
                <a:tab pos="5449570" algn="l"/>
                <a:tab pos="6307455" algn="l"/>
                <a:tab pos="7025005" algn="l"/>
              </a:tabLst>
            </a:pPr>
            <a:r>
              <a:rPr sz="2800" b="1" spc="150" dirty="0">
                <a:solidFill>
                  <a:srgbClr val="FF0000"/>
                </a:solidFill>
                <a:latin typeface="Times New Roman"/>
                <a:cs typeface="Times New Roman"/>
              </a:rPr>
              <a:t>Diast</a:t>
            </a:r>
            <a:r>
              <a:rPr sz="2800" b="1" spc="254" dirty="0">
                <a:solidFill>
                  <a:srgbClr val="FF0000"/>
                </a:solidFill>
                <a:latin typeface="Times New Roman"/>
                <a:cs typeface="Times New Roman"/>
              </a:rPr>
              <a:t>e</a:t>
            </a:r>
            <a:r>
              <a:rPr sz="2800" b="1" spc="280" dirty="0">
                <a:solidFill>
                  <a:srgbClr val="FF0000"/>
                </a:solidFill>
                <a:latin typeface="Times New Roman"/>
                <a:cs typeface="Times New Roman"/>
              </a:rPr>
              <a:t>r</a:t>
            </a:r>
            <a:r>
              <a:rPr sz="2800" b="1" spc="175" dirty="0">
                <a:solidFill>
                  <a:srgbClr val="FF0000"/>
                </a:solidFill>
                <a:latin typeface="Times New Roman"/>
                <a:cs typeface="Times New Roman"/>
              </a:rPr>
              <a:t>eom</a:t>
            </a:r>
            <a:r>
              <a:rPr sz="2800" b="1" spc="280" dirty="0">
                <a:solidFill>
                  <a:srgbClr val="FF0000"/>
                </a:solidFill>
                <a:latin typeface="Times New Roman"/>
                <a:cs typeface="Times New Roman"/>
              </a:rPr>
              <a:t>e</a:t>
            </a:r>
            <a:r>
              <a:rPr sz="2800" b="1" spc="254" dirty="0">
                <a:solidFill>
                  <a:srgbClr val="FF0000"/>
                </a:solidFill>
                <a:latin typeface="Times New Roman"/>
                <a:cs typeface="Times New Roman"/>
              </a:rPr>
              <a:t>r</a:t>
            </a:r>
            <a:r>
              <a:rPr sz="2800" b="1" spc="-5" dirty="0">
                <a:solidFill>
                  <a:srgbClr val="FF0000"/>
                </a:solidFill>
                <a:latin typeface="Times New Roman"/>
                <a:cs typeface="Times New Roman"/>
              </a:rPr>
              <a:t>s</a:t>
            </a:r>
            <a:r>
              <a:rPr sz="2800" b="1" dirty="0">
                <a:solidFill>
                  <a:srgbClr val="FF0000"/>
                </a:solidFill>
                <a:latin typeface="Times New Roman"/>
                <a:cs typeface="Times New Roman"/>
              </a:rPr>
              <a:t>	</a:t>
            </a:r>
            <a:r>
              <a:rPr sz="2800" b="1" spc="-160" dirty="0">
                <a:latin typeface="Times New Roman"/>
                <a:cs typeface="Times New Roman"/>
              </a:rPr>
              <a:t>:</a:t>
            </a:r>
            <a:r>
              <a:rPr sz="2800" b="1" spc="310" dirty="0">
                <a:latin typeface="Times New Roman"/>
                <a:cs typeface="Times New Roman"/>
              </a:rPr>
              <a:t> </a:t>
            </a:r>
            <a:r>
              <a:rPr sz="2800" b="1" spc="150" dirty="0">
                <a:latin typeface="Times New Roman"/>
                <a:cs typeface="Times New Roman"/>
              </a:rPr>
              <a:t>st</a:t>
            </a:r>
            <a:r>
              <a:rPr sz="2800" b="1" spc="254" dirty="0">
                <a:latin typeface="Times New Roman"/>
                <a:cs typeface="Times New Roman"/>
              </a:rPr>
              <a:t>e</a:t>
            </a:r>
            <a:r>
              <a:rPr sz="2800" b="1" spc="280" dirty="0">
                <a:latin typeface="Times New Roman"/>
                <a:cs typeface="Times New Roman"/>
              </a:rPr>
              <a:t>r</a:t>
            </a:r>
            <a:r>
              <a:rPr sz="2800" b="1" spc="175" dirty="0">
                <a:latin typeface="Times New Roman"/>
                <a:cs typeface="Times New Roman"/>
              </a:rPr>
              <a:t>e</a:t>
            </a:r>
            <a:r>
              <a:rPr sz="2800" b="1" spc="305" dirty="0">
                <a:latin typeface="Times New Roman"/>
                <a:cs typeface="Times New Roman"/>
              </a:rPr>
              <a:t>o</a:t>
            </a:r>
            <a:r>
              <a:rPr sz="2800" b="1" spc="120" dirty="0">
                <a:latin typeface="Times New Roman"/>
                <a:cs typeface="Times New Roman"/>
              </a:rPr>
              <a:t>i</a:t>
            </a:r>
            <a:r>
              <a:rPr sz="2800" b="1" spc="165" dirty="0">
                <a:latin typeface="Times New Roman"/>
                <a:cs typeface="Times New Roman"/>
              </a:rPr>
              <a:t>s</a:t>
            </a:r>
            <a:r>
              <a:rPr sz="2800" b="1" spc="150" dirty="0">
                <a:latin typeface="Times New Roman"/>
                <a:cs typeface="Times New Roman"/>
              </a:rPr>
              <a:t>om</a:t>
            </a:r>
            <a:r>
              <a:rPr sz="2800" b="1" spc="254" dirty="0">
                <a:latin typeface="Times New Roman"/>
                <a:cs typeface="Times New Roman"/>
              </a:rPr>
              <a:t>er</a:t>
            </a:r>
            <a:r>
              <a:rPr sz="2800" b="1" spc="-5" dirty="0">
                <a:latin typeface="Times New Roman"/>
                <a:cs typeface="Times New Roman"/>
              </a:rPr>
              <a:t>s</a:t>
            </a:r>
            <a:r>
              <a:rPr sz="2800" b="1" dirty="0">
                <a:latin typeface="Times New Roman"/>
                <a:cs typeface="Times New Roman"/>
              </a:rPr>
              <a:t>	</a:t>
            </a:r>
            <a:r>
              <a:rPr sz="2800" b="1" spc="305" dirty="0">
                <a:latin typeface="Times New Roman"/>
                <a:cs typeface="Times New Roman"/>
              </a:rPr>
              <a:t>t</a:t>
            </a:r>
            <a:r>
              <a:rPr sz="2800" b="1" spc="175" dirty="0">
                <a:latin typeface="Times New Roman"/>
                <a:cs typeface="Times New Roman"/>
              </a:rPr>
              <a:t>h</a:t>
            </a:r>
            <a:r>
              <a:rPr sz="2800" b="1" spc="305" dirty="0">
                <a:latin typeface="Times New Roman"/>
                <a:cs typeface="Times New Roman"/>
              </a:rPr>
              <a:t>a</a:t>
            </a:r>
            <a:r>
              <a:rPr sz="2800" b="1" spc="-5" dirty="0">
                <a:latin typeface="Times New Roman"/>
                <a:cs typeface="Times New Roman"/>
              </a:rPr>
              <a:t>t</a:t>
            </a:r>
            <a:r>
              <a:rPr sz="2800" b="1" dirty="0">
                <a:latin typeface="Times New Roman"/>
                <a:cs typeface="Times New Roman"/>
              </a:rPr>
              <a:t>	</a:t>
            </a:r>
            <a:r>
              <a:rPr sz="2800" b="1" spc="254" dirty="0">
                <a:latin typeface="Times New Roman"/>
                <a:cs typeface="Times New Roman"/>
              </a:rPr>
              <a:t>a</a:t>
            </a:r>
            <a:r>
              <a:rPr sz="2800" b="1" spc="280" dirty="0">
                <a:latin typeface="Times New Roman"/>
                <a:cs typeface="Times New Roman"/>
              </a:rPr>
              <a:t>r</a:t>
            </a:r>
            <a:r>
              <a:rPr sz="2800" b="1" spc="-5" dirty="0">
                <a:latin typeface="Times New Roman"/>
                <a:cs typeface="Times New Roman"/>
              </a:rPr>
              <a:t>e</a:t>
            </a:r>
            <a:r>
              <a:rPr sz="2800" b="1" dirty="0">
                <a:latin typeface="Times New Roman"/>
                <a:cs typeface="Times New Roman"/>
              </a:rPr>
              <a:t>	</a:t>
            </a:r>
            <a:r>
              <a:rPr sz="2800" b="1" spc="175" dirty="0">
                <a:latin typeface="Times New Roman"/>
                <a:cs typeface="Times New Roman"/>
              </a:rPr>
              <a:t>n</a:t>
            </a:r>
            <a:r>
              <a:rPr sz="2800" b="1" spc="305" dirty="0">
                <a:latin typeface="Times New Roman"/>
                <a:cs typeface="Times New Roman"/>
              </a:rPr>
              <a:t>o</a:t>
            </a:r>
            <a:r>
              <a:rPr sz="2800" b="1" spc="-5" dirty="0">
                <a:latin typeface="Times New Roman"/>
                <a:cs typeface="Times New Roman"/>
              </a:rPr>
              <a:t>t  </a:t>
            </a:r>
            <a:r>
              <a:rPr sz="2800" b="1" spc="160" dirty="0">
                <a:latin typeface="Times New Roman"/>
                <a:cs typeface="Times New Roman"/>
              </a:rPr>
              <a:t>mirror	</a:t>
            </a:r>
            <a:r>
              <a:rPr sz="2800" b="1" spc="175" dirty="0">
                <a:latin typeface="Times New Roman"/>
                <a:cs typeface="Times New Roman"/>
              </a:rPr>
              <a:t>images.</a:t>
            </a:r>
            <a:endParaRPr sz="2800">
              <a:latin typeface="Times New Roman"/>
              <a:cs typeface="Times New Roman"/>
            </a:endParaRPr>
          </a:p>
          <a:p>
            <a:pPr marL="12700">
              <a:lnSpc>
                <a:spcPct val="100000"/>
              </a:lnSpc>
              <a:spcBef>
                <a:spcPts val="355"/>
              </a:spcBef>
            </a:pPr>
            <a:r>
              <a:rPr sz="2400" b="1" spc="114" dirty="0">
                <a:latin typeface="Times New Roman"/>
                <a:cs typeface="Times New Roman"/>
              </a:rPr>
              <a:t>For</a:t>
            </a:r>
            <a:r>
              <a:rPr sz="2400" b="1" spc="365" dirty="0">
                <a:latin typeface="Times New Roman"/>
                <a:cs typeface="Times New Roman"/>
              </a:rPr>
              <a:t> </a:t>
            </a:r>
            <a:r>
              <a:rPr sz="2400" b="1" spc="140" dirty="0">
                <a:latin typeface="Times New Roman"/>
                <a:cs typeface="Times New Roman"/>
              </a:rPr>
              <a:t>example:</a:t>
            </a:r>
            <a:endParaRPr sz="2400">
              <a:latin typeface="Times New Roman"/>
              <a:cs typeface="Times New Roman"/>
            </a:endParaRPr>
          </a:p>
        </p:txBody>
      </p:sp>
      <p:sp>
        <p:nvSpPr>
          <p:cNvPr id="43" name="object 43"/>
          <p:cNvSpPr txBox="1"/>
          <p:nvPr/>
        </p:nvSpPr>
        <p:spPr>
          <a:xfrm>
            <a:off x="1553972" y="3391473"/>
            <a:ext cx="1764664" cy="299720"/>
          </a:xfrm>
          <a:prstGeom prst="rect">
            <a:avLst/>
          </a:prstGeom>
        </p:spPr>
        <p:txBody>
          <a:bodyPr vert="horz" wrap="square" lIns="0" tIns="12700" rIns="0" bIns="0" rtlCol="0">
            <a:spAutoFit/>
          </a:bodyPr>
          <a:lstStyle/>
          <a:p>
            <a:pPr marL="38100">
              <a:lnSpc>
                <a:spcPct val="100000"/>
              </a:lnSpc>
              <a:spcBef>
                <a:spcPts val="100"/>
              </a:spcBef>
              <a:tabLst>
                <a:tab pos="1101725" algn="l"/>
              </a:tabLst>
            </a:pPr>
            <a:r>
              <a:rPr sz="1800" i="1" dirty="0">
                <a:latin typeface="Arial"/>
                <a:cs typeface="Arial"/>
              </a:rPr>
              <a:t>HO	CO</a:t>
            </a:r>
            <a:r>
              <a:rPr sz="2175" i="1" baseline="-15325" dirty="0">
                <a:latin typeface="Arial"/>
                <a:cs typeface="Arial"/>
              </a:rPr>
              <a:t>2</a:t>
            </a:r>
            <a:r>
              <a:rPr sz="1800" i="1" dirty="0">
                <a:latin typeface="Arial"/>
                <a:cs typeface="Arial"/>
              </a:rPr>
              <a:t>H</a:t>
            </a:r>
            <a:endParaRPr sz="1800">
              <a:latin typeface="Arial"/>
              <a:cs typeface="Arial"/>
            </a:endParaRPr>
          </a:p>
        </p:txBody>
      </p:sp>
      <p:sp>
        <p:nvSpPr>
          <p:cNvPr id="44" name="object 44"/>
          <p:cNvSpPr txBox="1"/>
          <p:nvPr/>
        </p:nvSpPr>
        <p:spPr>
          <a:xfrm>
            <a:off x="1553966" y="4409506"/>
            <a:ext cx="1764664" cy="299720"/>
          </a:xfrm>
          <a:prstGeom prst="rect">
            <a:avLst/>
          </a:prstGeom>
        </p:spPr>
        <p:txBody>
          <a:bodyPr vert="horz" wrap="square" lIns="0" tIns="12700" rIns="0" bIns="0" rtlCol="0">
            <a:spAutoFit/>
          </a:bodyPr>
          <a:lstStyle/>
          <a:p>
            <a:pPr marL="38100">
              <a:lnSpc>
                <a:spcPct val="100000"/>
              </a:lnSpc>
              <a:spcBef>
                <a:spcPts val="100"/>
              </a:spcBef>
              <a:tabLst>
                <a:tab pos="1101725" algn="l"/>
              </a:tabLst>
            </a:pPr>
            <a:r>
              <a:rPr sz="1800" i="1" dirty="0">
                <a:latin typeface="Arial"/>
                <a:cs typeface="Arial"/>
              </a:rPr>
              <a:t>HO	CO</a:t>
            </a:r>
            <a:r>
              <a:rPr sz="2175" i="1" baseline="-15325" dirty="0">
                <a:latin typeface="Arial"/>
                <a:cs typeface="Arial"/>
              </a:rPr>
              <a:t>2</a:t>
            </a:r>
            <a:r>
              <a:rPr sz="1800" i="1" dirty="0">
                <a:latin typeface="Arial"/>
                <a:cs typeface="Arial"/>
              </a:rPr>
              <a:t>H</a:t>
            </a:r>
            <a:endParaRPr sz="1800">
              <a:latin typeface="Arial"/>
              <a:cs typeface="Arial"/>
            </a:endParaRPr>
          </a:p>
        </p:txBody>
      </p:sp>
      <p:sp>
        <p:nvSpPr>
          <p:cNvPr id="45" name="object 45"/>
          <p:cNvSpPr txBox="1"/>
          <p:nvPr/>
        </p:nvSpPr>
        <p:spPr>
          <a:xfrm>
            <a:off x="2208783" y="4676206"/>
            <a:ext cx="190500" cy="299720"/>
          </a:xfrm>
          <a:prstGeom prst="rect">
            <a:avLst/>
          </a:prstGeom>
        </p:spPr>
        <p:txBody>
          <a:bodyPr vert="horz" wrap="square" lIns="0" tIns="12700" rIns="0" bIns="0" rtlCol="0">
            <a:spAutoFit/>
          </a:bodyPr>
          <a:lstStyle/>
          <a:p>
            <a:pPr marL="12700">
              <a:lnSpc>
                <a:spcPct val="100000"/>
              </a:lnSpc>
              <a:spcBef>
                <a:spcPts val="100"/>
              </a:spcBef>
            </a:pPr>
            <a:r>
              <a:rPr sz="1800" i="1" spc="-5" dirty="0">
                <a:latin typeface="Arial"/>
                <a:cs typeface="Arial"/>
              </a:rPr>
              <a:t>H</a:t>
            </a:r>
            <a:endParaRPr sz="1800">
              <a:latin typeface="Arial"/>
              <a:cs typeface="Arial"/>
            </a:endParaRPr>
          </a:p>
        </p:txBody>
      </p:sp>
      <p:grpSp>
        <p:nvGrpSpPr>
          <p:cNvPr id="46" name="object 46"/>
          <p:cNvGrpSpPr/>
          <p:nvPr/>
        </p:nvGrpSpPr>
        <p:grpSpPr>
          <a:xfrm>
            <a:off x="6078728" y="3388867"/>
            <a:ext cx="739140" cy="1350645"/>
            <a:chOff x="6078728" y="3388867"/>
            <a:chExt cx="739140" cy="1350645"/>
          </a:xfrm>
        </p:grpSpPr>
        <p:sp>
          <p:nvSpPr>
            <p:cNvPr id="47" name="object 47"/>
            <p:cNvSpPr/>
            <p:nvPr/>
          </p:nvSpPr>
          <p:spPr>
            <a:xfrm>
              <a:off x="6439916" y="3807967"/>
              <a:ext cx="0" cy="487680"/>
            </a:xfrm>
            <a:custGeom>
              <a:avLst/>
              <a:gdLst/>
              <a:ahLst/>
              <a:cxnLst/>
              <a:rect l="l" t="t" r="r" b="b"/>
              <a:pathLst>
                <a:path h="487679">
                  <a:moveTo>
                    <a:pt x="0" y="487680"/>
                  </a:moveTo>
                  <a:lnTo>
                    <a:pt x="0" y="0"/>
                  </a:lnTo>
                </a:path>
              </a:pathLst>
            </a:custGeom>
            <a:ln w="3175">
              <a:solidFill>
                <a:srgbClr val="000000"/>
              </a:solidFill>
            </a:ln>
          </p:spPr>
          <p:txBody>
            <a:bodyPr wrap="square" lIns="0" tIns="0" rIns="0" bIns="0" rtlCol="0"/>
            <a:lstStyle/>
            <a:p>
              <a:endParaRPr/>
            </a:p>
          </p:txBody>
        </p:sp>
        <p:sp>
          <p:nvSpPr>
            <p:cNvPr id="48" name="object 48"/>
            <p:cNvSpPr/>
            <p:nvPr/>
          </p:nvSpPr>
          <p:spPr>
            <a:xfrm>
              <a:off x="6426200" y="3801033"/>
              <a:ext cx="25400" cy="501650"/>
            </a:xfrm>
            <a:custGeom>
              <a:avLst/>
              <a:gdLst/>
              <a:ahLst/>
              <a:cxnLst/>
              <a:rect l="l" t="t" r="r" b="b"/>
              <a:pathLst>
                <a:path w="25400" h="501650">
                  <a:moveTo>
                    <a:pt x="25400" y="0"/>
                  </a:moveTo>
                  <a:lnTo>
                    <a:pt x="13970" y="0"/>
                  </a:lnTo>
                  <a:lnTo>
                    <a:pt x="0" y="12"/>
                  </a:lnTo>
                  <a:lnTo>
                    <a:pt x="0" y="501573"/>
                  </a:lnTo>
                  <a:lnTo>
                    <a:pt x="13970" y="501573"/>
                  </a:lnTo>
                  <a:lnTo>
                    <a:pt x="25400" y="501586"/>
                  </a:lnTo>
                  <a:lnTo>
                    <a:pt x="25400" y="0"/>
                  </a:lnTo>
                  <a:close/>
                </a:path>
              </a:pathLst>
            </a:custGeom>
            <a:solidFill>
              <a:srgbClr val="000000"/>
            </a:solidFill>
          </p:spPr>
          <p:txBody>
            <a:bodyPr wrap="square" lIns="0" tIns="0" rIns="0" bIns="0" rtlCol="0"/>
            <a:lstStyle/>
            <a:p>
              <a:endParaRPr/>
            </a:p>
          </p:txBody>
        </p:sp>
        <p:sp>
          <p:nvSpPr>
            <p:cNvPr id="49" name="object 49"/>
            <p:cNvSpPr/>
            <p:nvPr/>
          </p:nvSpPr>
          <p:spPr>
            <a:xfrm>
              <a:off x="6446012" y="3594607"/>
              <a:ext cx="342900" cy="198120"/>
            </a:xfrm>
            <a:custGeom>
              <a:avLst/>
              <a:gdLst/>
              <a:ahLst/>
              <a:cxnLst/>
              <a:rect l="l" t="t" r="r" b="b"/>
              <a:pathLst>
                <a:path w="342900" h="198120">
                  <a:moveTo>
                    <a:pt x="0" y="198119"/>
                  </a:moveTo>
                  <a:lnTo>
                    <a:pt x="342900" y="0"/>
                  </a:lnTo>
                </a:path>
              </a:pathLst>
            </a:custGeom>
            <a:ln w="3175">
              <a:solidFill>
                <a:srgbClr val="000000"/>
              </a:solidFill>
            </a:ln>
          </p:spPr>
          <p:txBody>
            <a:bodyPr wrap="square" lIns="0" tIns="0" rIns="0" bIns="0" rtlCol="0"/>
            <a:lstStyle/>
            <a:p>
              <a:endParaRPr/>
            </a:p>
          </p:txBody>
        </p:sp>
        <p:sp>
          <p:nvSpPr>
            <p:cNvPr id="50" name="object 50"/>
            <p:cNvSpPr/>
            <p:nvPr/>
          </p:nvSpPr>
          <p:spPr>
            <a:xfrm>
              <a:off x="6439916" y="3561079"/>
              <a:ext cx="372110" cy="243840"/>
            </a:xfrm>
            <a:custGeom>
              <a:avLst/>
              <a:gdLst/>
              <a:ahLst/>
              <a:cxnLst/>
              <a:rect l="l" t="t" r="r" b="b"/>
              <a:pathLst>
                <a:path w="372109" h="243839">
                  <a:moveTo>
                    <a:pt x="371855" y="67056"/>
                  </a:moveTo>
                  <a:lnTo>
                    <a:pt x="333755" y="0"/>
                  </a:lnTo>
                  <a:lnTo>
                    <a:pt x="0" y="220980"/>
                  </a:lnTo>
                  <a:lnTo>
                    <a:pt x="0" y="236220"/>
                  </a:lnTo>
                  <a:lnTo>
                    <a:pt x="12191" y="243840"/>
                  </a:lnTo>
                  <a:lnTo>
                    <a:pt x="371855" y="67056"/>
                  </a:lnTo>
                  <a:close/>
                </a:path>
              </a:pathLst>
            </a:custGeom>
            <a:solidFill>
              <a:srgbClr val="000000"/>
            </a:solidFill>
          </p:spPr>
          <p:txBody>
            <a:bodyPr wrap="square" lIns="0" tIns="0" rIns="0" bIns="0" rtlCol="0"/>
            <a:lstStyle/>
            <a:p>
              <a:endParaRPr/>
            </a:p>
          </p:txBody>
        </p:sp>
        <p:sp>
          <p:nvSpPr>
            <p:cNvPr id="51" name="object 51"/>
            <p:cNvSpPr/>
            <p:nvPr/>
          </p:nvSpPr>
          <p:spPr>
            <a:xfrm>
              <a:off x="6093968" y="3597655"/>
              <a:ext cx="335280" cy="195580"/>
            </a:xfrm>
            <a:custGeom>
              <a:avLst/>
              <a:gdLst/>
              <a:ahLst/>
              <a:cxnLst/>
              <a:rect l="l" t="t" r="r" b="b"/>
              <a:pathLst>
                <a:path w="335279" h="195579">
                  <a:moveTo>
                    <a:pt x="335279" y="195072"/>
                  </a:moveTo>
                  <a:lnTo>
                    <a:pt x="0" y="0"/>
                  </a:lnTo>
                </a:path>
              </a:pathLst>
            </a:custGeom>
            <a:ln w="3175">
              <a:solidFill>
                <a:srgbClr val="000000"/>
              </a:solidFill>
            </a:ln>
          </p:spPr>
          <p:txBody>
            <a:bodyPr wrap="square" lIns="0" tIns="0" rIns="0" bIns="0" rtlCol="0"/>
            <a:lstStyle/>
            <a:p>
              <a:endParaRPr/>
            </a:p>
          </p:txBody>
        </p:sp>
        <p:sp>
          <p:nvSpPr>
            <p:cNvPr id="52" name="object 52"/>
            <p:cNvSpPr/>
            <p:nvPr/>
          </p:nvSpPr>
          <p:spPr>
            <a:xfrm>
              <a:off x="6086348" y="3583939"/>
              <a:ext cx="353695" cy="220979"/>
            </a:xfrm>
            <a:custGeom>
              <a:avLst/>
              <a:gdLst/>
              <a:ahLst/>
              <a:cxnLst/>
              <a:rect l="l" t="t" r="r" b="b"/>
              <a:pathLst>
                <a:path w="353695" h="220979">
                  <a:moveTo>
                    <a:pt x="353568" y="213360"/>
                  </a:moveTo>
                  <a:lnTo>
                    <a:pt x="353568" y="198120"/>
                  </a:lnTo>
                  <a:lnTo>
                    <a:pt x="12192" y="0"/>
                  </a:lnTo>
                  <a:lnTo>
                    <a:pt x="0" y="25908"/>
                  </a:lnTo>
                  <a:lnTo>
                    <a:pt x="339851" y="220980"/>
                  </a:lnTo>
                  <a:lnTo>
                    <a:pt x="353568" y="213360"/>
                  </a:lnTo>
                  <a:close/>
                </a:path>
              </a:pathLst>
            </a:custGeom>
            <a:solidFill>
              <a:srgbClr val="000000"/>
            </a:solidFill>
          </p:spPr>
          <p:txBody>
            <a:bodyPr wrap="square" lIns="0" tIns="0" rIns="0" bIns="0" rtlCol="0"/>
            <a:lstStyle/>
            <a:p>
              <a:endParaRPr/>
            </a:p>
          </p:txBody>
        </p:sp>
        <p:sp>
          <p:nvSpPr>
            <p:cNvPr id="53" name="object 53"/>
            <p:cNvSpPr/>
            <p:nvPr/>
          </p:nvSpPr>
          <p:spPr>
            <a:xfrm>
              <a:off x="6086348" y="4310887"/>
              <a:ext cx="342900" cy="200025"/>
            </a:xfrm>
            <a:custGeom>
              <a:avLst/>
              <a:gdLst/>
              <a:ahLst/>
              <a:cxnLst/>
              <a:rect l="l" t="t" r="r" b="b"/>
              <a:pathLst>
                <a:path w="342900" h="200025">
                  <a:moveTo>
                    <a:pt x="0" y="199644"/>
                  </a:moveTo>
                  <a:lnTo>
                    <a:pt x="342900" y="0"/>
                  </a:lnTo>
                </a:path>
              </a:pathLst>
            </a:custGeom>
            <a:ln w="3175">
              <a:solidFill>
                <a:srgbClr val="000000"/>
              </a:solidFill>
            </a:ln>
          </p:spPr>
          <p:txBody>
            <a:bodyPr wrap="square" lIns="0" tIns="0" rIns="0" bIns="0" rtlCol="0"/>
            <a:lstStyle/>
            <a:p>
              <a:endParaRPr/>
            </a:p>
          </p:txBody>
        </p:sp>
        <p:sp>
          <p:nvSpPr>
            <p:cNvPr id="54" name="object 54"/>
            <p:cNvSpPr/>
            <p:nvPr/>
          </p:nvSpPr>
          <p:spPr>
            <a:xfrm>
              <a:off x="6078728" y="4297171"/>
              <a:ext cx="361315" cy="227329"/>
            </a:xfrm>
            <a:custGeom>
              <a:avLst/>
              <a:gdLst/>
              <a:ahLst/>
              <a:cxnLst/>
              <a:rect l="l" t="t" r="r" b="b"/>
              <a:pathLst>
                <a:path w="361314" h="227329">
                  <a:moveTo>
                    <a:pt x="361188" y="25907"/>
                  </a:moveTo>
                  <a:lnTo>
                    <a:pt x="361188" y="10667"/>
                  </a:lnTo>
                  <a:lnTo>
                    <a:pt x="347472" y="0"/>
                  </a:lnTo>
                  <a:lnTo>
                    <a:pt x="0" y="201167"/>
                  </a:lnTo>
                  <a:lnTo>
                    <a:pt x="12192" y="227075"/>
                  </a:lnTo>
                  <a:lnTo>
                    <a:pt x="361188" y="25907"/>
                  </a:lnTo>
                  <a:close/>
                </a:path>
              </a:pathLst>
            </a:custGeom>
            <a:solidFill>
              <a:srgbClr val="000000"/>
            </a:solidFill>
          </p:spPr>
          <p:txBody>
            <a:bodyPr wrap="square" lIns="0" tIns="0" rIns="0" bIns="0" rtlCol="0"/>
            <a:lstStyle/>
            <a:p>
              <a:endParaRPr/>
            </a:p>
          </p:txBody>
        </p:sp>
        <p:sp>
          <p:nvSpPr>
            <p:cNvPr id="55" name="object 55"/>
            <p:cNvSpPr/>
            <p:nvPr/>
          </p:nvSpPr>
          <p:spPr>
            <a:xfrm>
              <a:off x="6446012" y="4310887"/>
              <a:ext cx="349250" cy="203200"/>
            </a:xfrm>
            <a:custGeom>
              <a:avLst/>
              <a:gdLst/>
              <a:ahLst/>
              <a:cxnLst/>
              <a:rect l="l" t="t" r="r" b="b"/>
              <a:pathLst>
                <a:path w="349250" h="203200">
                  <a:moveTo>
                    <a:pt x="348996" y="202691"/>
                  </a:moveTo>
                  <a:lnTo>
                    <a:pt x="0" y="0"/>
                  </a:lnTo>
                </a:path>
              </a:pathLst>
            </a:custGeom>
            <a:ln w="3175">
              <a:solidFill>
                <a:srgbClr val="000000"/>
              </a:solidFill>
            </a:ln>
          </p:spPr>
          <p:txBody>
            <a:bodyPr wrap="square" lIns="0" tIns="0" rIns="0" bIns="0" rtlCol="0"/>
            <a:lstStyle/>
            <a:p>
              <a:endParaRPr/>
            </a:p>
          </p:txBody>
        </p:sp>
        <p:sp>
          <p:nvSpPr>
            <p:cNvPr id="56" name="object 56"/>
            <p:cNvSpPr/>
            <p:nvPr/>
          </p:nvSpPr>
          <p:spPr>
            <a:xfrm>
              <a:off x="6439916" y="4297171"/>
              <a:ext cx="378460" cy="250190"/>
            </a:xfrm>
            <a:custGeom>
              <a:avLst/>
              <a:gdLst/>
              <a:ahLst/>
              <a:cxnLst/>
              <a:rect l="l" t="t" r="r" b="b"/>
              <a:pathLst>
                <a:path w="378459" h="250189">
                  <a:moveTo>
                    <a:pt x="377951" y="182879"/>
                  </a:moveTo>
                  <a:lnTo>
                    <a:pt x="12191" y="0"/>
                  </a:lnTo>
                  <a:lnTo>
                    <a:pt x="0" y="10667"/>
                  </a:lnTo>
                  <a:lnTo>
                    <a:pt x="0" y="25907"/>
                  </a:lnTo>
                  <a:lnTo>
                    <a:pt x="339851" y="249936"/>
                  </a:lnTo>
                  <a:lnTo>
                    <a:pt x="377951" y="182879"/>
                  </a:lnTo>
                  <a:close/>
                </a:path>
              </a:pathLst>
            </a:custGeom>
            <a:solidFill>
              <a:srgbClr val="000000"/>
            </a:solidFill>
          </p:spPr>
          <p:txBody>
            <a:bodyPr wrap="square" lIns="0" tIns="0" rIns="0" bIns="0" rtlCol="0"/>
            <a:lstStyle/>
            <a:p>
              <a:endParaRPr/>
            </a:p>
          </p:txBody>
        </p:sp>
        <p:sp>
          <p:nvSpPr>
            <p:cNvPr id="57" name="object 57"/>
            <p:cNvSpPr/>
            <p:nvPr/>
          </p:nvSpPr>
          <p:spPr>
            <a:xfrm>
              <a:off x="6439916" y="3757675"/>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a:p>
          </p:txBody>
        </p:sp>
        <p:sp>
          <p:nvSpPr>
            <p:cNvPr id="58" name="object 58"/>
            <p:cNvSpPr/>
            <p:nvPr/>
          </p:nvSpPr>
          <p:spPr>
            <a:xfrm>
              <a:off x="6436868" y="3751579"/>
              <a:ext cx="5080" cy="26034"/>
            </a:xfrm>
            <a:custGeom>
              <a:avLst/>
              <a:gdLst/>
              <a:ahLst/>
              <a:cxnLst/>
              <a:rect l="l" t="t" r="r" b="b"/>
              <a:pathLst>
                <a:path w="5079" h="26035">
                  <a:moveTo>
                    <a:pt x="4572" y="25908"/>
                  </a:moveTo>
                  <a:lnTo>
                    <a:pt x="4572" y="0"/>
                  </a:lnTo>
                  <a:lnTo>
                    <a:pt x="0" y="0"/>
                  </a:lnTo>
                  <a:lnTo>
                    <a:pt x="0" y="25908"/>
                  </a:lnTo>
                  <a:lnTo>
                    <a:pt x="4572" y="25908"/>
                  </a:lnTo>
                  <a:close/>
                </a:path>
              </a:pathLst>
            </a:custGeom>
            <a:solidFill>
              <a:srgbClr val="000000"/>
            </a:solidFill>
          </p:spPr>
          <p:txBody>
            <a:bodyPr wrap="square" lIns="0" tIns="0" rIns="0" bIns="0" rtlCol="0"/>
            <a:lstStyle/>
            <a:p>
              <a:endParaRPr/>
            </a:p>
          </p:txBody>
        </p:sp>
        <p:sp>
          <p:nvSpPr>
            <p:cNvPr id="59" name="object 59"/>
            <p:cNvSpPr/>
            <p:nvPr/>
          </p:nvSpPr>
          <p:spPr>
            <a:xfrm>
              <a:off x="6436868" y="3721099"/>
              <a:ext cx="5080" cy="0"/>
            </a:xfrm>
            <a:custGeom>
              <a:avLst/>
              <a:gdLst/>
              <a:ahLst/>
              <a:cxnLst/>
              <a:rect l="l" t="t" r="r" b="b"/>
              <a:pathLst>
                <a:path w="5079">
                  <a:moveTo>
                    <a:pt x="0" y="0"/>
                  </a:moveTo>
                  <a:lnTo>
                    <a:pt x="4572" y="0"/>
                  </a:lnTo>
                </a:path>
              </a:pathLst>
            </a:custGeom>
            <a:ln w="3175">
              <a:solidFill>
                <a:srgbClr val="000000"/>
              </a:solidFill>
            </a:ln>
          </p:spPr>
          <p:txBody>
            <a:bodyPr wrap="square" lIns="0" tIns="0" rIns="0" bIns="0" rtlCol="0"/>
            <a:lstStyle/>
            <a:p>
              <a:endParaRPr/>
            </a:p>
          </p:txBody>
        </p:sp>
        <p:sp>
          <p:nvSpPr>
            <p:cNvPr id="60" name="object 60"/>
            <p:cNvSpPr/>
            <p:nvPr/>
          </p:nvSpPr>
          <p:spPr>
            <a:xfrm>
              <a:off x="6432296" y="3716527"/>
              <a:ext cx="13970" cy="26034"/>
            </a:xfrm>
            <a:custGeom>
              <a:avLst/>
              <a:gdLst/>
              <a:ahLst/>
              <a:cxnLst/>
              <a:rect l="l" t="t" r="r" b="b"/>
              <a:pathLst>
                <a:path w="13970" h="26035">
                  <a:moveTo>
                    <a:pt x="13716" y="25908"/>
                  </a:moveTo>
                  <a:lnTo>
                    <a:pt x="13716" y="0"/>
                  </a:lnTo>
                  <a:lnTo>
                    <a:pt x="0" y="0"/>
                  </a:lnTo>
                  <a:lnTo>
                    <a:pt x="0" y="25908"/>
                  </a:lnTo>
                  <a:lnTo>
                    <a:pt x="13716" y="25908"/>
                  </a:lnTo>
                  <a:close/>
                </a:path>
              </a:pathLst>
            </a:custGeom>
            <a:solidFill>
              <a:srgbClr val="000000"/>
            </a:solidFill>
          </p:spPr>
          <p:txBody>
            <a:bodyPr wrap="square" lIns="0" tIns="0" rIns="0" bIns="0" rtlCol="0"/>
            <a:lstStyle/>
            <a:p>
              <a:endParaRPr/>
            </a:p>
          </p:txBody>
        </p:sp>
        <p:sp>
          <p:nvSpPr>
            <p:cNvPr id="61" name="object 61"/>
            <p:cNvSpPr/>
            <p:nvPr/>
          </p:nvSpPr>
          <p:spPr>
            <a:xfrm>
              <a:off x="6432296" y="3686047"/>
              <a:ext cx="13970" cy="0"/>
            </a:xfrm>
            <a:custGeom>
              <a:avLst/>
              <a:gdLst/>
              <a:ahLst/>
              <a:cxnLst/>
              <a:rect l="l" t="t" r="r" b="b"/>
              <a:pathLst>
                <a:path w="13970">
                  <a:moveTo>
                    <a:pt x="0" y="0"/>
                  </a:moveTo>
                  <a:lnTo>
                    <a:pt x="13715" y="0"/>
                  </a:lnTo>
                </a:path>
              </a:pathLst>
            </a:custGeom>
            <a:ln w="3175">
              <a:solidFill>
                <a:srgbClr val="000000"/>
              </a:solidFill>
            </a:ln>
          </p:spPr>
          <p:txBody>
            <a:bodyPr wrap="square" lIns="0" tIns="0" rIns="0" bIns="0" rtlCol="0"/>
            <a:lstStyle/>
            <a:p>
              <a:endParaRPr/>
            </a:p>
          </p:txBody>
        </p:sp>
        <p:sp>
          <p:nvSpPr>
            <p:cNvPr id="62" name="object 62"/>
            <p:cNvSpPr/>
            <p:nvPr/>
          </p:nvSpPr>
          <p:spPr>
            <a:xfrm>
              <a:off x="6429248" y="3678427"/>
              <a:ext cx="20320" cy="26034"/>
            </a:xfrm>
            <a:custGeom>
              <a:avLst/>
              <a:gdLst/>
              <a:ahLst/>
              <a:cxnLst/>
              <a:rect l="l" t="t" r="r" b="b"/>
              <a:pathLst>
                <a:path w="20320" h="26035">
                  <a:moveTo>
                    <a:pt x="19811" y="25908"/>
                  </a:moveTo>
                  <a:lnTo>
                    <a:pt x="19811" y="0"/>
                  </a:lnTo>
                  <a:lnTo>
                    <a:pt x="0" y="0"/>
                  </a:lnTo>
                  <a:lnTo>
                    <a:pt x="0" y="25908"/>
                  </a:lnTo>
                  <a:lnTo>
                    <a:pt x="19811" y="25908"/>
                  </a:lnTo>
                  <a:close/>
                </a:path>
              </a:pathLst>
            </a:custGeom>
            <a:solidFill>
              <a:srgbClr val="000000"/>
            </a:solidFill>
          </p:spPr>
          <p:txBody>
            <a:bodyPr wrap="square" lIns="0" tIns="0" rIns="0" bIns="0" rtlCol="0"/>
            <a:lstStyle/>
            <a:p>
              <a:endParaRPr/>
            </a:p>
          </p:txBody>
        </p:sp>
        <p:sp>
          <p:nvSpPr>
            <p:cNvPr id="63" name="object 63"/>
            <p:cNvSpPr/>
            <p:nvPr/>
          </p:nvSpPr>
          <p:spPr>
            <a:xfrm>
              <a:off x="6429248" y="3647947"/>
              <a:ext cx="20320" cy="0"/>
            </a:xfrm>
            <a:custGeom>
              <a:avLst/>
              <a:gdLst/>
              <a:ahLst/>
              <a:cxnLst/>
              <a:rect l="l" t="t" r="r" b="b"/>
              <a:pathLst>
                <a:path w="20320">
                  <a:moveTo>
                    <a:pt x="0" y="0"/>
                  </a:moveTo>
                  <a:lnTo>
                    <a:pt x="19811" y="0"/>
                  </a:lnTo>
                </a:path>
              </a:pathLst>
            </a:custGeom>
            <a:ln w="3175">
              <a:solidFill>
                <a:srgbClr val="000000"/>
              </a:solidFill>
            </a:ln>
          </p:spPr>
          <p:txBody>
            <a:bodyPr wrap="square" lIns="0" tIns="0" rIns="0" bIns="0" rtlCol="0"/>
            <a:lstStyle/>
            <a:p>
              <a:endParaRPr/>
            </a:p>
          </p:txBody>
        </p:sp>
        <p:sp>
          <p:nvSpPr>
            <p:cNvPr id="64" name="object 64"/>
            <p:cNvSpPr/>
            <p:nvPr/>
          </p:nvSpPr>
          <p:spPr>
            <a:xfrm>
              <a:off x="6426200" y="3643375"/>
              <a:ext cx="26034" cy="24765"/>
            </a:xfrm>
            <a:custGeom>
              <a:avLst/>
              <a:gdLst/>
              <a:ahLst/>
              <a:cxnLst/>
              <a:rect l="l" t="t" r="r" b="b"/>
              <a:pathLst>
                <a:path w="26035" h="24764">
                  <a:moveTo>
                    <a:pt x="25907" y="24384"/>
                  </a:moveTo>
                  <a:lnTo>
                    <a:pt x="25907" y="0"/>
                  </a:lnTo>
                  <a:lnTo>
                    <a:pt x="0" y="0"/>
                  </a:lnTo>
                  <a:lnTo>
                    <a:pt x="0" y="24384"/>
                  </a:lnTo>
                  <a:lnTo>
                    <a:pt x="25907" y="24384"/>
                  </a:lnTo>
                  <a:close/>
                </a:path>
              </a:pathLst>
            </a:custGeom>
            <a:solidFill>
              <a:srgbClr val="000000"/>
            </a:solidFill>
          </p:spPr>
          <p:txBody>
            <a:bodyPr wrap="square" lIns="0" tIns="0" rIns="0" bIns="0" rtlCol="0"/>
            <a:lstStyle/>
            <a:p>
              <a:endParaRPr/>
            </a:p>
          </p:txBody>
        </p:sp>
        <p:sp>
          <p:nvSpPr>
            <p:cNvPr id="65" name="object 65"/>
            <p:cNvSpPr/>
            <p:nvPr/>
          </p:nvSpPr>
          <p:spPr>
            <a:xfrm>
              <a:off x="6426200" y="3612895"/>
              <a:ext cx="26034" cy="0"/>
            </a:xfrm>
            <a:custGeom>
              <a:avLst/>
              <a:gdLst/>
              <a:ahLst/>
              <a:cxnLst/>
              <a:rect l="l" t="t" r="r" b="b"/>
              <a:pathLst>
                <a:path w="26035">
                  <a:moveTo>
                    <a:pt x="0" y="0"/>
                  </a:moveTo>
                  <a:lnTo>
                    <a:pt x="25907" y="0"/>
                  </a:lnTo>
                </a:path>
              </a:pathLst>
            </a:custGeom>
            <a:ln w="3175">
              <a:solidFill>
                <a:srgbClr val="000000"/>
              </a:solidFill>
            </a:ln>
          </p:spPr>
          <p:txBody>
            <a:bodyPr wrap="square" lIns="0" tIns="0" rIns="0" bIns="0" rtlCol="0"/>
            <a:lstStyle/>
            <a:p>
              <a:endParaRPr/>
            </a:p>
          </p:txBody>
        </p:sp>
        <p:sp>
          <p:nvSpPr>
            <p:cNvPr id="66" name="object 66"/>
            <p:cNvSpPr/>
            <p:nvPr/>
          </p:nvSpPr>
          <p:spPr>
            <a:xfrm>
              <a:off x="6421628" y="3606799"/>
              <a:ext cx="35560" cy="26034"/>
            </a:xfrm>
            <a:custGeom>
              <a:avLst/>
              <a:gdLst/>
              <a:ahLst/>
              <a:cxnLst/>
              <a:rect l="l" t="t" r="r" b="b"/>
              <a:pathLst>
                <a:path w="35560" h="26035">
                  <a:moveTo>
                    <a:pt x="35051" y="25908"/>
                  </a:moveTo>
                  <a:lnTo>
                    <a:pt x="35051" y="0"/>
                  </a:lnTo>
                  <a:lnTo>
                    <a:pt x="0" y="0"/>
                  </a:lnTo>
                  <a:lnTo>
                    <a:pt x="0" y="25908"/>
                  </a:lnTo>
                  <a:lnTo>
                    <a:pt x="35051" y="25908"/>
                  </a:lnTo>
                  <a:close/>
                </a:path>
              </a:pathLst>
            </a:custGeom>
            <a:solidFill>
              <a:srgbClr val="000000"/>
            </a:solidFill>
          </p:spPr>
          <p:txBody>
            <a:bodyPr wrap="square" lIns="0" tIns="0" rIns="0" bIns="0" rtlCol="0"/>
            <a:lstStyle/>
            <a:p>
              <a:endParaRPr/>
            </a:p>
          </p:txBody>
        </p:sp>
        <p:sp>
          <p:nvSpPr>
            <p:cNvPr id="67" name="object 67"/>
            <p:cNvSpPr/>
            <p:nvPr/>
          </p:nvSpPr>
          <p:spPr>
            <a:xfrm>
              <a:off x="6421628" y="3576319"/>
              <a:ext cx="35560" cy="0"/>
            </a:xfrm>
            <a:custGeom>
              <a:avLst/>
              <a:gdLst/>
              <a:ahLst/>
              <a:cxnLst/>
              <a:rect l="l" t="t" r="r" b="b"/>
              <a:pathLst>
                <a:path w="35560">
                  <a:moveTo>
                    <a:pt x="0" y="0"/>
                  </a:moveTo>
                  <a:lnTo>
                    <a:pt x="35051" y="0"/>
                  </a:lnTo>
                </a:path>
              </a:pathLst>
            </a:custGeom>
            <a:ln w="3175">
              <a:solidFill>
                <a:srgbClr val="000000"/>
              </a:solidFill>
            </a:ln>
          </p:spPr>
          <p:txBody>
            <a:bodyPr wrap="square" lIns="0" tIns="0" rIns="0" bIns="0" rtlCol="0"/>
            <a:lstStyle/>
            <a:p>
              <a:endParaRPr/>
            </a:p>
          </p:txBody>
        </p:sp>
        <p:sp>
          <p:nvSpPr>
            <p:cNvPr id="68" name="object 68"/>
            <p:cNvSpPr/>
            <p:nvPr/>
          </p:nvSpPr>
          <p:spPr>
            <a:xfrm>
              <a:off x="6418580" y="3568699"/>
              <a:ext cx="41275" cy="26034"/>
            </a:xfrm>
            <a:custGeom>
              <a:avLst/>
              <a:gdLst/>
              <a:ahLst/>
              <a:cxnLst/>
              <a:rect l="l" t="t" r="r" b="b"/>
              <a:pathLst>
                <a:path w="41275" h="26035">
                  <a:moveTo>
                    <a:pt x="41148" y="25908"/>
                  </a:moveTo>
                  <a:lnTo>
                    <a:pt x="41148" y="0"/>
                  </a:lnTo>
                  <a:lnTo>
                    <a:pt x="0" y="0"/>
                  </a:lnTo>
                  <a:lnTo>
                    <a:pt x="0" y="25908"/>
                  </a:lnTo>
                  <a:lnTo>
                    <a:pt x="41148" y="25908"/>
                  </a:lnTo>
                  <a:close/>
                </a:path>
              </a:pathLst>
            </a:custGeom>
            <a:solidFill>
              <a:srgbClr val="000000"/>
            </a:solidFill>
          </p:spPr>
          <p:txBody>
            <a:bodyPr wrap="square" lIns="0" tIns="0" rIns="0" bIns="0" rtlCol="0"/>
            <a:lstStyle/>
            <a:p>
              <a:endParaRPr/>
            </a:p>
          </p:txBody>
        </p:sp>
        <p:sp>
          <p:nvSpPr>
            <p:cNvPr id="69" name="object 69"/>
            <p:cNvSpPr/>
            <p:nvPr/>
          </p:nvSpPr>
          <p:spPr>
            <a:xfrm>
              <a:off x="6418580" y="3538219"/>
              <a:ext cx="41275" cy="0"/>
            </a:xfrm>
            <a:custGeom>
              <a:avLst/>
              <a:gdLst/>
              <a:ahLst/>
              <a:cxnLst/>
              <a:rect l="l" t="t" r="r" b="b"/>
              <a:pathLst>
                <a:path w="41275">
                  <a:moveTo>
                    <a:pt x="0" y="0"/>
                  </a:moveTo>
                  <a:lnTo>
                    <a:pt x="41148" y="0"/>
                  </a:lnTo>
                </a:path>
              </a:pathLst>
            </a:custGeom>
            <a:ln w="3175">
              <a:solidFill>
                <a:srgbClr val="000000"/>
              </a:solidFill>
            </a:ln>
          </p:spPr>
          <p:txBody>
            <a:bodyPr wrap="square" lIns="0" tIns="0" rIns="0" bIns="0" rtlCol="0"/>
            <a:lstStyle/>
            <a:p>
              <a:endParaRPr/>
            </a:p>
          </p:txBody>
        </p:sp>
        <p:sp>
          <p:nvSpPr>
            <p:cNvPr id="70" name="object 70"/>
            <p:cNvSpPr/>
            <p:nvPr/>
          </p:nvSpPr>
          <p:spPr>
            <a:xfrm>
              <a:off x="6414008" y="3533647"/>
              <a:ext cx="50800" cy="26034"/>
            </a:xfrm>
            <a:custGeom>
              <a:avLst/>
              <a:gdLst/>
              <a:ahLst/>
              <a:cxnLst/>
              <a:rect l="l" t="t" r="r" b="b"/>
              <a:pathLst>
                <a:path w="50800" h="26035">
                  <a:moveTo>
                    <a:pt x="50292" y="25908"/>
                  </a:moveTo>
                  <a:lnTo>
                    <a:pt x="50292" y="0"/>
                  </a:lnTo>
                  <a:lnTo>
                    <a:pt x="0" y="0"/>
                  </a:lnTo>
                  <a:lnTo>
                    <a:pt x="0" y="25908"/>
                  </a:lnTo>
                  <a:lnTo>
                    <a:pt x="50292" y="25908"/>
                  </a:lnTo>
                  <a:close/>
                </a:path>
              </a:pathLst>
            </a:custGeom>
            <a:solidFill>
              <a:srgbClr val="000000"/>
            </a:solidFill>
          </p:spPr>
          <p:txBody>
            <a:bodyPr wrap="square" lIns="0" tIns="0" rIns="0" bIns="0" rtlCol="0"/>
            <a:lstStyle/>
            <a:p>
              <a:endParaRPr/>
            </a:p>
          </p:txBody>
        </p:sp>
        <p:sp>
          <p:nvSpPr>
            <p:cNvPr id="71" name="object 71"/>
            <p:cNvSpPr/>
            <p:nvPr/>
          </p:nvSpPr>
          <p:spPr>
            <a:xfrm>
              <a:off x="6417056" y="3503167"/>
              <a:ext cx="44450" cy="0"/>
            </a:xfrm>
            <a:custGeom>
              <a:avLst/>
              <a:gdLst/>
              <a:ahLst/>
              <a:cxnLst/>
              <a:rect l="l" t="t" r="r" b="b"/>
              <a:pathLst>
                <a:path w="44450">
                  <a:moveTo>
                    <a:pt x="0" y="0"/>
                  </a:moveTo>
                  <a:lnTo>
                    <a:pt x="44196" y="0"/>
                  </a:lnTo>
                </a:path>
              </a:pathLst>
            </a:custGeom>
            <a:ln w="3175">
              <a:solidFill>
                <a:srgbClr val="000000"/>
              </a:solidFill>
            </a:ln>
          </p:spPr>
          <p:txBody>
            <a:bodyPr wrap="square" lIns="0" tIns="0" rIns="0" bIns="0" rtlCol="0"/>
            <a:lstStyle/>
            <a:p>
              <a:endParaRPr/>
            </a:p>
          </p:txBody>
        </p:sp>
        <p:sp>
          <p:nvSpPr>
            <p:cNvPr id="72" name="object 72"/>
            <p:cNvSpPr/>
            <p:nvPr/>
          </p:nvSpPr>
          <p:spPr>
            <a:xfrm>
              <a:off x="6410960" y="3498595"/>
              <a:ext cx="56515" cy="24765"/>
            </a:xfrm>
            <a:custGeom>
              <a:avLst/>
              <a:gdLst/>
              <a:ahLst/>
              <a:cxnLst/>
              <a:rect l="l" t="t" r="r" b="b"/>
              <a:pathLst>
                <a:path w="56514" h="24764">
                  <a:moveTo>
                    <a:pt x="56388" y="24384"/>
                  </a:moveTo>
                  <a:lnTo>
                    <a:pt x="56388" y="0"/>
                  </a:lnTo>
                  <a:lnTo>
                    <a:pt x="0" y="0"/>
                  </a:lnTo>
                  <a:lnTo>
                    <a:pt x="0" y="24384"/>
                  </a:lnTo>
                  <a:lnTo>
                    <a:pt x="56388" y="24384"/>
                  </a:lnTo>
                  <a:close/>
                </a:path>
              </a:pathLst>
            </a:custGeom>
            <a:solidFill>
              <a:srgbClr val="000000"/>
            </a:solidFill>
          </p:spPr>
          <p:txBody>
            <a:bodyPr wrap="square" lIns="0" tIns="0" rIns="0" bIns="0" rtlCol="0"/>
            <a:lstStyle/>
            <a:p>
              <a:endParaRPr/>
            </a:p>
          </p:txBody>
        </p:sp>
        <p:sp>
          <p:nvSpPr>
            <p:cNvPr id="73" name="object 73"/>
            <p:cNvSpPr/>
            <p:nvPr/>
          </p:nvSpPr>
          <p:spPr>
            <a:xfrm>
              <a:off x="6410960" y="3468115"/>
              <a:ext cx="56515" cy="0"/>
            </a:xfrm>
            <a:custGeom>
              <a:avLst/>
              <a:gdLst/>
              <a:ahLst/>
              <a:cxnLst/>
              <a:rect l="l" t="t" r="r" b="b"/>
              <a:pathLst>
                <a:path w="56514">
                  <a:moveTo>
                    <a:pt x="0" y="0"/>
                  </a:moveTo>
                  <a:lnTo>
                    <a:pt x="56388" y="0"/>
                  </a:lnTo>
                </a:path>
              </a:pathLst>
            </a:custGeom>
            <a:ln w="3175">
              <a:solidFill>
                <a:srgbClr val="000000"/>
              </a:solidFill>
            </a:ln>
          </p:spPr>
          <p:txBody>
            <a:bodyPr wrap="square" lIns="0" tIns="0" rIns="0" bIns="0" rtlCol="0"/>
            <a:lstStyle/>
            <a:p>
              <a:endParaRPr/>
            </a:p>
          </p:txBody>
        </p:sp>
        <p:sp>
          <p:nvSpPr>
            <p:cNvPr id="74" name="object 74"/>
            <p:cNvSpPr/>
            <p:nvPr/>
          </p:nvSpPr>
          <p:spPr>
            <a:xfrm>
              <a:off x="6409436" y="3460495"/>
              <a:ext cx="59690" cy="24765"/>
            </a:xfrm>
            <a:custGeom>
              <a:avLst/>
              <a:gdLst/>
              <a:ahLst/>
              <a:cxnLst/>
              <a:rect l="l" t="t" r="r" b="b"/>
              <a:pathLst>
                <a:path w="59689" h="24764">
                  <a:moveTo>
                    <a:pt x="59435" y="24384"/>
                  </a:moveTo>
                  <a:lnTo>
                    <a:pt x="59435" y="0"/>
                  </a:lnTo>
                  <a:lnTo>
                    <a:pt x="0" y="0"/>
                  </a:lnTo>
                  <a:lnTo>
                    <a:pt x="0" y="24384"/>
                  </a:lnTo>
                  <a:lnTo>
                    <a:pt x="59435" y="24384"/>
                  </a:lnTo>
                  <a:close/>
                </a:path>
              </a:pathLst>
            </a:custGeom>
            <a:solidFill>
              <a:srgbClr val="000000"/>
            </a:solidFill>
          </p:spPr>
          <p:txBody>
            <a:bodyPr wrap="square" lIns="0" tIns="0" rIns="0" bIns="0" rtlCol="0"/>
            <a:lstStyle/>
            <a:p>
              <a:endParaRPr/>
            </a:p>
          </p:txBody>
        </p:sp>
        <p:sp>
          <p:nvSpPr>
            <p:cNvPr id="75" name="object 75"/>
            <p:cNvSpPr/>
            <p:nvPr/>
          </p:nvSpPr>
          <p:spPr>
            <a:xfrm>
              <a:off x="6409436" y="3430015"/>
              <a:ext cx="59690" cy="0"/>
            </a:xfrm>
            <a:custGeom>
              <a:avLst/>
              <a:gdLst/>
              <a:ahLst/>
              <a:cxnLst/>
              <a:rect l="l" t="t" r="r" b="b"/>
              <a:pathLst>
                <a:path w="59689">
                  <a:moveTo>
                    <a:pt x="0" y="0"/>
                  </a:moveTo>
                  <a:lnTo>
                    <a:pt x="59436" y="0"/>
                  </a:lnTo>
                </a:path>
              </a:pathLst>
            </a:custGeom>
            <a:ln w="3175">
              <a:solidFill>
                <a:srgbClr val="000000"/>
              </a:solidFill>
            </a:ln>
          </p:spPr>
          <p:txBody>
            <a:bodyPr wrap="square" lIns="0" tIns="0" rIns="0" bIns="0" rtlCol="0"/>
            <a:lstStyle/>
            <a:p>
              <a:endParaRPr/>
            </a:p>
          </p:txBody>
        </p:sp>
        <p:sp>
          <p:nvSpPr>
            <p:cNvPr id="76" name="object 76"/>
            <p:cNvSpPr/>
            <p:nvPr/>
          </p:nvSpPr>
          <p:spPr>
            <a:xfrm>
              <a:off x="6403340" y="3423919"/>
              <a:ext cx="71755" cy="26034"/>
            </a:xfrm>
            <a:custGeom>
              <a:avLst/>
              <a:gdLst/>
              <a:ahLst/>
              <a:cxnLst/>
              <a:rect l="l" t="t" r="r" b="b"/>
              <a:pathLst>
                <a:path w="71754" h="26035">
                  <a:moveTo>
                    <a:pt x="71627" y="25908"/>
                  </a:moveTo>
                  <a:lnTo>
                    <a:pt x="71627" y="0"/>
                  </a:lnTo>
                  <a:lnTo>
                    <a:pt x="0" y="0"/>
                  </a:lnTo>
                  <a:lnTo>
                    <a:pt x="0" y="25908"/>
                  </a:lnTo>
                  <a:lnTo>
                    <a:pt x="71627" y="25908"/>
                  </a:lnTo>
                  <a:close/>
                </a:path>
              </a:pathLst>
            </a:custGeom>
            <a:solidFill>
              <a:srgbClr val="000000"/>
            </a:solidFill>
          </p:spPr>
          <p:txBody>
            <a:bodyPr wrap="square" lIns="0" tIns="0" rIns="0" bIns="0" rtlCol="0"/>
            <a:lstStyle/>
            <a:p>
              <a:endParaRPr/>
            </a:p>
          </p:txBody>
        </p:sp>
        <p:sp>
          <p:nvSpPr>
            <p:cNvPr id="77" name="object 77"/>
            <p:cNvSpPr/>
            <p:nvPr/>
          </p:nvSpPr>
          <p:spPr>
            <a:xfrm>
              <a:off x="6403340" y="3393439"/>
              <a:ext cx="71755" cy="0"/>
            </a:xfrm>
            <a:custGeom>
              <a:avLst/>
              <a:gdLst/>
              <a:ahLst/>
              <a:cxnLst/>
              <a:rect l="l" t="t" r="r" b="b"/>
              <a:pathLst>
                <a:path w="71754">
                  <a:moveTo>
                    <a:pt x="0" y="0"/>
                  </a:moveTo>
                  <a:lnTo>
                    <a:pt x="71627" y="0"/>
                  </a:lnTo>
                </a:path>
              </a:pathLst>
            </a:custGeom>
            <a:ln w="3175">
              <a:solidFill>
                <a:srgbClr val="000000"/>
              </a:solidFill>
            </a:ln>
          </p:spPr>
          <p:txBody>
            <a:bodyPr wrap="square" lIns="0" tIns="0" rIns="0" bIns="0" rtlCol="0"/>
            <a:lstStyle/>
            <a:p>
              <a:endParaRPr/>
            </a:p>
          </p:txBody>
        </p:sp>
        <p:sp>
          <p:nvSpPr>
            <p:cNvPr id="78" name="object 78"/>
            <p:cNvSpPr/>
            <p:nvPr/>
          </p:nvSpPr>
          <p:spPr>
            <a:xfrm>
              <a:off x="6401816" y="3388867"/>
              <a:ext cx="74930" cy="26034"/>
            </a:xfrm>
            <a:custGeom>
              <a:avLst/>
              <a:gdLst/>
              <a:ahLst/>
              <a:cxnLst/>
              <a:rect l="l" t="t" r="r" b="b"/>
              <a:pathLst>
                <a:path w="74929" h="26035">
                  <a:moveTo>
                    <a:pt x="74675" y="25908"/>
                  </a:moveTo>
                  <a:lnTo>
                    <a:pt x="74675" y="0"/>
                  </a:lnTo>
                  <a:lnTo>
                    <a:pt x="0" y="0"/>
                  </a:lnTo>
                  <a:lnTo>
                    <a:pt x="0" y="25908"/>
                  </a:lnTo>
                  <a:lnTo>
                    <a:pt x="74675" y="25908"/>
                  </a:lnTo>
                  <a:close/>
                </a:path>
              </a:pathLst>
            </a:custGeom>
            <a:solidFill>
              <a:srgbClr val="000000"/>
            </a:solidFill>
          </p:spPr>
          <p:txBody>
            <a:bodyPr wrap="square" lIns="0" tIns="0" rIns="0" bIns="0" rtlCol="0"/>
            <a:lstStyle/>
            <a:p>
              <a:endParaRPr/>
            </a:p>
          </p:txBody>
        </p:sp>
        <p:sp>
          <p:nvSpPr>
            <p:cNvPr id="79" name="object 79"/>
            <p:cNvSpPr/>
            <p:nvPr/>
          </p:nvSpPr>
          <p:spPr>
            <a:xfrm>
              <a:off x="6439916" y="4345939"/>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a:p>
          </p:txBody>
        </p:sp>
        <p:sp>
          <p:nvSpPr>
            <p:cNvPr id="80" name="object 80"/>
            <p:cNvSpPr/>
            <p:nvPr/>
          </p:nvSpPr>
          <p:spPr>
            <a:xfrm>
              <a:off x="6433820" y="4327651"/>
              <a:ext cx="10795" cy="26034"/>
            </a:xfrm>
            <a:custGeom>
              <a:avLst/>
              <a:gdLst/>
              <a:ahLst/>
              <a:cxnLst/>
              <a:rect l="l" t="t" r="r" b="b"/>
              <a:pathLst>
                <a:path w="10795" h="26035">
                  <a:moveTo>
                    <a:pt x="10668" y="25908"/>
                  </a:moveTo>
                  <a:lnTo>
                    <a:pt x="10668" y="0"/>
                  </a:lnTo>
                  <a:lnTo>
                    <a:pt x="0" y="0"/>
                  </a:lnTo>
                  <a:lnTo>
                    <a:pt x="0" y="25908"/>
                  </a:lnTo>
                  <a:lnTo>
                    <a:pt x="10668" y="25908"/>
                  </a:lnTo>
                  <a:close/>
                </a:path>
              </a:pathLst>
            </a:custGeom>
            <a:solidFill>
              <a:srgbClr val="000000"/>
            </a:solidFill>
          </p:spPr>
          <p:txBody>
            <a:bodyPr wrap="square" lIns="0" tIns="0" rIns="0" bIns="0" rtlCol="0"/>
            <a:lstStyle/>
            <a:p>
              <a:endParaRPr/>
            </a:p>
          </p:txBody>
        </p:sp>
        <p:sp>
          <p:nvSpPr>
            <p:cNvPr id="81" name="object 81"/>
            <p:cNvSpPr/>
            <p:nvPr/>
          </p:nvSpPr>
          <p:spPr>
            <a:xfrm>
              <a:off x="6433820" y="4387087"/>
              <a:ext cx="10795" cy="0"/>
            </a:xfrm>
            <a:custGeom>
              <a:avLst/>
              <a:gdLst/>
              <a:ahLst/>
              <a:cxnLst/>
              <a:rect l="l" t="t" r="r" b="b"/>
              <a:pathLst>
                <a:path w="10795">
                  <a:moveTo>
                    <a:pt x="10668" y="0"/>
                  </a:moveTo>
                  <a:lnTo>
                    <a:pt x="0" y="0"/>
                  </a:lnTo>
                </a:path>
              </a:pathLst>
            </a:custGeom>
            <a:ln w="3175">
              <a:solidFill>
                <a:srgbClr val="000000"/>
              </a:solidFill>
            </a:ln>
          </p:spPr>
          <p:txBody>
            <a:bodyPr wrap="square" lIns="0" tIns="0" rIns="0" bIns="0" rtlCol="0"/>
            <a:lstStyle/>
            <a:p>
              <a:endParaRPr/>
            </a:p>
          </p:txBody>
        </p:sp>
        <p:sp>
          <p:nvSpPr>
            <p:cNvPr id="82" name="object 82"/>
            <p:cNvSpPr/>
            <p:nvPr/>
          </p:nvSpPr>
          <p:spPr>
            <a:xfrm>
              <a:off x="6432296" y="4365751"/>
              <a:ext cx="13970" cy="26034"/>
            </a:xfrm>
            <a:custGeom>
              <a:avLst/>
              <a:gdLst/>
              <a:ahLst/>
              <a:cxnLst/>
              <a:rect l="l" t="t" r="r" b="b"/>
              <a:pathLst>
                <a:path w="13970" h="26035">
                  <a:moveTo>
                    <a:pt x="13716" y="25908"/>
                  </a:moveTo>
                  <a:lnTo>
                    <a:pt x="13716" y="0"/>
                  </a:lnTo>
                  <a:lnTo>
                    <a:pt x="0" y="0"/>
                  </a:lnTo>
                  <a:lnTo>
                    <a:pt x="0" y="25908"/>
                  </a:lnTo>
                  <a:lnTo>
                    <a:pt x="13716" y="25908"/>
                  </a:lnTo>
                  <a:close/>
                </a:path>
              </a:pathLst>
            </a:custGeom>
            <a:solidFill>
              <a:srgbClr val="000000"/>
            </a:solidFill>
          </p:spPr>
          <p:txBody>
            <a:bodyPr wrap="square" lIns="0" tIns="0" rIns="0" bIns="0" rtlCol="0"/>
            <a:lstStyle/>
            <a:p>
              <a:endParaRPr/>
            </a:p>
          </p:txBody>
        </p:sp>
        <p:sp>
          <p:nvSpPr>
            <p:cNvPr id="83" name="object 83"/>
            <p:cNvSpPr/>
            <p:nvPr/>
          </p:nvSpPr>
          <p:spPr>
            <a:xfrm>
              <a:off x="6432296" y="4425187"/>
              <a:ext cx="13970" cy="0"/>
            </a:xfrm>
            <a:custGeom>
              <a:avLst/>
              <a:gdLst/>
              <a:ahLst/>
              <a:cxnLst/>
              <a:rect l="l" t="t" r="r" b="b"/>
              <a:pathLst>
                <a:path w="13970">
                  <a:moveTo>
                    <a:pt x="13715" y="0"/>
                  </a:moveTo>
                  <a:lnTo>
                    <a:pt x="0" y="0"/>
                  </a:lnTo>
                </a:path>
              </a:pathLst>
            </a:custGeom>
            <a:ln w="3175">
              <a:solidFill>
                <a:srgbClr val="000000"/>
              </a:solidFill>
            </a:ln>
          </p:spPr>
          <p:txBody>
            <a:bodyPr wrap="square" lIns="0" tIns="0" rIns="0" bIns="0" rtlCol="0"/>
            <a:lstStyle/>
            <a:p>
              <a:endParaRPr/>
            </a:p>
          </p:txBody>
        </p:sp>
        <p:sp>
          <p:nvSpPr>
            <p:cNvPr id="84" name="object 84"/>
            <p:cNvSpPr/>
            <p:nvPr/>
          </p:nvSpPr>
          <p:spPr>
            <a:xfrm>
              <a:off x="6426200" y="4403851"/>
              <a:ext cx="26034" cy="26034"/>
            </a:xfrm>
            <a:custGeom>
              <a:avLst/>
              <a:gdLst/>
              <a:ahLst/>
              <a:cxnLst/>
              <a:rect l="l" t="t" r="r" b="b"/>
              <a:pathLst>
                <a:path w="26035" h="26035">
                  <a:moveTo>
                    <a:pt x="25907" y="25908"/>
                  </a:moveTo>
                  <a:lnTo>
                    <a:pt x="25907" y="0"/>
                  </a:lnTo>
                  <a:lnTo>
                    <a:pt x="0" y="0"/>
                  </a:lnTo>
                  <a:lnTo>
                    <a:pt x="0" y="25908"/>
                  </a:lnTo>
                  <a:lnTo>
                    <a:pt x="25907" y="25908"/>
                  </a:lnTo>
                  <a:close/>
                </a:path>
              </a:pathLst>
            </a:custGeom>
            <a:solidFill>
              <a:srgbClr val="000000"/>
            </a:solidFill>
          </p:spPr>
          <p:txBody>
            <a:bodyPr wrap="square" lIns="0" tIns="0" rIns="0" bIns="0" rtlCol="0"/>
            <a:lstStyle/>
            <a:p>
              <a:endParaRPr/>
            </a:p>
          </p:txBody>
        </p:sp>
        <p:sp>
          <p:nvSpPr>
            <p:cNvPr id="85" name="object 85"/>
            <p:cNvSpPr/>
            <p:nvPr/>
          </p:nvSpPr>
          <p:spPr>
            <a:xfrm>
              <a:off x="6426200" y="4463287"/>
              <a:ext cx="26034" cy="0"/>
            </a:xfrm>
            <a:custGeom>
              <a:avLst/>
              <a:gdLst/>
              <a:ahLst/>
              <a:cxnLst/>
              <a:rect l="l" t="t" r="r" b="b"/>
              <a:pathLst>
                <a:path w="26035">
                  <a:moveTo>
                    <a:pt x="25907" y="0"/>
                  </a:moveTo>
                  <a:lnTo>
                    <a:pt x="0" y="0"/>
                  </a:lnTo>
                </a:path>
              </a:pathLst>
            </a:custGeom>
            <a:ln w="3175">
              <a:solidFill>
                <a:srgbClr val="000000"/>
              </a:solidFill>
            </a:ln>
          </p:spPr>
          <p:txBody>
            <a:bodyPr wrap="square" lIns="0" tIns="0" rIns="0" bIns="0" rtlCol="0"/>
            <a:lstStyle/>
            <a:p>
              <a:endParaRPr/>
            </a:p>
          </p:txBody>
        </p:sp>
        <p:sp>
          <p:nvSpPr>
            <p:cNvPr id="86" name="object 86"/>
            <p:cNvSpPr/>
            <p:nvPr/>
          </p:nvSpPr>
          <p:spPr>
            <a:xfrm>
              <a:off x="6424676" y="4441951"/>
              <a:ext cx="29209" cy="26034"/>
            </a:xfrm>
            <a:custGeom>
              <a:avLst/>
              <a:gdLst/>
              <a:ahLst/>
              <a:cxnLst/>
              <a:rect l="l" t="t" r="r" b="b"/>
              <a:pathLst>
                <a:path w="29210" h="26035">
                  <a:moveTo>
                    <a:pt x="28955" y="25908"/>
                  </a:moveTo>
                  <a:lnTo>
                    <a:pt x="28955" y="0"/>
                  </a:lnTo>
                  <a:lnTo>
                    <a:pt x="0" y="0"/>
                  </a:lnTo>
                  <a:lnTo>
                    <a:pt x="0" y="25908"/>
                  </a:lnTo>
                  <a:lnTo>
                    <a:pt x="28955" y="25908"/>
                  </a:lnTo>
                  <a:close/>
                </a:path>
              </a:pathLst>
            </a:custGeom>
            <a:solidFill>
              <a:srgbClr val="000000"/>
            </a:solidFill>
          </p:spPr>
          <p:txBody>
            <a:bodyPr wrap="square" lIns="0" tIns="0" rIns="0" bIns="0" rtlCol="0"/>
            <a:lstStyle/>
            <a:p>
              <a:endParaRPr/>
            </a:p>
          </p:txBody>
        </p:sp>
        <p:sp>
          <p:nvSpPr>
            <p:cNvPr id="87" name="object 87"/>
            <p:cNvSpPr/>
            <p:nvPr/>
          </p:nvSpPr>
          <p:spPr>
            <a:xfrm>
              <a:off x="6424676" y="4501387"/>
              <a:ext cx="29209" cy="0"/>
            </a:xfrm>
            <a:custGeom>
              <a:avLst/>
              <a:gdLst/>
              <a:ahLst/>
              <a:cxnLst/>
              <a:rect l="l" t="t" r="r" b="b"/>
              <a:pathLst>
                <a:path w="29210">
                  <a:moveTo>
                    <a:pt x="28955" y="0"/>
                  </a:moveTo>
                  <a:lnTo>
                    <a:pt x="0" y="0"/>
                  </a:lnTo>
                </a:path>
              </a:pathLst>
            </a:custGeom>
            <a:ln w="3175">
              <a:solidFill>
                <a:srgbClr val="000000"/>
              </a:solidFill>
            </a:ln>
          </p:spPr>
          <p:txBody>
            <a:bodyPr wrap="square" lIns="0" tIns="0" rIns="0" bIns="0" rtlCol="0"/>
            <a:lstStyle/>
            <a:p>
              <a:endParaRPr/>
            </a:p>
          </p:txBody>
        </p:sp>
        <p:sp>
          <p:nvSpPr>
            <p:cNvPr id="88" name="object 88"/>
            <p:cNvSpPr/>
            <p:nvPr/>
          </p:nvSpPr>
          <p:spPr>
            <a:xfrm>
              <a:off x="6418580" y="4480051"/>
              <a:ext cx="41275" cy="26034"/>
            </a:xfrm>
            <a:custGeom>
              <a:avLst/>
              <a:gdLst/>
              <a:ahLst/>
              <a:cxnLst/>
              <a:rect l="l" t="t" r="r" b="b"/>
              <a:pathLst>
                <a:path w="41275" h="26035">
                  <a:moveTo>
                    <a:pt x="41148" y="25908"/>
                  </a:moveTo>
                  <a:lnTo>
                    <a:pt x="41148" y="0"/>
                  </a:lnTo>
                  <a:lnTo>
                    <a:pt x="0" y="0"/>
                  </a:lnTo>
                  <a:lnTo>
                    <a:pt x="0" y="25908"/>
                  </a:lnTo>
                  <a:lnTo>
                    <a:pt x="41148" y="25908"/>
                  </a:lnTo>
                  <a:close/>
                </a:path>
              </a:pathLst>
            </a:custGeom>
            <a:solidFill>
              <a:srgbClr val="000000"/>
            </a:solidFill>
          </p:spPr>
          <p:txBody>
            <a:bodyPr wrap="square" lIns="0" tIns="0" rIns="0" bIns="0" rtlCol="0"/>
            <a:lstStyle/>
            <a:p>
              <a:endParaRPr/>
            </a:p>
          </p:txBody>
        </p:sp>
        <p:sp>
          <p:nvSpPr>
            <p:cNvPr id="89" name="object 89"/>
            <p:cNvSpPr/>
            <p:nvPr/>
          </p:nvSpPr>
          <p:spPr>
            <a:xfrm>
              <a:off x="6418580" y="4539487"/>
              <a:ext cx="41275" cy="0"/>
            </a:xfrm>
            <a:custGeom>
              <a:avLst/>
              <a:gdLst/>
              <a:ahLst/>
              <a:cxnLst/>
              <a:rect l="l" t="t" r="r" b="b"/>
              <a:pathLst>
                <a:path w="41275">
                  <a:moveTo>
                    <a:pt x="41148" y="0"/>
                  </a:moveTo>
                  <a:lnTo>
                    <a:pt x="0" y="0"/>
                  </a:lnTo>
                </a:path>
              </a:pathLst>
            </a:custGeom>
            <a:ln w="3175">
              <a:solidFill>
                <a:srgbClr val="000000"/>
              </a:solidFill>
            </a:ln>
          </p:spPr>
          <p:txBody>
            <a:bodyPr wrap="square" lIns="0" tIns="0" rIns="0" bIns="0" rtlCol="0"/>
            <a:lstStyle/>
            <a:p>
              <a:endParaRPr/>
            </a:p>
          </p:txBody>
        </p:sp>
        <p:sp>
          <p:nvSpPr>
            <p:cNvPr id="90" name="object 90"/>
            <p:cNvSpPr/>
            <p:nvPr/>
          </p:nvSpPr>
          <p:spPr>
            <a:xfrm>
              <a:off x="6417056" y="4521200"/>
              <a:ext cx="44450" cy="26034"/>
            </a:xfrm>
            <a:custGeom>
              <a:avLst/>
              <a:gdLst/>
              <a:ahLst/>
              <a:cxnLst/>
              <a:rect l="l" t="t" r="r" b="b"/>
              <a:pathLst>
                <a:path w="44450" h="26035">
                  <a:moveTo>
                    <a:pt x="44196" y="25908"/>
                  </a:moveTo>
                  <a:lnTo>
                    <a:pt x="44196" y="0"/>
                  </a:lnTo>
                  <a:lnTo>
                    <a:pt x="0" y="0"/>
                  </a:lnTo>
                  <a:lnTo>
                    <a:pt x="0" y="25908"/>
                  </a:lnTo>
                  <a:lnTo>
                    <a:pt x="44196" y="25908"/>
                  </a:lnTo>
                  <a:close/>
                </a:path>
              </a:pathLst>
            </a:custGeom>
            <a:solidFill>
              <a:srgbClr val="000000"/>
            </a:solidFill>
          </p:spPr>
          <p:txBody>
            <a:bodyPr wrap="square" lIns="0" tIns="0" rIns="0" bIns="0" rtlCol="0"/>
            <a:lstStyle/>
            <a:p>
              <a:endParaRPr/>
            </a:p>
          </p:txBody>
        </p:sp>
        <p:sp>
          <p:nvSpPr>
            <p:cNvPr id="91" name="object 91"/>
            <p:cNvSpPr/>
            <p:nvPr/>
          </p:nvSpPr>
          <p:spPr>
            <a:xfrm>
              <a:off x="6417056" y="4579111"/>
              <a:ext cx="44450" cy="0"/>
            </a:xfrm>
            <a:custGeom>
              <a:avLst/>
              <a:gdLst/>
              <a:ahLst/>
              <a:cxnLst/>
              <a:rect l="l" t="t" r="r" b="b"/>
              <a:pathLst>
                <a:path w="44450">
                  <a:moveTo>
                    <a:pt x="44196" y="0"/>
                  </a:moveTo>
                  <a:lnTo>
                    <a:pt x="0" y="0"/>
                  </a:lnTo>
                </a:path>
              </a:pathLst>
            </a:custGeom>
            <a:ln w="3175">
              <a:solidFill>
                <a:srgbClr val="000000"/>
              </a:solidFill>
            </a:ln>
          </p:spPr>
          <p:txBody>
            <a:bodyPr wrap="square" lIns="0" tIns="0" rIns="0" bIns="0" rtlCol="0"/>
            <a:lstStyle/>
            <a:p>
              <a:endParaRPr/>
            </a:p>
          </p:txBody>
        </p:sp>
        <p:sp>
          <p:nvSpPr>
            <p:cNvPr id="92" name="object 92"/>
            <p:cNvSpPr/>
            <p:nvPr/>
          </p:nvSpPr>
          <p:spPr>
            <a:xfrm>
              <a:off x="6410960" y="4559300"/>
              <a:ext cx="56515" cy="26034"/>
            </a:xfrm>
            <a:custGeom>
              <a:avLst/>
              <a:gdLst/>
              <a:ahLst/>
              <a:cxnLst/>
              <a:rect l="l" t="t" r="r" b="b"/>
              <a:pathLst>
                <a:path w="56514" h="26035">
                  <a:moveTo>
                    <a:pt x="56388" y="25908"/>
                  </a:moveTo>
                  <a:lnTo>
                    <a:pt x="56388" y="0"/>
                  </a:lnTo>
                  <a:lnTo>
                    <a:pt x="0" y="0"/>
                  </a:lnTo>
                  <a:lnTo>
                    <a:pt x="0" y="25908"/>
                  </a:lnTo>
                  <a:lnTo>
                    <a:pt x="56388" y="25908"/>
                  </a:lnTo>
                  <a:close/>
                </a:path>
              </a:pathLst>
            </a:custGeom>
            <a:solidFill>
              <a:srgbClr val="000000"/>
            </a:solidFill>
          </p:spPr>
          <p:txBody>
            <a:bodyPr wrap="square" lIns="0" tIns="0" rIns="0" bIns="0" rtlCol="0"/>
            <a:lstStyle/>
            <a:p>
              <a:endParaRPr/>
            </a:p>
          </p:txBody>
        </p:sp>
        <p:sp>
          <p:nvSpPr>
            <p:cNvPr id="93" name="object 93"/>
            <p:cNvSpPr/>
            <p:nvPr/>
          </p:nvSpPr>
          <p:spPr>
            <a:xfrm>
              <a:off x="6410960" y="4617211"/>
              <a:ext cx="56515" cy="0"/>
            </a:xfrm>
            <a:custGeom>
              <a:avLst/>
              <a:gdLst/>
              <a:ahLst/>
              <a:cxnLst/>
              <a:rect l="l" t="t" r="r" b="b"/>
              <a:pathLst>
                <a:path w="56514">
                  <a:moveTo>
                    <a:pt x="56388" y="0"/>
                  </a:moveTo>
                  <a:lnTo>
                    <a:pt x="0" y="0"/>
                  </a:lnTo>
                </a:path>
              </a:pathLst>
            </a:custGeom>
            <a:ln w="3175">
              <a:solidFill>
                <a:srgbClr val="000000"/>
              </a:solidFill>
            </a:ln>
          </p:spPr>
          <p:txBody>
            <a:bodyPr wrap="square" lIns="0" tIns="0" rIns="0" bIns="0" rtlCol="0"/>
            <a:lstStyle/>
            <a:p>
              <a:endParaRPr/>
            </a:p>
          </p:txBody>
        </p:sp>
        <p:sp>
          <p:nvSpPr>
            <p:cNvPr id="94" name="object 94"/>
            <p:cNvSpPr/>
            <p:nvPr/>
          </p:nvSpPr>
          <p:spPr>
            <a:xfrm>
              <a:off x="6409436" y="4597400"/>
              <a:ext cx="59690" cy="26034"/>
            </a:xfrm>
            <a:custGeom>
              <a:avLst/>
              <a:gdLst/>
              <a:ahLst/>
              <a:cxnLst/>
              <a:rect l="l" t="t" r="r" b="b"/>
              <a:pathLst>
                <a:path w="59689" h="26035">
                  <a:moveTo>
                    <a:pt x="59435" y="25908"/>
                  </a:moveTo>
                  <a:lnTo>
                    <a:pt x="59435" y="0"/>
                  </a:lnTo>
                  <a:lnTo>
                    <a:pt x="0" y="0"/>
                  </a:lnTo>
                  <a:lnTo>
                    <a:pt x="0" y="25908"/>
                  </a:lnTo>
                  <a:lnTo>
                    <a:pt x="59435" y="25908"/>
                  </a:lnTo>
                  <a:close/>
                </a:path>
              </a:pathLst>
            </a:custGeom>
            <a:solidFill>
              <a:srgbClr val="000000"/>
            </a:solidFill>
          </p:spPr>
          <p:txBody>
            <a:bodyPr wrap="square" lIns="0" tIns="0" rIns="0" bIns="0" rtlCol="0"/>
            <a:lstStyle/>
            <a:p>
              <a:endParaRPr/>
            </a:p>
          </p:txBody>
        </p:sp>
        <p:sp>
          <p:nvSpPr>
            <p:cNvPr id="95" name="object 95"/>
            <p:cNvSpPr/>
            <p:nvPr/>
          </p:nvSpPr>
          <p:spPr>
            <a:xfrm>
              <a:off x="6409436" y="4655311"/>
              <a:ext cx="59690" cy="0"/>
            </a:xfrm>
            <a:custGeom>
              <a:avLst/>
              <a:gdLst/>
              <a:ahLst/>
              <a:cxnLst/>
              <a:rect l="l" t="t" r="r" b="b"/>
              <a:pathLst>
                <a:path w="59689">
                  <a:moveTo>
                    <a:pt x="59436" y="0"/>
                  </a:moveTo>
                  <a:lnTo>
                    <a:pt x="0" y="0"/>
                  </a:lnTo>
                </a:path>
              </a:pathLst>
            </a:custGeom>
            <a:ln w="3175">
              <a:solidFill>
                <a:srgbClr val="000000"/>
              </a:solidFill>
            </a:ln>
          </p:spPr>
          <p:txBody>
            <a:bodyPr wrap="square" lIns="0" tIns="0" rIns="0" bIns="0" rtlCol="0"/>
            <a:lstStyle/>
            <a:p>
              <a:endParaRPr/>
            </a:p>
          </p:txBody>
        </p:sp>
        <p:sp>
          <p:nvSpPr>
            <p:cNvPr id="96" name="object 96"/>
            <p:cNvSpPr/>
            <p:nvPr/>
          </p:nvSpPr>
          <p:spPr>
            <a:xfrm>
              <a:off x="6403340" y="4635500"/>
              <a:ext cx="71755" cy="26034"/>
            </a:xfrm>
            <a:custGeom>
              <a:avLst/>
              <a:gdLst/>
              <a:ahLst/>
              <a:cxnLst/>
              <a:rect l="l" t="t" r="r" b="b"/>
              <a:pathLst>
                <a:path w="71754" h="26035">
                  <a:moveTo>
                    <a:pt x="71627" y="25908"/>
                  </a:moveTo>
                  <a:lnTo>
                    <a:pt x="71627" y="0"/>
                  </a:lnTo>
                  <a:lnTo>
                    <a:pt x="0" y="0"/>
                  </a:lnTo>
                  <a:lnTo>
                    <a:pt x="0" y="25908"/>
                  </a:lnTo>
                  <a:lnTo>
                    <a:pt x="71627" y="25908"/>
                  </a:lnTo>
                  <a:close/>
                </a:path>
              </a:pathLst>
            </a:custGeom>
            <a:solidFill>
              <a:srgbClr val="000000"/>
            </a:solidFill>
          </p:spPr>
          <p:txBody>
            <a:bodyPr wrap="square" lIns="0" tIns="0" rIns="0" bIns="0" rtlCol="0"/>
            <a:lstStyle/>
            <a:p>
              <a:endParaRPr/>
            </a:p>
          </p:txBody>
        </p:sp>
        <p:sp>
          <p:nvSpPr>
            <p:cNvPr id="97" name="object 97"/>
            <p:cNvSpPr/>
            <p:nvPr/>
          </p:nvSpPr>
          <p:spPr>
            <a:xfrm>
              <a:off x="6403340" y="4693411"/>
              <a:ext cx="71755" cy="0"/>
            </a:xfrm>
            <a:custGeom>
              <a:avLst/>
              <a:gdLst/>
              <a:ahLst/>
              <a:cxnLst/>
              <a:rect l="l" t="t" r="r" b="b"/>
              <a:pathLst>
                <a:path w="71754">
                  <a:moveTo>
                    <a:pt x="71627" y="0"/>
                  </a:moveTo>
                  <a:lnTo>
                    <a:pt x="0" y="0"/>
                  </a:lnTo>
                </a:path>
              </a:pathLst>
            </a:custGeom>
            <a:ln w="3175">
              <a:solidFill>
                <a:srgbClr val="000000"/>
              </a:solidFill>
            </a:ln>
          </p:spPr>
          <p:txBody>
            <a:bodyPr wrap="square" lIns="0" tIns="0" rIns="0" bIns="0" rtlCol="0"/>
            <a:lstStyle/>
            <a:p>
              <a:endParaRPr/>
            </a:p>
          </p:txBody>
        </p:sp>
        <p:sp>
          <p:nvSpPr>
            <p:cNvPr id="98" name="object 98"/>
            <p:cNvSpPr/>
            <p:nvPr/>
          </p:nvSpPr>
          <p:spPr>
            <a:xfrm>
              <a:off x="6401816" y="4673600"/>
              <a:ext cx="74930" cy="26034"/>
            </a:xfrm>
            <a:custGeom>
              <a:avLst/>
              <a:gdLst/>
              <a:ahLst/>
              <a:cxnLst/>
              <a:rect l="l" t="t" r="r" b="b"/>
              <a:pathLst>
                <a:path w="74929" h="26035">
                  <a:moveTo>
                    <a:pt x="74675" y="25908"/>
                  </a:moveTo>
                  <a:lnTo>
                    <a:pt x="74675" y="0"/>
                  </a:lnTo>
                  <a:lnTo>
                    <a:pt x="0" y="0"/>
                  </a:lnTo>
                  <a:lnTo>
                    <a:pt x="0" y="25908"/>
                  </a:lnTo>
                  <a:lnTo>
                    <a:pt x="74675" y="25908"/>
                  </a:lnTo>
                  <a:close/>
                </a:path>
              </a:pathLst>
            </a:custGeom>
            <a:solidFill>
              <a:srgbClr val="000000"/>
            </a:solidFill>
          </p:spPr>
          <p:txBody>
            <a:bodyPr wrap="square" lIns="0" tIns="0" rIns="0" bIns="0" rtlCol="0"/>
            <a:lstStyle/>
            <a:p>
              <a:endParaRPr/>
            </a:p>
          </p:txBody>
        </p:sp>
        <p:sp>
          <p:nvSpPr>
            <p:cNvPr id="99" name="object 99"/>
            <p:cNvSpPr/>
            <p:nvPr/>
          </p:nvSpPr>
          <p:spPr>
            <a:xfrm>
              <a:off x="6401816" y="4731511"/>
              <a:ext cx="74930" cy="0"/>
            </a:xfrm>
            <a:custGeom>
              <a:avLst/>
              <a:gdLst/>
              <a:ahLst/>
              <a:cxnLst/>
              <a:rect l="l" t="t" r="r" b="b"/>
              <a:pathLst>
                <a:path w="74929">
                  <a:moveTo>
                    <a:pt x="74675" y="0"/>
                  </a:moveTo>
                  <a:lnTo>
                    <a:pt x="0" y="0"/>
                  </a:lnTo>
                </a:path>
              </a:pathLst>
            </a:custGeom>
            <a:ln w="3175">
              <a:solidFill>
                <a:srgbClr val="000000"/>
              </a:solidFill>
            </a:ln>
          </p:spPr>
          <p:txBody>
            <a:bodyPr wrap="square" lIns="0" tIns="0" rIns="0" bIns="0" rtlCol="0"/>
            <a:lstStyle/>
            <a:p>
              <a:endParaRPr/>
            </a:p>
          </p:txBody>
        </p:sp>
        <p:sp>
          <p:nvSpPr>
            <p:cNvPr id="100" name="object 100"/>
            <p:cNvSpPr/>
            <p:nvPr/>
          </p:nvSpPr>
          <p:spPr>
            <a:xfrm>
              <a:off x="6395720" y="4714747"/>
              <a:ext cx="86995" cy="24765"/>
            </a:xfrm>
            <a:custGeom>
              <a:avLst/>
              <a:gdLst/>
              <a:ahLst/>
              <a:cxnLst/>
              <a:rect l="l" t="t" r="r" b="b"/>
              <a:pathLst>
                <a:path w="86995" h="24764">
                  <a:moveTo>
                    <a:pt x="86868" y="24384"/>
                  </a:moveTo>
                  <a:lnTo>
                    <a:pt x="86868" y="0"/>
                  </a:lnTo>
                  <a:lnTo>
                    <a:pt x="0" y="0"/>
                  </a:lnTo>
                  <a:lnTo>
                    <a:pt x="0" y="24384"/>
                  </a:lnTo>
                  <a:lnTo>
                    <a:pt x="86868" y="24384"/>
                  </a:lnTo>
                  <a:close/>
                </a:path>
              </a:pathLst>
            </a:custGeom>
            <a:solidFill>
              <a:srgbClr val="000000"/>
            </a:solidFill>
          </p:spPr>
          <p:txBody>
            <a:bodyPr wrap="square" lIns="0" tIns="0" rIns="0" bIns="0" rtlCol="0"/>
            <a:lstStyle/>
            <a:p>
              <a:endParaRPr/>
            </a:p>
          </p:txBody>
        </p:sp>
      </p:grpSp>
      <p:sp>
        <p:nvSpPr>
          <p:cNvPr id="101" name="object 101"/>
          <p:cNvSpPr txBox="1"/>
          <p:nvPr/>
        </p:nvSpPr>
        <p:spPr>
          <a:xfrm>
            <a:off x="6789928" y="3391473"/>
            <a:ext cx="366395" cy="299720"/>
          </a:xfrm>
          <a:prstGeom prst="rect">
            <a:avLst/>
          </a:prstGeom>
        </p:spPr>
        <p:txBody>
          <a:bodyPr vert="horz" wrap="square" lIns="0" tIns="12700" rIns="0" bIns="0" rtlCol="0">
            <a:spAutoFit/>
          </a:bodyPr>
          <a:lstStyle/>
          <a:p>
            <a:pPr marL="12700">
              <a:lnSpc>
                <a:spcPct val="100000"/>
              </a:lnSpc>
              <a:spcBef>
                <a:spcPts val="100"/>
              </a:spcBef>
            </a:pPr>
            <a:r>
              <a:rPr sz="1800" i="1" spc="-15" dirty="0">
                <a:latin typeface="Arial"/>
                <a:cs typeface="Arial"/>
              </a:rPr>
              <a:t>OH</a:t>
            </a:r>
            <a:endParaRPr sz="1800">
              <a:latin typeface="Arial"/>
              <a:cs typeface="Arial"/>
            </a:endParaRPr>
          </a:p>
        </p:txBody>
      </p:sp>
      <p:sp>
        <p:nvSpPr>
          <p:cNvPr id="102" name="object 102"/>
          <p:cNvSpPr txBox="1"/>
          <p:nvPr/>
        </p:nvSpPr>
        <p:spPr>
          <a:xfrm>
            <a:off x="5427992" y="3391473"/>
            <a:ext cx="690880" cy="299720"/>
          </a:xfrm>
          <a:prstGeom prst="rect">
            <a:avLst/>
          </a:prstGeom>
        </p:spPr>
        <p:txBody>
          <a:bodyPr vert="horz" wrap="square" lIns="0" tIns="12700" rIns="0" bIns="0" rtlCol="0">
            <a:spAutoFit/>
          </a:bodyPr>
          <a:lstStyle/>
          <a:p>
            <a:pPr marL="38100">
              <a:lnSpc>
                <a:spcPct val="100000"/>
              </a:lnSpc>
              <a:spcBef>
                <a:spcPts val="100"/>
              </a:spcBef>
            </a:pPr>
            <a:r>
              <a:rPr sz="1800" i="1" spc="5" dirty="0">
                <a:latin typeface="Arial"/>
                <a:cs typeface="Arial"/>
              </a:rPr>
              <a:t>HO</a:t>
            </a:r>
            <a:r>
              <a:rPr sz="2175" i="1" spc="7" baseline="-15325" dirty="0">
                <a:latin typeface="Arial"/>
                <a:cs typeface="Arial"/>
              </a:rPr>
              <a:t>2</a:t>
            </a:r>
            <a:r>
              <a:rPr sz="1800" i="1" spc="5" dirty="0">
                <a:latin typeface="Arial"/>
                <a:cs typeface="Arial"/>
              </a:rPr>
              <a:t>C</a:t>
            </a:r>
            <a:endParaRPr sz="1800">
              <a:latin typeface="Arial"/>
              <a:cs typeface="Arial"/>
            </a:endParaRPr>
          </a:p>
        </p:txBody>
      </p:sp>
      <p:sp>
        <p:nvSpPr>
          <p:cNvPr id="103" name="object 103"/>
          <p:cNvSpPr txBox="1"/>
          <p:nvPr/>
        </p:nvSpPr>
        <p:spPr>
          <a:xfrm>
            <a:off x="5415288" y="4409501"/>
            <a:ext cx="1767205" cy="299720"/>
          </a:xfrm>
          <a:prstGeom prst="rect">
            <a:avLst/>
          </a:prstGeom>
        </p:spPr>
        <p:txBody>
          <a:bodyPr vert="horz" wrap="square" lIns="0" tIns="12700" rIns="0" bIns="0" rtlCol="0">
            <a:spAutoFit/>
          </a:bodyPr>
          <a:lstStyle/>
          <a:p>
            <a:pPr marL="50800">
              <a:lnSpc>
                <a:spcPct val="100000"/>
              </a:lnSpc>
              <a:spcBef>
                <a:spcPts val="100"/>
              </a:spcBef>
              <a:tabLst>
                <a:tab pos="1386840" algn="l"/>
              </a:tabLst>
            </a:pPr>
            <a:r>
              <a:rPr sz="1800" i="1" spc="5" dirty="0">
                <a:latin typeface="Arial"/>
                <a:cs typeface="Arial"/>
              </a:rPr>
              <a:t>HO</a:t>
            </a:r>
            <a:r>
              <a:rPr sz="2175" i="1" spc="7" baseline="-15325" dirty="0">
                <a:latin typeface="Arial"/>
                <a:cs typeface="Arial"/>
              </a:rPr>
              <a:t>2</a:t>
            </a:r>
            <a:r>
              <a:rPr sz="1800" i="1" spc="5" dirty="0">
                <a:latin typeface="Arial"/>
                <a:cs typeface="Arial"/>
              </a:rPr>
              <a:t>C	</a:t>
            </a:r>
            <a:r>
              <a:rPr sz="1800" i="1" spc="-10" dirty="0">
                <a:latin typeface="Arial"/>
                <a:cs typeface="Arial"/>
              </a:rPr>
              <a:t>OH</a:t>
            </a:r>
            <a:endParaRPr sz="1800">
              <a:latin typeface="Arial"/>
              <a:cs typeface="Arial"/>
            </a:endParaRPr>
          </a:p>
        </p:txBody>
      </p:sp>
      <p:sp>
        <p:nvSpPr>
          <p:cNvPr id="104" name="object 104"/>
          <p:cNvSpPr txBox="1"/>
          <p:nvPr/>
        </p:nvSpPr>
        <p:spPr>
          <a:xfrm>
            <a:off x="2208783" y="3098866"/>
            <a:ext cx="4345305" cy="299720"/>
          </a:xfrm>
          <a:prstGeom prst="rect">
            <a:avLst/>
          </a:prstGeom>
        </p:spPr>
        <p:txBody>
          <a:bodyPr vert="horz" wrap="square" lIns="0" tIns="12700" rIns="0" bIns="0" rtlCol="0">
            <a:spAutoFit/>
          </a:bodyPr>
          <a:lstStyle/>
          <a:p>
            <a:pPr marL="12700">
              <a:lnSpc>
                <a:spcPct val="100000"/>
              </a:lnSpc>
              <a:spcBef>
                <a:spcPts val="100"/>
              </a:spcBef>
              <a:tabLst>
                <a:tab pos="4166870" algn="l"/>
              </a:tabLst>
            </a:pPr>
            <a:r>
              <a:rPr sz="1800" i="1" spc="-5" dirty="0">
                <a:latin typeface="Arial"/>
                <a:cs typeface="Arial"/>
              </a:rPr>
              <a:t>H	</a:t>
            </a:r>
            <a:r>
              <a:rPr sz="1800" i="1" u="heavy" spc="-5" dirty="0">
                <a:uFill>
                  <a:solidFill>
                    <a:srgbClr val="000000"/>
                  </a:solidFill>
                </a:uFill>
                <a:latin typeface="Arial"/>
                <a:cs typeface="Arial"/>
              </a:rPr>
              <a:t>H</a:t>
            </a:r>
            <a:endParaRPr sz="1800">
              <a:latin typeface="Arial"/>
              <a:cs typeface="Arial"/>
            </a:endParaRPr>
          </a:p>
        </p:txBody>
      </p:sp>
      <p:sp>
        <p:nvSpPr>
          <p:cNvPr id="105" name="object 105"/>
          <p:cNvSpPr txBox="1"/>
          <p:nvPr/>
        </p:nvSpPr>
        <p:spPr>
          <a:xfrm>
            <a:off x="6363208" y="4676206"/>
            <a:ext cx="190500" cy="299720"/>
          </a:xfrm>
          <a:prstGeom prst="rect">
            <a:avLst/>
          </a:prstGeom>
        </p:spPr>
        <p:txBody>
          <a:bodyPr vert="horz" wrap="square" lIns="0" tIns="12700" rIns="0" bIns="0" rtlCol="0">
            <a:spAutoFit/>
          </a:bodyPr>
          <a:lstStyle/>
          <a:p>
            <a:pPr marL="12700">
              <a:lnSpc>
                <a:spcPct val="100000"/>
              </a:lnSpc>
              <a:spcBef>
                <a:spcPts val="100"/>
              </a:spcBef>
            </a:pPr>
            <a:r>
              <a:rPr sz="1800" i="1" spc="-5" dirty="0">
                <a:latin typeface="Arial"/>
                <a:cs typeface="Arial"/>
              </a:rPr>
              <a:t>H</a:t>
            </a:r>
            <a:endParaRPr sz="1800">
              <a:latin typeface="Arial"/>
              <a:cs typeface="Arial"/>
            </a:endParaRPr>
          </a:p>
        </p:txBody>
      </p:sp>
      <p:sp>
        <p:nvSpPr>
          <p:cNvPr id="106" name="object 106"/>
          <p:cNvSpPr txBox="1"/>
          <p:nvPr/>
        </p:nvSpPr>
        <p:spPr>
          <a:xfrm>
            <a:off x="2371851" y="3670884"/>
            <a:ext cx="4010660" cy="330200"/>
          </a:xfrm>
          <a:prstGeom prst="rect">
            <a:avLst/>
          </a:prstGeom>
        </p:spPr>
        <p:txBody>
          <a:bodyPr vert="horz" wrap="square" lIns="0" tIns="12700" rIns="0" bIns="0" rtlCol="0">
            <a:spAutoFit/>
          </a:bodyPr>
          <a:lstStyle/>
          <a:p>
            <a:pPr marL="12700">
              <a:lnSpc>
                <a:spcPct val="100000"/>
              </a:lnSpc>
              <a:spcBef>
                <a:spcPts val="100"/>
              </a:spcBef>
              <a:tabLst>
                <a:tab pos="3855720" algn="l"/>
              </a:tabLst>
            </a:pPr>
            <a:r>
              <a:rPr sz="2000" b="1" spc="-5" dirty="0">
                <a:solidFill>
                  <a:srgbClr val="FF0000"/>
                </a:solidFill>
                <a:latin typeface="Times New Roman"/>
                <a:cs typeface="Times New Roman"/>
              </a:rPr>
              <a:t>S	</a:t>
            </a:r>
            <a:r>
              <a:rPr sz="3000" b="1" spc="-7" baseline="2777" dirty="0">
                <a:solidFill>
                  <a:srgbClr val="FF0000"/>
                </a:solidFill>
                <a:latin typeface="Times New Roman"/>
                <a:cs typeface="Times New Roman"/>
              </a:rPr>
              <a:t>S</a:t>
            </a:r>
            <a:endParaRPr sz="3000" baseline="2777">
              <a:latin typeface="Times New Roman"/>
              <a:cs typeface="Times New Roman"/>
            </a:endParaRPr>
          </a:p>
        </p:txBody>
      </p:sp>
      <p:sp>
        <p:nvSpPr>
          <p:cNvPr id="107" name="object 107"/>
          <p:cNvSpPr txBox="1"/>
          <p:nvPr/>
        </p:nvSpPr>
        <p:spPr>
          <a:xfrm>
            <a:off x="2345951" y="4022924"/>
            <a:ext cx="4063365" cy="330200"/>
          </a:xfrm>
          <a:prstGeom prst="rect">
            <a:avLst/>
          </a:prstGeom>
        </p:spPr>
        <p:txBody>
          <a:bodyPr vert="horz" wrap="square" lIns="0" tIns="12700" rIns="0" bIns="0" rtlCol="0">
            <a:spAutoFit/>
          </a:bodyPr>
          <a:lstStyle/>
          <a:p>
            <a:pPr marL="12700">
              <a:lnSpc>
                <a:spcPct val="100000"/>
              </a:lnSpc>
              <a:spcBef>
                <a:spcPts val="100"/>
              </a:spcBef>
              <a:tabLst>
                <a:tab pos="3866515" algn="l"/>
              </a:tabLst>
            </a:pPr>
            <a:r>
              <a:rPr sz="2000" b="1" spc="-5" dirty="0">
                <a:solidFill>
                  <a:srgbClr val="FF0000"/>
                </a:solidFill>
                <a:latin typeface="Times New Roman"/>
                <a:cs typeface="Times New Roman"/>
              </a:rPr>
              <a:t>S	R</a:t>
            </a:r>
            <a:endParaRPr sz="2000">
              <a:latin typeface="Times New Roman"/>
              <a:cs typeface="Times New Roman"/>
            </a:endParaRPr>
          </a:p>
        </p:txBody>
      </p:sp>
      <p:sp>
        <p:nvSpPr>
          <p:cNvPr id="108" name="object 108"/>
          <p:cNvSpPr txBox="1"/>
          <p:nvPr/>
        </p:nvSpPr>
        <p:spPr>
          <a:xfrm>
            <a:off x="3858082" y="4144264"/>
            <a:ext cx="1033780" cy="756920"/>
          </a:xfrm>
          <a:prstGeom prst="rect">
            <a:avLst/>
          </a:prstGeom>
        </p:spPr>
        <p:txBody>
          <a:bodyPr vert="horz" wrap="square" lIns="0" tIns="12700" rIns="0" bIns="0" rtlCol="0">
            <a:spAutoFit/>
          </a:bodyPr>
          <a:lstStyle/>
          <a:p>
            <a:pPr marL="12700" marR="5080" indent="5715">
              <a:lnSpc>
                <a:spcPct val="100000"/>
              </a:lnSpc>
              <a:spcBef>
                <a:spcPts val="100"/>
              </a:spcBef>
            </a:pPr>
            <a:r>
              <a:rPr sz="2400" b="1" spc="265" dirty="0">
                <a:solidFill>
                  <a:srgbClr val="0000FF"/>
                </a:solidFill>
                <a:latin typeface="Times New Roman"/>
                <a:cs typeface="Times New Roman"/>
              </a:rPr>
              <a:t>m</a:t>
            </a:r>
            <a:r>
              <a:rPr sz="2400" b="1" spc="110" dirty="0">
                <a:solidFill>
                  <a:srgbClr val="0000FF"/>
                </a:solidFill>
                <a:latin typeface="Times New Roman"/>
                <a:cs typeface="Times New Roman"/>
              </a:rPr>
              <a:t>irror  </a:t>
            </a:r>
            <a:r>
              <a:rPr sz="2400" b="1" spc="175" dirty="0">
                <a:solidFill>
                  <a:srgbClr val="0000FF"/>
                </a:solidFill>
                <a:latin typeface="Times New Roman"/>
                <a:cs typeface="Times New Roman"/>
              </a:rPr>
              <a:t>image</a:t>
            </a:r>
            <a:endParaRPr sz="2400">
              <a:latin typeface="Times New Roman"/>
              <a:cs typeface="Times New Roman"/>
            </a:endParaRPr>
          </a:p>
        </p:txBody>
      </p:sp>
      <p:sp>
        <p:nvSpPr>
          <p:cNvPr id="109" name="object 109"/>
          <p:cNvSpPr txBox="1"/>
          <p:nvPr/>
        </p:nvSpPr>
        <p:spPr>
          <a:xfrm>
            <a:off x="3478100" y="3138423"/>
            <a:ext cx="1631314" cy="755650"/>
          </a:xfrm>
          <a:prstGeom prst="rect">
            <a:avLst/>
          </a:prstGeom>
        </p:spPr>
        <p:txBody>
          <a:bodyPr vert="horz" wrap="square" lIns="0" tIns="26034" rIns="0" bIns="0" rtlCol="0">
            <a:spAutoFit/>
          </a:bodyPr>
          <a:lstStyle/>
          <a:p>
            <a:pPr marL="370840" marR="5080" indent="-358775">
              <a:lnSpc>
                <a:spcPts val="2870"/>
              </a:lnSpc>
              <a:spcBef>
                <a:spcPts val="204"/>
              </a:spcBef>
            </a:pPr>
            <a:r>
              <a:rPr sz="2400" b="1" spc="140" dirty="0">
                <a:solidFill>
                  <a:srgbClr val="800000"/>
                </a:solidFill>
                <a:latin typeface="Times New Roman"/>
                <a:cs typeface="Times New Roman"/>
              </a:rPr>
              <a:t>not </a:t>
            </a:r>
            <a:r>
              <a:rPr sz="2400" b="1" spc="135" dirty="0">
                <a:solidFill>
                  <a:srgbClr val="800000"/>
                </a:solidFill>
                <a:latin typeface="Times New Roman"/>
                <a:cs typeface="Times New Roman"/>
              </a:rPr>
              <a:t>mirror  </a:t>
            </a:r>
            <a:r>
              <a:rPr sz="2400" b="1" spc="175" dirty="0">
                <a:solidFill>
                  <a:srgbClr val="800000"/>
                </a:solidFill>
                <a:latin typeface="Times New Roman"/>
                <a:cs typeface="Times New Roman"/>
              </a:rPr>
              <a:t>image</a:t>
            </a:r>
            <a:endParaRPr sz="2400">
              <a:latin typeface="Times New Roman"/>
              <a:cs typeface="Times New Roman"/>
            </a:endParaRPr>
          </a:p>
        </p:txBody>
      </p:sp>
      <p:grpSp>
        <p:nvGrpSpPr>
          <p:cNvPr id="110" name="object 110"/>
          <p:cNvGrpSpPr/>
          <p:nvPr/>
        </p:nvGrpSpPr>
        <p:grpSpPr>
          <a:xfrm>
            <a:off x="2711450" y="5378450"/>
            <a:ext cx="1009650" cy="483870"/>
            <a:chOff x="2711450" y="5378450"/>
            <a:chExt cx="1009650" cy="483870"/>
          </a:xfrm>
        </p:grpSpPr>
        <p:sp>
          <p:nvSpPr>
            <p:cNvPr id="111" name="object 111"/>
            <p:cNvSpPr/>
            <p:nvPr/>
          </p:nvSpPr>
          <p:spPr>
            <a:xfrm>
              <a:off x="2730500" y="5397500"/>
              <a:ext cx="838200" cy="386080"/>
            </a:xfrm>
            <a:custGeom>
              <a:avLst/>
              <a:gdLst/>
              <a:ahLst/>
              <a:cxnLst/>
              <a:rect l="l" t="t" r="r" b="b"/>
              <a:pathLst>
                <a:path w="838200" h="386079">
                  <a:moveTo>
                    <a:pt x="0" y="0"/>
                  </a:moveTo>
                  <a:lnTo>
                    <a:pt x="838200" y="385572"/>
                  </a:lnTo>
                </a:path>
              </a:pathLst>
            </a:custGeom>
            <a:ln w="38100">
              <a:solidFill>
                <a:srgbClr val="000000"/>
              </a:solidFill>
            </a:ln>
          </p:spPr>
          <p:txBody>
            <a:bodyPr wrap="square" lIns="0" tIns="0" rIns="0" bIns="0" rtlCol="0"/>
            <a:lstStyle/>
            <a:p>
              <a:endParaRPr/>
            </a:p>
          </p:txBody>
        </p:sp>
        <p:sp>
          <p:nvSpPr>
            <p:cNvPr id="112" name="object 112"/>
            <p:cNvSpPr/>
            <p:nvPr/>
          </p:nvSpPr>
          <p:spPr>
            <a:xfrm>
              <a:off x="3530600" y="5705347"/>
              <a:ext cx="190500" cy="157480"/>
            </a:xfrm>
            <a:custGeom>
              <a:avLst/>
              <a:gdLst/>
              <a:ahLst/>
              <a:cxnLst/>
              <a:rect l="l" t="t" r="r" b="b"/>
              <a:pathLst>
                <a:path w="190500" h="157479">
                  <a:moveTo>
                    <a:pt x="190500" y="149351"/>
                  </a:moveTo>
                  <a:lnTo>
                    <a:pt x="71627" y="0"/>
                  </a:lnTo>
                  <a:lnTo>
                    <a:pt x="0" y="156972"/>
                  </a:lnTo>
                  <a:lnTo>
                    <a:pt x="190500" y="149351"/>
                  </a:lnTo>
                  <a:close/>
                </a:path>
              </a:pathLst>
            </a:custGeom>
            <a:solidFill>
              <a:srgbClr val="000000"/>
            </a:solidFill>
          </p:spPr>
          <p:txBody>
            <a:bodyPr wrap="square" lIns="0" tIns="0" rIns="0" bIns="0" rtlCol="0"/>
            <a:lstStyle/>
            <a:p>
              <a:endParaRPr/>
            </a:p>
          </p:txBody>
        </p:sp>
      </p:grpSp>
      <p:grpSp>
        <p:nvGrpSpPr>
          <p:cNvPr id="113" name="object 113"/>
          <p:cNvGrpSpPr/>
          <p:nvPr/>
        </p:nvGrpSpPr>
        <p:grpSpPr>
          <a:xfrm>
            <a:off x="5168900" y="5302250"/>
            <a:ext cx="933450" cy="552450"/>
            <a:chOff x="5168900" y="5302250"/>
            <a:chExt cx="933450" cy="552450"/>
          </a:xfrm>
        </p:grpSpPr>
        <p:sp>
          <p:nvSpPr>
            <p:cNvPr id="114" name="object 114"/>
            <p:cNvSpPr/>
            <p:nvPr/>
          </p:nvSpPr>
          <p:spPr>
            <a:xfrm>
              <a:off x="5313679" y="5321300"/>
              <a:ext cx="769620" cy="451484"/>
            </a:xfrm>
            <a:custGeom>
              <a:avLst/>
              <a:gdLst/>
              <a:ahLst/>
              <a:cxnLst/>
              <a:rect l="l" t="t" r="r" b="b"/>
              <a:pathLst>
                <a:path w="769620" h="451485">
                  <a:moveTo>
                    <a:pt x="769619" y="0"/>
                  </a:moveTo>
                  <a:lnTo>
                    <a:pt x="0" y="451104"/>
                  </a:lnTo>
                </a:path>
              </a:pathLst>
            </a:custGeom>
            <a:ln w="38100">
              <a:solidFill>
                <a:srgbClr val="000000"/>
              </a:solidFill>
            </a:ln>
          </p:spPr>
          <p:txBody>
            <a:bodyPr wrap="square" lIns="0" tIns="0" rIns="0" bIns="0" rtlCol="0"/>
            <a:lstStyle/>
            <a:p>
              <a:endParaRPr/>
            </a:p>
          </p:txBody>
        </p:sp>
        <p:sp>
          <p:nvSpPr>
            <p:cNvPr id="115" name="object 115"/>
            <p:cNvSpPr/>
            <p:nvPr/>
          </p:nvSpPr>
          <p:spPr>
            <a:xfrm>
              <a:off x="5168900" y="5696204"/>
              <a:ext cx="192405" cy="158750"/>
            </a:xfrm>
            <a:custGeom>
              <a:avLst/>
              <a:gdLst/>
              <a:ahLst/>
              <a:cxnLst/>
              <a:rect l="l" t="t" r="r" b="b"/>
              <a:pathLst>
                <a:path w="192404" h="158750">
                  <a:moveTo>
                    <a:pt x="192024" y="147828"/>
                  </a:moveTo>
                  <a:lnTo>
                    <a:pt x="106679" y="0"/>
                  </a:lnTo>
                  <a:lnTo>
                    <a:pt x="0" y="158496"/>
                  </a:lnTo>
                  <a:lnTo>
                    <a:pt x="192024" y="147828"/>
                  </a:lnTo>
                  <a:close/>
                </a:path>
              </a:pathLst>
            </a:custGeom>
            <a:solidFill>
              <a:srgbClr val="000000"/>
            </a:solidFill>
          </p:spPr>
          <p:txBody>
            <a:bodyPr wrap="square" lIns="0" tIns="0" rIns="0" bIns="0" rtlCol="0"/>
            <a:lstStyle/>
            <a:p>
              <a:endParaRPr/>
            </a:p>
          </p:txBody>
        </p:sp>
      </p:grpSp>
      <p:sp>
        <p:nvSpPr>
          <p:cNvPr id="116" name="object 116"/>
          <p:cNvSpPr txBox="1"/>
          <p:nvPr/>
        </p:nvSpPr>
        <p:spPr>
          <a:xfrm>
            <a:off x="607973" y="4967223"/>
            <a:ext cx="7241540" cy="1366520"/>
          </a:xfrm>
          <a:prstGeom prst="rect">
            <a:avLst/>
          </a:prstGeom>
        </p:spPr>
        <p:txBody>
          <a:bodyPr vert="horz" wrap="square" lIns="0" tIns="12700" rIns="0" bIns="0" rtlCol="0">
            <a:spAutoFit/>
          </a:bodyPr>
          <a:lstStyle/>
          <a:p>
            <a:pPr marL="12700">
              <a:lnSpc>
                <a:spcPct val="100000"/>
              </a:lnSpc>
              <a:spcBef>
                <a:spcPts val="100"/>
              </a:spcBef>
              <a:tabLst>
                <a:tab pos="4280535" algn="l"/>
              </a:tabLst>
            </a:pPr>
            <a:r>
              <a:rPr sz="2400" b="1" spc="120" dirty="0">
                <a:solidFill>
                  <a:srgbClr val="0000FF"/>
                </a:solidFill>
                <a:latin typeface="Times New Roman"/>
                <a:cs typeface="Times New Roman"/>
              </a:rPr>
              <a:t>(S,</a:t>
            </a:r>
            <a:r>
              <a:rPr sz="2400" b="1" spc="290" dirty="0">
                <a:solidFill>
                  <a:srgbClr val="0000FF"/>
                </a:solidFill>
                <a:latin typeface="Times New Roman"/>
                <a:cs typeface="Times New Roman"/>
              </a:rPr>
              <a:t> </a:t>
            </a:r>
            <a:r>
              <a:rPr sz="2400" b="1" spc="114" dirty="0">
                <a:solidFill>
                  <a:srgbClr val="0000FF"/>
                </a:solidFill>
                <a:latin typeface="Times New Roman"/>
                <a:cs typeface="Times New Roman"/>
              </a:rPr>
              <a:t>S)-Tartaric</a:t>
            </a:r>
            <a:r>
              <a:rPr sz="2400" b="1" spc="380" dirty="0">
                <a:solidFill>
                  <a:srgbClr val="0000FF"/>
                </a:solidFill>
                <a:latin typeface="Times New Roman"/>
                <a:cs typeface="Times New Roman"/>
              </a:rPr>
              <a:t> </a:t>
            </a:r>
            <a:r>
              <a:rPr sz="2400" b="1" spc="100" dirty="0">
                <a:solidFill>
                  <a:srgbClr val="0000FF"/>
                </a:solidFill>
                <a:latin typeface="Times New Roman"/>
                <a:cs typeface="Times New Roman"/>
              </a:rPr>
              <a:t>acid	</a:t>
            </a:r>
            <a:r>
              <a:rPr sz="2400" b="1" spc="120" dirty="0">
                <a:solidFill>
                  <a:srgbClr val="0000FF"/>
                </a:solidFill>
                <a:latin typeface="Times New Roman"/>
                <a:cs typeface="Times New Roman"/>
              </a:rPr>
              <a:t>(S, </a:t>
            </a:r>
            <a:r>
              <a:rPr sz="2400" b="1" spc="140" dirty="0">
                <a:solidFill>
                  <a:srgbClr val="0000FF"/>
                </a:solidFill>
                <a:latin typeface="Times New Roman"/>
                <a:cs typeface="Times New Roman"/>
              </a:rPr>
              <a:t>R)-Tartaric</a:t>
            </a:r>
            <a:r>
              <a:rPr sz="2400" b="1" spc="450" dirty="0">
                <a:solidFill>
                  <a:srgbClr val="0000FF"/>
                </a:solidFill>
                <a:latin typeface="Times New Roman"/>
                <a:cs typeface="Times New Roman"/>
              </a:rPr>
              <a:t> </a:t>
            </a:r>
            <a:r>
              <a:rPr sz="2400" b="1" spc="100" dirty="0">
                <a:solidFill>
                  <a:srgbClr val="0000FF"/>
                </a:solidFill>
                <a:latin typeface="Times New Roman"/>
                <a:cs typeface="Times New Roman"/>
              </a:rPr>
              <a:t>acid</a:t>
            </a:r>
            <a:endParaRPr sz="2400">
              <a:latin typeface="Times New Roman"/>
              <a:cs typeface="Times New Roman"/>
            </a:endParaRPr>
          </a:p>
          <a:p>
            <a:pPr>
              <a:lnSpc>
                <a:spcPct val="100000"/>
              </a:lnSpc>
            </a:pPr>
            <a:endParaRPr sz="3750">
              <a:latin typeface="Times New Roman"/>
              <a:cs typeface="Times New Roman"/>
            </a:endParaRPr>
          </a:p>
          <a:p>
            <a:pPr marL="299720" algn="ctr">
              <a:lnSpc>
                <a:spcPct val="100000"/>
              </a:lnSpc>
            </a:pPr>
            <a:r>
              <a:rPr sz="2800" b="1" spc="150" dirty="0">
                <a:latin typeface="Times New Roman"/>
                <a:cs typeface="Times New Roman"/>
              </a:rPr>
              <a:t>DIASTEREOMERS</a:t>
            </a:r>
            <a:endParaRPr sz="2800">
              <a:latin typeface="Times New Roman"/>
              <a:cs typeface="Times New Roman"/>
            </a:endParaRPr>
          </a:p>
        </p:txBody>
      </p:sp>
    </p:spTree>
  </p:cSld>
  <p:clrMapOvr>
    <a:masterClrMapping/>
  </p:clrMapOvr>
  <mc:AlternateContent xmlns:mc="http://schemas.openxmlformats.org/markup-compatibility/2006" xmlns:p14="http://schemas.microsoft.com/office/powerpoint/2010/main">
    <mc:Choice Requires="p14">
      <p:transition spd="slow" p14:dur="2000" advTm="6093"/>
    </mc:Choice>
    <mc:Fallback xmlns="">
      <p:transition spd="slow" advTm="6093"/>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CE1944-C274-40B4-977F-5E54B0693D7F}"/>
              </a:ext>
            </a:extLst>
          </p:cNvPr>
          <p:cNvSpPr>
            <a:spLocks noGrp="1"/>
          </p:cNvSpPr>
          <p:nvPr>
            <p:ph type="title"/>
          </p:nvPr>
        </p:nvSpPr>
        <p:spPr>
          <a:xfrm>
            <a:off x="1428750" y="110236"/>
            <a:ext cx="6934199" cy="615553"/>
          </a:xfrm>
        </p:spPr>
        <p:txBody>
          <a:bodyPr/>
          <a:lstStyle/>
          <a:p>
            <a:pPr algn="ctr"/>
            <a:r>
              <a:rPr lang="en-GB" spc="-40" dirty="0"/>
              <a:t>Introduction</a:t>
            </a:r>
            <a:r>
              <a:rPr lang="en-GB" spc="-90" dirty="0"/>
              <a:t> </a:t>
            </a:r>
            <a:r>
              <a:rPr lang="en-GB" spc="-30" dirty="0"/>
              <a:t>to</a:t>
            </a:r>
            <a:r>
              <a:rPr lang="en-GB" spc="-55" dirty="0"/>
              <a:t> </a:t>
            </a:r>
            <a:r>
              <a:rPr lang="en-GB" spc="-45" dirty="0"/>
              <a:t>Stereochemistry</a:t>
            </a:r>
            <a:endParaRPr lang="en-GB" dirty="0"/>
          </a:p>
        </p:txBody>
      </p:sp>
      <p:sp>
        <p:nvSpPr>
          <p:cNvPr id="3" name="Text Placeholder 2">
            <a:extLst>
              <a:ext uri="{FF2B5EF4-FFF2-40B4-BE49-F238E27FC236}">
                <a16:creationId xmlns:a16="http://schemas.microsoft.com/office/drawing/2014/main" id="{10B969F5-EFAA-4E45-8EE3-C9F8112D7F45}"/>
              </a:ext>
            </a:extLst>
          </p:cNvPr>
          <p:cNvSpPr>
            <a:spLocks noGrp="1"/>
          </p:cNvSpPr>
          <p:nvPr>
            <p:ph type="body" idx="1"/>
          </p:nvPr>
        </p:nvSpPr>
        <p:spPr>
          <a:xfrm>
            <a:off x="917859" y="971551"/>
            <a:ext cx="7597491" cy="5562599"/>
          </a:xfrm>
        </p:spPr>
        <p:txBody>
          <a:bodyPr/>
          <a:lstStyle/>
          <a:p>
            <a:pPr marL="74295" algn="ctr">
              <a:lnSpc>
                <a:spcPct val="100000"/>
              </a:lnSpc>
              <a:spcBef>
                <a:spcPts val="810"/>
              </a:spcBef>
            </a:pPr>
            <a:r>
              <a:rPr lang="en-US" sz="2800" spc="-40" dirty="0">
                <a:solidFill>
                  <a:srgbClr val="001F5F"/>
                </a:solidFill>
                <a:latin typeface="Calibri Light"/>
                <a:cs typeface="Calibri Light"/>
              </a:rPr>
              <a:t>Wedge-Hash</a:t>
            </a:r>
            <a:r>
              <a:rPr lang="en-US" sz="2800" spc="-100" dirty="0">
                <a:solidFill>
                  <a:srgbClr val="001F5F"/>
                </a:solidFill>
                <a:latin typeface="Calibri Light"/>
                <a:cs typeface="Calibri Light"/>
              </a:rPr>
              <a:t> </a:t>
            </a:r>
            <a:r>
              <a:rPr lang="en-US" sz="2800" spc="-15" dirty="0">
                <a:solidFill>
                  <a:srgbClr val="001F5F"/>
                </a:solidFill>
                <a:latin typeface="Calibri Light"/>
                <a:cs typeface="Calibri Light"/>
              </a:rPr>
              <a:t>3D</a:t>
            </a:r>
            <a:r>
              <a:rPr lang="en-US" sz="2800" spc="-65" dirty="0">
                <a:solidFill>
                  <a:srgbClr val="001F5F"/>
                </a:solidFill>
                <a:latin typeface="Calibri Light"/>
                <a:cs typeface="Calibri Light"/>
              </a:rPr>
              <a:t> </a:t>
            </a:r>
            <a:r>
              <a:rPr lang="en-US" sz="2800" spc="-25" dirty="0">
                <a:solidFill>
                  <a:srgbClr val="001F5F"/>
                </a:solidFill>
                <a:latin typeface="Calibri Light"/>
                <a:cs typeface="Calibri Light"/>
              </a:rPr>
              <a:t>Bond</a:t>
            </a:r>
            <a:r>
              <a:rPr lang="en-US" sz="2800" spc="-90" dirty="0">
                <a:solidFill>
                  <a:srgbClr val="001F5F"/>
                </a:solidFill>
                <a:latin typeface="Calibri Light"/>
                <a:cs typeface="Calibri Light"/>
              </a:rPr>
              <a:t> </a:t>
            </a:r>
            <a:r>
              <a:rPr lang="en-US" sz="2800" spc="-30" dirty="0">
                <a:solidFill>
                  <a:srgbClr val="001F5F"/>
                </a:solidFill>
                <a:latin typeface="Calibri Light"/>
                <a:cs typeface="Calibri Light"/>
              </a:rPr>
              <a:t>Notation</a:t>
            </a:r>
            <a:endParaRPr lang="en-US" sz="2800" dirty="0">
              <a:latin typeface="Calibri Light"/>
              <a:cs typeface="Calibri Light"/>
            </a:endParaRPr>
          </a:p>
          <a:p>
            <a:pPr marL="268605" indent="-256540">
              <a:lnSpc>
                <a:spcPct val="100000"/>
              </a:lnSpc>
              <a:spcBef>
                <a:spcPts val="610"/>
              </a:spcBef>
              <a:buFont typeface="Arial MT"/>
              <a:buChar char="•"/>
              <a:tabLst>
                <a:tab pos="268605" algn="l"/>
                <a:tab pos="269240" algn="l"/>
                <a:tab pos="934085" algn="l"/>
                <a:tab pos="2339975" algn="l"/>
                <a:tab pos="2947670" algn="l"/>
                <a:tab pos="4728210" algn="l"/>
                <a:tab pos="5595620" algn="l"/>
                <a:tab pos="6955155" algn="l"/>
                <a:tab pos="7618095" algn="l"/>
              </a:tabLst>
            </a:pPr>
            <a:r>
              <a:rPr lang="en-US" sz="2000" dirty="0">
                <a:latin typeface="Times New Roman"/>
                <a:cs typeface="Times New Roman"/>
              </a:rPr>
              <a:t>For </a:t>
            </a:r>
            <a:r>
              <a:rPr lang="en-US" sz="2000" spc="-10" dirty="0">
                <a:latin typeface="Times New Roman"/>
                <a:cs typeface="Times New Roman"/>
              </a:rPr>
              <a:t>m</a:t>
            </a:r>
            <a:r>
              <a:rPr lang="en-US" sz="2000" dirty="0">
                <a:latin typeface="Times New Roman"/>
                <a:cs typeface="Times New Roman"/>
              </a:rPr>
              <a:t>eth</a:t>
            </a:r>
            <a:r>
              <a:rPr lang="en-US" sz="2000" spc="-20" dirty="0">
                <a:latin typeface="Times New Roman"/>
                <a:cs typeface="Times New Roman"/>
              </a:rPr>
              <a:t>a</a:t>
            </a:r>
            <a:r>
              <a:rPr lang="en-US" sz="2000" dirty="0">
                <a:latin typeface="Times New Roman"/>
                <a:cs typeface="Times New Roman"/>
              </a:rPr>
              <a:t>ne, the</a:t>
            </a:r>
            <a:r>
              <a:rPr lang="en-US" sz="2000" dirty="0"/>
              <a:t> </a:t>
            </a:r>
            <a:r>
              <a:rPr lang="en-US" sz="2000" spc="-15" dirty="0">
                <a:latin typeface="Times New Roman"/>
                <a:cs typeface="Times New Roman"/>
              </a:rPr>
              <a:t>w</a:t>
            </a:r>
            <a:r>
              <a:rPr lang="en-US" sz="2000" dirty="0">
                <a:latin typeface="Times New Roman"/>
                <a:cs typeface="Times New Roman"/>
              </a:rPr>
              <a:t>e</a:t>
            </a:r>
            <a:r>
              <a:rPr lang="en-US" sz="2000" spc="-15" dirty="0">
                <a:latin typeface="Times New Roman"/>
                <a:cs typeface="Times New Roman"/>
              </a:rPr>
              <a:t>d</a:t>
            </a:r>
            <a:r>
              <a:rPr lang="en-US" sz="2000" dirty="0">
                <a:latin typeface="Times New Roman"/>
                <a:cs typeface="Times New Roman"/>
              </a:rPr>
              <a:t>ge</a:t>
            </a:r>
            <a:r>
              <a:rPr lang="en-US" sz="2000" spc="-5" dirty="0">
                <a:latin typeface="Times New Roman"/>
                <a:cs typeface="Times New Roman"/>
              </a:rPr>
              <a:t>-</a:t>
            </a:r>
            <a:r>
              <a:rPr lang="en-US" sz="2000" dirty="0">
                <a:latin typeface="Times New Roman"/>
                <a:cs typeface="Times New Roman"/>
              </a:rPr>
              <a:t>h</a:t>
            </a:r>
            <a:r>
              <a:rPr lang="en-US" sz="2000" spc="-15" dirty="0">
                <a:latin typeface="Times New Roman"/>
                <a:cs typeface="Times New Roman"/>
              </a:rPr>
              <a:t>a</a:t>
            </a:r>
            <a:r>
              <a:rPr lang="en-US" sz="2000" dirty="0">
                <a:latin typeface="Times New Roman"/>
                <a:cs typeface="Times New Roman"/>
              </a:rPr>
              <a:t>sh</a:t>
            </a:r>
            <a:r>
              <a:rPr lang="en-US" sz="2000" dirty="0"/>
              <a:t> </a:t>
            </a:r>
            <a:r>
              <a:rPr lang="en-US" sz="2000" dirty="0">
                <a:latin typeface="Times New Roman"/>
                <a:cs typeface="Times New Roman"/>
              </a:rPr>
              <a:t>bo</a:t>
            </a:r>
            <a:r>
              <a:rPr lang="en-US" sz="2000" spc="-15" dirty="0">
                <a:latin typeface="Times New Roman"/>
                <a:cs typeface="Times New Roman"/>
              </a:rPr>
              <a:t>n</a:t>
            </a:r>
            <a:r>
              <a:rPr lang="en-US" sz="2000" dirty="0">
                <a:latin typeface="Times New Roman"/>
                <a:cs typeface="Times New Roman"/>
              </a:rPr>
              <a:t>d</a:t>
            </a:r>
            <a:r>
              <a:rPr lang="en-US" sz="2000" dirty="0"/>
              <a:t> </a:t>
            </a:r>
            <a:r>
              <a:rPr lang="en-US" sz="2000" dirty="0">
                <a:latin typeface="Times New Roman"/>
                <a:cs typeface="Times New Roman"/>
              </a:rPr>
              <a:t>s</a:t>
            </a:r>
            <a:r>
              <a:rPr lang="en-US" sz="2000" spc="-15" dirty="0">
                <a:latin typeface="Times New Roman"/>
                <a:cs typeface="Times New Roman"/>
              </a:rPr>
              <a:t>t</a:t>
            </a:r>
            <a:r>
              <a:rPr lang="en-US" sz="2000" dirty="0">
                <a:latin typeface="Times New Roman"/>
                <a:cs typeface="Times New Roman"/>
              </a:rPr>
              <a:t>ru</a:t>
            </a:r>
            <a:r>
              <a:rPr lang="en-US" sz="2000" spc="-20" dirty="0">
                <a:latin typeface="Times New Roman"/>
                <a:cs typeface="Times New Roman"/>
              </a:rPr>
              <a:t>c</a:t>
            </a:r>
            <a:r>
              <a:rPr lang="en-US" sz="2000" dirty="0">
                <a:latin typeface="Times New Roman"/>
                <a:cs typeface="Times New Roman"/>
              </a:rPr>
              <a:t>ture</a:t>
            </a:r>
            <a:r>
              <a:rPr lang="en-US" sz="2000" dirty="0"/>
              <a:t> </a:t>
            </a:r>
            <a:r>
              <a:rPr lang="en-US" sz="2000" spc="-5" dirty="0">
                <a:latin typeface="Times New Roman"/>
                <a:cs typeface="Times New Roman"/>
              </a:rPr>
              <a:t>ca</a:t>
            </a:r>
            <a:r>
              <a:rPr lang="en-US" sz="2000" dirty="0">
                <a:latin typeface="Times New Roman"/>
                <a:cs typeface="Times New Roman"/>
              </a:rPr>
              <a:t>n</a:t>
            </a:r>
            <a:r>
              <a:rPr lang="en-US" sz="2000" dirty="0"/>
              <a:t> </a:t>
            </a:r>
            <a:r>
              <a:rPr lang="en-US" sz="2000" spc="-5" dirty="0">
                <a:latin typeface="Times New Roman"/>
                <a:cs typeface="Times New Roman"/>
              </a:rPr>
              <a:t>be</a:t>
            </a:r>
            <a:r>
              <a:rPr lang="en-US" sz="2000" dirty="0"/>
              <a:t> </a:t>
            </a:r>
            <a:r>
              <a:rPr lang="en-US" sz="2000" spc="-5" dirty="0">
                <a:latin typeface="Times New Roman"/>
                <a:cs typeface="Times New Roman"/>
              </a:rPr>
              <a:t>represented</a:t>
            </a:r>
            <a:r>
              <a:rPr lang="en-US" sz="2000" spc="-30" dirty="0">
                <a:latin typeface="Times New Roman"/>
                <a:cs typeface="Times New Roman"/>
              </a:rPr>
              <a:t> </a:t>
            </a:r>
            <a:r>
              <a:rPr lang="en-US" sz="2000" spc="-5" dirty="0">
                <a:latin typeface="Times New Roman"/>
                <a:cs typeface="Times New Roman"/>
              </a:rPr>
              <a:t>as</a:t>
            </a:r>
            <a:r>
              <a:rPr lang="en-US" sz="2000" spc="-15" dirty="0">
                <a:latin typeface="Times New Roman"/>
                <a:cs typeface="Times New Roman"/>
              </a:rPr>
              <a:t> </a:t>
            </a:r>
            <a:r>
              <a:rPr lang="en-US" sz="2000" dirty="0">
                <a:latin typeface="Times New Roman"/>
                <a:cs typeface="Times New Roman"/>
              </a:rPr>
              <a:t>shown</a:t>
            </a:r>
            <a:r>
              <a:rPr lang="en-US" sz="2000" spc="-25" dirty="0">
                <a:latin typeface="Times New Roman"/>
                <a:cs typeface="Times New Roman"/>
              </a:rPr>
              <a:t> below.</a:t>
            </a:r>
          </a:p>
          <a:p>
            <a:pPr marL="186055">
              <a:lnSpc>
                <a:spcPct val="100000"/>
              </a:lnSpc>
              <a:spcBef>
                <a:spcPts val="935"/>
              </a:spcBef>
            </a:pPr>
            <a:endParaRPr lang="en-US" sz="2000" spc="-25" dirty="0"/>
          </a:p>
          <a:p>
            <a:pPr marL="186055">
              <a:lnSpc>
                <a:spcPct val="100000"/>
              </a:lnSpc>
              <a:spcBef>
                <a:spcPts val="935"/>
              </a:spcBef>
            </a:pPr>
            <a:endParaRPr lang="en-US" sz="2000" spc="-25" dirty="0">
              <a:latin typeface="Times New Roman"/>
              <a:cs typeface="Times New Roman"/>
            </a:endParaRPr>
          </a:p>
          <a:p>
            <a:pPr marL="186055">
              <a:lnSpc>
                <a:spcPct val="100000"/>
              </a:lnSpc>
              <a:spcBef>
                <a:spcPts val="935"/>
              </a:spcBef>
            </a:pPr>
            <a:endParaRPr lang="en-US" sz="2000" spc="-25" dirty="0"/>
          </a:p>
          <a:p>
            <a:pPr marL="186055">
              <a:lnSpc>
                <a:spcPct val="100000"/>
              </a:lnSpc>
              <a:spcBef>
                <a:spcPts val="935"/>
              </a:spcBef>
            </a:pPr>
            <a:endParaRPr lang="en-US" sz="2000" spc="-25" dirty="0">
              <a:latin typeface="Times New Roman"/>
              <a:cs typeface="Times New Roman"/>
            </a:endParaRPr>
          </a:p>
          <a:p>
            <a:pPr marL="186055">
              <a:lnSpc>
                <a:spcPct val="100000"/>
              </a:lnSpc>
              <a:spcBef>
                <a:spcPts val="935"/>
              </a:spcBef>
            </a:pPr>
            <a:endParaRPr lang="en-US" sz="2000" spc="-25" dirty="0"/>
          </a:p>
          <a:p>
            <a:pPr marL="186055">
              <a:lnSpc>
                <a:spcPct val="100000"/>
              </a:lnSpc>
              <a:spcBef>
                <a:spcPts val="935"/>
              </a:spcBef>
            </a:pPr>
            <a:endParaRPr lang="en-US" sz="2000" spc="-25" dirty="0">
              <a:latin typeface="Times New Roman"/>
              <a:cs typeface="Times New Roman"/>
            </a:endParaRPr>
          </a:p>
          <a:p>
            <a:pPr marL="186055">
              <a:lnSpc>
                <a:spcPct val="100000"/>
              </a:lnSpc>
              <a:spcBef>
                <a:spcPts val="935"/>
              </a:spcBef>
            </a:pPr>
            <a:endParaRPr lang="en-US" sz="2000" dirty="0">
              <a:latin typeface="Times New Roman"/>
              <a:cs typeface="Times New Roman"/>
            </a:endParaRPr>
          </a:p>
          <a:p>
            <a:pPr marL="250190" marR="0" lvl="0" indent="-238125" algn="l" defTabSz="914400" rtl="0" eaLnBrk="1" fontAlgn="auto" latinLnBrk="0" hangingPunct="1">
              <a:lnSpc>
                <a:spcPct val="100000"/>
              </a:lnSpc>
              <a:spcBef>
                <a:spcPts val="100"/>
              </a:spcBef>
              <a:spcAft>
                <a:spcPts val="0"/>
              </a:spcAft>
              <a:buClrTx/>
              <a:buSzTx/>
              <a:buFont typeface="Arial MT"/>
              <a:buChar char="•"/>
              <a:tabLst>
                <a:tab pos="250825" algn="l"/>
              </a:tabLst>
              <a:defRPr/>
            </a:pPr>
            <a:r>
              <a:rPr lang="en-US" sz="2000" dirty="0"/>
              <a:t>Although, the wedge-hash notation is inconsequential in </a:t>
            </a:r>
            <a:r>
              <a:rPr lang="en-US" sz="2000" dirty="0">
                <a:latin typeface="Times New Roman"/>
                <a:cs typeface="Times New Roman"/>
              </a:rPr>
              <a:t>the</a:t>
            </a:r>
            <a:r>
              <a:rPr lang="en-US" sz="2000" spc="5" dirty="0">
                <a:latin typeface="Times New Roman"/>
                <a:cs typeface="Times New Roman"/>
              </a:rPr>
              <a:t> </a:t>
            </a:r>
            <a:r>
              <a:rPr lang="en-US" sz="2000" spc="-5" dirty="0">
                <a:latin typeface="Times New Roman"/>
                <a:cs typeface="Times New Roman"/>
              </a:rPr>
              <a:t>3D</a:t>
            </a:r>
            <a:r>
              <a:rPr lang="en-US" sz="2000" dirty="0">
                <a:latin typeface="Times New Roman"/>
                <a:cs typeface="Times New Roman"/>
              </a:rPr>
              <a:t> </a:t>
            </a:r>
            <a:r>
              <a:rPr lang="en-US" sz="2000" spc="-5" dirty="0">
                <a:latin typeface="Times New Roman"/>
                <a:cs typeface="Times New Roman"/>
              </a:rPr>
              <a:t>structures</a:t>
            </a:r>
            <a:r>
              <a:rPr lang="en-US" sz="2000" dirty="0">
                <a:latin typeface="Times New Roman"/>
                <a:cs typeface="Times New Roman"/>
              </a:rPr>
              <a:t> </a:t>
            </a:r>
            <a:r>
              <a:rPr lang="en-US" sz="2000" spc="-5" dirty="0">
                <a:latin typeface="Times New Roman"/>
                <a:cs typeface="Times New Roman"/>
              </a:rPr>
              <a:t>of</a:t>
            </a:r>
            <a:r>
              <a:rPr lang="en-US" sz="2000" dirty="0">
                <a:latin typeface="Times New Roman"/>
                <a:cs typeface="Times New Roman"/>
              </a:rPr>
              <a:t> compounds</a:t>
            </a:r>
            <a:r>
              <a:rPr lang="en-US" sz="2000" spc="5" dirty="0">
                <a:latin typeface="Times New Roman"/>
                <a:cs typeface="Times New Roman"/>
              </a:rPr>
              <a:t> </a:t>
            </a:r>
            <a:r>
              <a:rPr lang="en-US" sz="2000" spc="-5" dirty="0">
                <a:latin typeface="Times New Roman"/>
                <a:cs typeface="Times New Roman"/>
              </a:rPr>
              <a:t>that</a:t>
            </a:r>
            <a:r>
              <a:rPr lang="en-US" sz="2000" dirty="0">
                <a:latin typeface="Times New Roman"/>
                <a:cs typeface="Times New Roman"/>
              </a:rPr>
              <a:t> </a:t>
            </a:r>
            <a:r>
              <a:rPr lang="en-US" sz="2000" spc="-5" dirty="0">
                <a:latin typeface="Times New Roman"/>
                <a:cs typeface="Times New Roman"/>
              </a:rPr>
              <a:t>have</a:t>
            </a:r>
            <a:r>
              <a:rPr lang="en-US" sz="2000" dirty="0">
                <a:latin typeface="Times New Roman"/>
                <a:cs typeface="Times New Roman"/>
              </a:rPr>
              <a:t> </a:t>
            </a:r>
            <a:r>
              <a:rPr lang="en-US" sz="2000" spc="-5" dirty="0">
                <a:latin typeface="Times New Roman"/>
                <a:cs typeface="Times New Roman"/>
              </a:rPr>
              <a:t>similar </a:t>
            </a:r>
            <a:r>
              <a:rPr lang="en-US" sz="2000" dirty="0">
                <a:latin typeface="Times New Roman"/>
                <a:cs typeface="Times New Roman"/>
              </a:rPr>
              <a:t> substituents </a:t>
            </a:r>
            <a:r>
              <a:rPr lang="en-US" sz="2000" spc="-5" dirty="0">
                <a:latin typeface="Times New Roman"/>
                <a:cs typeface="Times New Roman"/>
              </a:rPr>
              <a:t>attached </a:t>
            </a:r>
            <a:r>
              <a:rPr lang="en-US" sz="2000" dirty="0">
                <a:latin typeface="Times New Roman"/>
                <a:cs typeface="Times New Roman"/>
              </a:rPr>
              <a:t>to a </a:t>
            </a:r>
            <a:r>
              <a:rPr lang="en-US" sz="2000" spc="-5" dirty="0">
                <a:latin typeface="Times New Roman"/>
                <a:cs typeface="Times New Roman"/>
              </a:rPr>
              <a:t>tetrahedral </a:t>
            </a:r>
            <a:r>
              <a:rPr lang="en-US" sz="2000" spc="-10" dirty="0">
                <a:latin typeface="Times New Roman"/>
                <a:cs typeface="Times New Roman"/>
              </a:rPr>
              <a:t>carbon, </a:t>
            </a:r>
            <a:r>
              <a:rPr lang="en-US" sz="2000" spc="-5" dirty="0">
                <a:latin typeface="Times New Roman"/>
                <a:cs typeface="Times New Roman"/>
              </a:rPr>
              <a:t>they are </a:t>
            </a:r>
            <a:r>
              <a:rPr lang="en-US" sz="2000" dirty="0">
                <a:latin typeface="Times New Roman"/>
                <a:cs typeface="Times New Roman"/>
              </a:rPr>
              <a:t>of </a:t>
            </a:r>
            <a:r>
              <a:rPr lang="en-US" sz="2000" spc="5" dirty="0">
                <a:latin typeface="Times New Roman"/>
                <a:cs typeface="Times New Roman"/>
              </a:rPr>
              <a:t> </a:t>
            </a:r>
            <a:r>
              <a:rPr lang="en-US" sz="2000" spc="-5" dirty="0">
                <a:latin typeface="Times New Roman"/>
                <a:cs typeface="Times New Roman"/>
              </a:rPr>
              <a:t>greater significance in </a:t>
            </a:r>
            <a:r>
              <a:rPr lang="en-US" sz="2000" dirty="0">
                <a:latin typeface="Times New Roman"/>
                <a:cs typeface="Times New Roman"/>
              </a:rPr>
              <a:t>compounds that </a:t>
            </a:r>
            <a:r>
              <a:rPr lang="en-US" sz="2000" spc="-5" dirty="0">
                <a:latin typeface="Times New Roman"/>
                <a:cs typeface="Times New Roman"/>
              </a:rPr>
              <a:t>have four </a:t>
            </a:r>
            <a:r>
              <a:rPr lang="en-US" sz="2000" spc="-10" dirty="0">
                <a:latin typeface="Times New Roman"/>
                <a:cs typeface="Times New Roman"/>
              </a:rPr>
              <a:t>different </a:t>
            </a:r>
            <a:r>
              <a:rPr lang="en-US" sz="2000" spc="-5" dirty="0">
                <a:latin typeface="Times New Roman"/>
                <a:cs typeface="Times New Roman"/>
              </a:rPr>
              <a:t> </a:t>
            </a:r>
            <a:r>
              <a:rPr lang="en-US" sz="2000" dirty="0">
                <a:latin typeface="Times New Roman"/>
                <a:cs typeface="Times New Roman"/>
              </a:rPr>
              <a:t>substituents</a:t>
            </a:r>
            <a:r>
              <a:rPr lang="en-US" sz="2000" spc="-15" dirty="0">
                <a:latin typeface="Times New Roman"/>
                <a:cs typeface="Times New Roman"/>
              </a:rPr>
              <a:t> </a:t>
            </a:r>
            <a:r>
              <a:rPr lang="en-US" sz="2000" spc="-5" dirty="0">
                <a:latin typeface="Times New Roman"/>
                <a:cs typeface="Times New Roman"/>
              </a:rPr>
              <a:t>attached</a:t>
            </a:r>
            <a:r>
              <a:rPr lang="en-US" sz="2000" spc="-15" dirty="0">
                <a:latin typeface="Times New Roman"/>
                <a:cs typeface="Times New Roman"/>
              </a:rPr>
              <a:t> </a:t>
            </a:r>
            <a:r>
              <a:rPr lang="en-US" sz="2000" spc="-5" dirty="0">
                <a:latin typeface="Times New Roman"/>
                <a:cs typeface="Times New Roman"/>
              </a:rPr>
              <a:t>to</a:t>
            </a:r>
            <a:r>
              <a:rPr lang="en-US" sz="2000" dirty="0">
                <a:latin typeface="Times New Roman"/>
                <a:cs typeface="Times New Roman"/>
              </a:rPr>
              <a:t> carbon.</a:t>
            </a:r>
          </a:p>
          <a:p>
            <a:pPr marL="12065" marR="0" lvl="0" algn="l" defTabSz="914400" rtl="0" eaLnBrk="1" fontAlgn="auto" latinLnBrk="0" hangingPunct="1">
              <a:lnSpc>
                <a:spcPct val="100000"/>
              </a:lnSpc>
              <a:spcBef>
                <a:spcPts val="100"/>
              </a:spcBef>
              <a:spcAft>
                <a:spcPts val="0"/>
              </a:spcAft>
              <a:buClrTx/>
              <a:buSzTx/>
              <a:tabLst>
                <a:tab pos="250825" algn="l"/>
              </a:tabLst>
              <a:defRPr/>
            </a:pPr>
            <a:endParaRPr lang="en-US" sz="2000" dirty="0"/>
          </a:p>
          <a:p>
            <a:endParaRPr lang="en-GB" sz="2000" dirty="0"/>
          </a:p>
        </p:txBody>
      </p:sp>
      <p:pic>
        <p:nvPicPr>
          <p:cNvPr id="4" name="Picture 3">
            <a:extLst>
              <a:ext uri="{FF2B5EF4-FFF2-40B4-BE49-F238E27FC236}">
                <a16:creationId xmlns:a16="http://schemas.microsoft.com/office/drawing/2014/main" id="{7F34A935-AD83-4D06-9399-683F95554BFA}"/>
              </a:ext>
            </a:extLst>
          </p:cNvPr>
          <p:cNvPicPr>
            <a:picLocks noChangeAspect="1"/>
          </p:cNvPicPr>
          <p:nvPr/>
        </p:nvPicPr>
        <p:blipFill>
          <a:blip r:embed="rId2"/>
          <a:stretch>
            <a:fillRect/>
          </a:stretch>
        </p:blipFill>
        <p:spPr>
          <a:xfrm>
            <a:off x="1565796" y="3147707"/>
            <a:ext cx="1310754" cy="1329043"/>
          </a:xfrm>
          <a:prstGeom prst="rect">
            <a:avLst/>
          </a:prstGeom>
        </p:spPr>
      </p:pic>
      <p:pic>
        <p:nvPicPr>
          <p:cNvPr id="5" name="Picture 4">
            <a:extLst>
              <a:ext uri="{FF2B5EF4-FFF2-40B4-BE49-F238E27FC236}">
                <a16:creationId xmlns:a16="http://schemas.microsoft.com/office/drawing/2014/main" id="{245BAE01-43D4-4C88-832F-4DB046746FCF}"/>
              </a:ext>
            </a:extLst>
          </p:cNvPr>
          <p:cNvPicPr>
            <a:picLocks noChangeAspect="1"/>
          </p:cNvPicPr>
          <p:nvPr/>
        </p:nvPicPr>
        <p:blipFill>
          <a:blip r:embed="rId3"/>
          <a:stretch>
            <a:fillRect/>
          </a:stretch>
        </p:blipFill>
        <p:spPr>
          <a:xfrm>
            <a:off x="3867150" y="2955646"/>
            <a:ext cx="3481118" cy="1749704"/>
          </a:xfrm>
          <a:prstGeom prst="rect">
            <a:avLst/>
          </a:prstGeom>
        </p:spPr>
      </p:pic>
      <p:pic>
        <p:nvPicPr>
          <p:cNvPr id="6" name="Picture 5">
            <a:extLst>
              <a:ext uri="{FF2B5EF4-FFF2-40B4-BE49-F238E27FC236}">
                <a16:creationId xmlns:a16="http://schemas.microsoft.com/office/drawing/2014/main" id="{FC59E5D7-7586-4DC6-A672-D62B1F3ADF70}"/>
              </a:ext>
            </a:extLst>
          </p:cNvPr>
          <p:cNvPicPr>
            <a:picLocks noChangeAspect="1"/>
          </p:cNvPicPr>
          <p:nvPr/>
        </p:nvPicPr>
        <p:blipFill>
          <a:blip r:embed="rId4"/>
          <a:stretch>
            <a:fillRect/>
          </a:stretch>
        </p:blipFill>
        <p:spPr>
          <a:xfrm>
            <a:off x="1776146" y="2571750"/>
            <a:ext cx="871804" cy="164606"/>
          </a:xfrm>
          <a:prstGeom prst="rect">
            <a:avLst/>
          </a:prstGeom>
        </p:spPr>
      </p:pic>
      <p:pic>
        <p:nvPicPr>
          <p:cNvPr id="7" name="Picture 6">
            <a:extLst>
              <a:ext uri="{FF2B5EF4-FFF2-40B4-BE49-F238E27FC236}">
                <a16:creationId xmlns:a16="http://schemas.microsoft.com/office/drawing/2014/main" id="{841D8D85-7576-4441-B2EB-F90A8ABA128C}"/>
              </a:ext>
            </a:extLst>
          </p:cNvPr>
          <p:cNvPicPr>
            <a:picLocks noChangeAspect="1"/>
          </p:cNvPicPr>
          <p:nvPr/>
        </p:nvPicPr>
        <p:blipFill>
          <a:blip r:embed="rId5"/>
          <a:stretch>
            <a:fillRect/>
          </a:stretch>
        </p:blipFill>
        <p:spPr>
          <a:xfrm>
            <a:off x="3931103" y="2571750"/>
            <a:ext cx="1243692" cy="140220"/>
          </a:xfrm>
          <a:prstGeom prst="rect">
            <a:avLst/>
          </a:prstGeom>
        </p:spPr>
      </p:pic>
      <p:pic>
        <p:nvPicPr>
          <p:cNvPr id="8" name="Picture 7">
            <a:extLst>
              <a:ext uri="{FF2B5EF4-FFF2-40B4-BE49-F238E27FC236}">
                <a16:creationId xmlns:a16="http://schemas.microsoft.com/office/drawing/2014/main" id="{D02E2F04-954F-4108-A530-85304DC89BE9}"/>
              </a:ext>
            </a:extLst>
          </p:cNvPr>
          <p:cNvPicPr>
            <a:picLocks noChangeAspect="1"/>
          </p:cNvPicPr>
          <p:nvPr/>
        </p:nvPicPr>
        <p:blipFill>
          <a:blip r:embed="rId6"/>
          <a:stretch>
            <a:fillRect/>
          </a:stretch>
        </p:blipFill>
        <p:spPr>
          <a:xfrm>
            <a:off x="5238750" y="2571750"/>
            <a:ext cx="414564" cy="140220"/>
          </a:xfrm>
          <a:prstGeom prst="rect">
            <a:avLst/>
          </a:prstGeom>
        </p:spPr>
      </p:pic>
      <p:pic>
        <p:nvPicPr>
          <p:cNvPr id="9" name="Picture 8">
            <a:extLst>
              <a:ext uri="{FF2B5EF4-FFF2-40B4-BE49-F238E27FC236}">
                <a16:creationId xmlns:a16="http://schemas.microsoft.com/office/drawing/2014/main" id="{F999AF44-E34C-4090-9BC5-C1F5CC0F583B}"/>
              </a:ext>
            </a:extLst>
          </p:cNvPr>
          <p:cNvPicPr>
            <a:picLocks noChangeAspect="1"/>
          </p:cNvPicPr>
          <p:nvPr/>
        </p:nvPicPr>
        <p:blipFill>
          <a:blip r:embed="rId7"/>
          <a:stretch>
            <a:fillRect/>
          </a:stretch>
        </p:blipFill>
        <p:spPr>
          <a:xfrm>
            <a:off x="5726549" y="2571750"/>
            <a:ext cx="908383" cy="176799"/>
          </a:xfrm>
          <a:prstGeom prst="rect">
            <a:avLst/>
          </a:prstGeom>
        </p:spPr>
      </p:pic>
    </p:spTree>
    <p:extLst>
      <p:ext uri="{BB962C8B-B14F-4D97-AF65-F5344CB8AC3E}">
        <p14:creationId xmlns:p14="http://schemas.microsoft.com/office/powerpoint/2010/main" val="3471115922"/>
      </p:ext>
    </p:extLst>
  </p:cSld>
  <p:clrMapOvr>
    <a:masterClrMapping/>
  </p:clrMapOvr>
  <mc:AlternateContent xmlns:mc="http://schemas.openxmlformats.org/markup-compatibility/2006" xmlns:p14="http://schemas.microsoft.com/office/powerpoint/2010/main">
    <mc:Choice Requires="p14">
      <p:transition spd="slow" p14:dur="2000" advTm="15520"/>
    </mc:Choice>
    <mc:Fallback xmlns="">
      <p:transition spd="slow" advTm="15520"/>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57A90A3-3ABC-4488-8947-A90BD05EE8FD}"/>
              </a:ext>
            </a:extLst>
          </p:cNvPr>
          <p:cNvPicPr>
            <a:picLocks noChangeAspect="1"/>
          </p:cNvPicPr>
          <p:nvPr/>
        </p:nvPicPr>
        <p:blipFill>
          <a:blip r:embed="rId2"/>
          <a:stretch>
            <a:fillRect/>
          </a:stretch>
        </p:blipFill>
        <p:spPr>
          <a:xfrm>
            <a:off x="742950" y="-6760"/>
            <a:ext cx="7772400" cy="2490019"/>
          </a:xfrm>
          <a:prstGeom prst="rect">
            <a:avLst/>
          </a:prstGeom>
        </p:spPr>
      </p:pic>
      <p:pic>
        <p:nvPicPr>
          <p:cNvPr id="7" name="Picture 6">
            <a:extLst>
              <a:ext uri="{FF2B5EF4-FFF2-40B4-BE49-F238E27FC236}">
                <a16:creationId xmlns:a16="http://schemas.microsoft.com/office/drawing/2014/main" id="{C71C2B4B-D2E0-46BD-ABC1-CFB970C80C57}"/>
              </a:ext>
            </a:extLst>
          </p:cNvPr>
          <p:cNvPicPr>
            <a:picLocks noChangeAspect="1"/>
          </p:cNvPicPr>
          <p:nvPr/>
        </p:nvPicPr>
        <p:blipFill>
          <a:blip r:embed="rId3"/>
          <a:stretch>
            <a:fillRect/>
          </a:stretch>
        </p:blipFill>
        <p:spPr>
          <a:xfrm>
            <a:off x="774906" y="2584041"/>
            <a:ext cx="7664244" cy="4178709"/>
          </a:xfrm>
          <a:prstGeom prst="rect">
            <a:avLst/>
          </a:prstGeom>
        </p:spPr>
      </p:pic>
    </p:spTree>
    <p:extLst>
      <p:ext uri="{BB962C8B-B14F-4D97-AF65-F5344CB8AC3E}">
        <p14:creationId xmlns:p14="http://schemas.microsoft.com/office/powerpoint/2010/main" val="3299647600"/>
      </p:ext>
    </p:extLst>
  </p:cSld>
  <p:clrMapOvr>
    <a:masterClrMapping/>
  </p:clrMapOvr>
  <mc:AlternateContent xmlns:mc="http://schemas.openxmlformats.org/markup-compatibility/2006" xmlns:p14="http://schemas.microsoft.com/office/powerpoint/2010/main">
    <mc:Choice Requires="p14">
      <p:transition spd="slow" p14:dur="2000" advTm="42316"/>
    </mc:Choice>
    <mc:Fallback xmlns="">
      <p:transition spd="slow" advTm="42316"/>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493C3D2-7251-40DA-BA34-461E3C614EA7}"/>
              </a:ext>
            </a:extLst>
          </p:cNvPr>
          <p:cNvPicPr>
            <a:picLocks noChangeAspect="1"/>
          </p:cNvPicPr>
          <p:nvPr/>
        </p:nvPicPr>
        <p:blipFill>
          <a:blip r:embed="rId2"/>
          <a:stretch>
            <a:fillRect/>
          </a:stretch>
        </p:blipFill>
        <p:spPr>
          <a:xfrm>
            <a:off x="285750" y="819150"/>
            <a:ext cx="8686800" cy="3962400"/>
          </a:xfrm>
          <a:prstGeom prst="rect">
            <a:avLst/>
          </a:prstGeom>
          <a:effectLst>
            <a:glow rad="101600">
              <a:schemeClr val="accent2">
                <a:satMod val="175000"/>
                <a:alpha val="40000"/>
              </a:schemeClr>
            </a:glow>
          </a:effectLst>
        </p:spPr>
      </p:pic>
    </p:spTree>
    <p:extLst>
      <p:ext uri="{BB962C8B-B14F-4D97-AF65-F5344CB8AC3E}">
        <p14:creationId xmlns:p14="http://schemas.microsoft.com/office/powerpoint/2010/main" val="2799467540"/>
      </p:ext>
    </p:extLst>
  </p:cSld>
  <p:clrMapOvr>
    <a:masterClrMapping/>
  </p:clrMapOvr>
  <mc:AlternateContent xmlns:mc="http://schemas.openxmlformats.org/markup-compatibility/2006" xmlns:p14="http://schemas.microsoft.com/office/powerpoint/2010/main">
    <mc:Choice Requires="p14">
      <p:transition spd="slow" p14:dur="2000" advTm="21627"/>
    </mc:Choice>
    <mc:Fallback xmlns="">
      <p:transition spd="slow" advTm="21627"/>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786122" y="582676"/>
            <a:ext cx="1027430" cy="755650"/>
          </a:xfrm>
          <a:prstGeom prst="rect">
            <a:avLst/>
          </a:prstGeom>
        </p:spPr>
        <p:txBody>
          <a:bodyPr vert="horz" wrap="square" lIns="0" tIns="26034" rIns="0" bIns="0" rtlCol="0">
            <a:spAutoFit/>
          </a:bodyPr>
          <a:lstStyle/>
          <a:p>
            <a:pPr marL="62865" marR="5080" indent="-50800">
              <a:lnSpc>
                <a:spcPts val="2870"/>
              </a:lnSpc>
              <a:spcBef>
                <a:spcPts val="204"/>
              </a:spcBef>
            </a:pPr>
            <a:r>
              <a:rPr sz="2400" b="1" spc="265" dirty="0">
                <a:solidFill>
                  <a:srgbClr val="800000"/>
                </a:solidFill>
                <a:latin typeface="Times New Roman"/>
                <a:cs typeface="Times New Roman"/>
              </a:rPr>
              <a:t>m</a:t>
            </a:r>
            <a:r>
              <a:rPr sz="2400" b="1" spc="110" dirty="0">
                <a:solidFill>
                  <a:srgbClr val="800000"/>
                </a:solidFill>
                <a:latin typeface="Times New Roman"/>
                <a:cs typeface="Times New Roman"/>
              </a:rPr>
              <a:t>irror  </a:t>
            </a:r>
            <a:r>
              <a:rPr sz="2400" b="1" spc="175" dirty="0">
                <a:solidFill>
                  <a:srgbClr val="800000"/>
                </a:solidFill>
                <a:latin typeface="Times New Roman"/>
                <a:cs typeface="Times New Roman"/>
              </a:rPr>
              <a:t>image</a:t>
            </a:r>
            <a:endParaRPr sz="2400">
              <a:latin typeface="Times New Roman"/>
              <a:cs typeface="Times New Roman"/>
            </a:endParaRPr>
          </a:p>
        </p:txBody>
      </p:sp>
      <p:sp>
        <p:nvSpPr>
          <p:cNvPr id="3" name="object 3"/>
          <p:cNvSpPr txBox="1"/>
          <p:nvPr/>
        </p:nvSpPr>
        <p:spPr>
          <a:xfrm>
            <a:off x="1579372" y="800674"/>
            <a:ext cx="370840" cy="299720"/>
          </a:xfrm>
          <a:prstGeom prst="rect">
            <a:avLst/>
          </a:prstGeom>
        </p:spPr>
        <p:txBody>
          <a:bodyPr vert="horz" wrap="square" lIns="0" tIns="12700" rIns="0" bIns="0" rtlCol="0">
            <a:spAutoFit/>
          </a:bodyPr>
          <a:lstStyle/>
          <a:p>
            <a:pPr marL="12700">
              <a:lnSpc>
                <a:spcPct val="100000"/>
              </a:lnSpc>
              <a:spcBef>
                <a:spcPts val="100"/>
              </a:spcBef>
            </a:pPr>
            <a:r>
              <a:rPr sz="1800" i="1" dirty="0">
                <a:latin typeface="Arial"/>
                <a:cs typeface="Arial"/>
              </a:rPr>
              <a:t>HO</a:t>
            </a:r>
            <a:endParaRPr sz="1800">
              <a:latin typeface="Arial"/>
              <a:cs typeface="Arial"/>
            </a:endParaRPr>
          </a:p>
        </p:txBody>
      </p:sp>
      <p:sp>
        <p:nvSpPr>
          <p:cNvPr id="4" name="object 4"/>
          <p:cNvSpPr txBox="1"/>
          <p:nvPr/>
        </p:nvSpPr>
        <p:spPr>
          <a:xfrm>
            <a:off x="2617690" y="800674"/>
            <a:ext cx="688340" cy="299720"/>
          </a:xfrm>
          <a:prstGeom prst="rect">
            <a:avLst/>
          </a:prstGeom>
        </p:spPr>
        <p:txBody>
          <a:bodyPr vert="horz" wrap="square" lIns="0" tIns="12700" rIns="0" bIns="0" rtlCol="0">
            <a:spAutoFit/>
          </a:bodyPr>
          <a:lstStyle/>
          <a:p>
            <a:pPr marL="38100">
              <a:lnSpc>
                <a:spcPct val="100000"/>
              </a:lnSpc>
              <a:spcBef>
                <a:spcPts val="100"/>
              </a:spcBef>
            </a:pPr>
            <a:r>
              <a:rPr sz="1800" i="1" dirty="0">
                <a:latin typeface="Arial"/>
                <a:cs typeface="Arial"/>
              </a:rPr>
              <a:t>CO</a:t>
            </a:r>
            <a:r>
              <a:rPr sz="2175" i="1" baseline="-15325" dirty="0">
                <a:latin typeface="Arial"/>
                <a:cs typeface="Arial"/>
              </a:rPr>
              <a:t>2</a:t>
            </a:r>
            <a:r>
              <a:rPr sz="1800" i="1" dirty="0">
                <a:latin typeface="Arial"/>
                <a:cs typeface="Arial"/>
              </a:rPr>
              <a:t>H</a:t>
            </a:r>
            <a:endParaRPr sz="1800">
              <a:latin typeface="Arial"/>
              <a:cs typeface="Arial"/>
            </a:endParaRPr>
          </a:p>
        </p:txBody>
      </p:sp>
      <p:sp>
        <p:nvSpPr>
          <p:cNvPr id="5" name="object 5"/>
          <p:cNvSpPr txBox="1"/>
          <p:nvPr/>
        </p:nvSpPr>
        <p:spPr>
          <a:xfrm>
            <a:off x="2617723" y="1818701"/>
            <a:ext cx="688340" cy="299720"/>
          </a:xfrm>
          <a:prstGeom prst="rect">
            <a:avLst/>
          </a:prstGeom>
        </p:spPr>
        <p:txBody>
          <a:bodyPr vert="horz" wrap="square" lIns="0" tIns="12700" rIns="0" bIns="0" rtlCol="0">
            <a:spAutoFit/>
          </a:bodyPr>
          <a:lstStyle/>
          <a:p>
            <a:pPr marL="38100">
              <a:lnSpc>
                <a:spcPct val="100000"/>
              </a:lnSpc>
              <a:spcBef>
                <a:spcPts val="100"/>
              </a:spcBef>
            </a:pPr>
            <a:r>
              <a:rPr sz="1800" i="1" dirty="0">
                <a:latin typeface="Arial"/>
                <a:cs typeface="Arial"/>
              </a:rPr>
              <a:t>CO</a:t>
            </a:r>
            <a:r>
              <a:rPr sz="2175" i="1" baseline="-15325" dirty="0">
                <a:latin typeface="Arial"/>
                <a:cs typeface="Arial"/>
              </a:rPr>
              <a:t>2</a:t>
            </a:r>
            <a:r>
              <a:rPr sz="1800" i="1" dirty="0">
                <a:latin typeface="Arial"/>
                <a:cs typeface="Arial"/>
              </a:rPr>
              <a:t>H</a:t>
            </a:r>
            <a:endParaRPr sz="1800">
              <a:latin typeface="Arial"/>
              <a:cs typeface="Arial"/>
            </a:endParaRPr>
          </a:p>
        </p:txBody>
      </p:sp>
      <p:sp>
        <p:nvSpPr>
          <p:cNvPr id="6" name="object 6"/>
          <p:cNvSpPr txBox="1"/>
          <p:nvPr/>
        </p:nvSpPr>
        <p:spPr>
          <a:xfrm>
            <a:off x="1579366" y="1818706"/>
            <a:ext cx="370840" cy="299720"/>
          </a:xfrm>
          <a:prstGeom prst="rect">
            <a:avLst/>
          </a:prstGeom>
        </p:spPr>
        <p:txBody>
          <a:bodyPr vert="horz" wrap="square" lIns="0" tIns="12700" rIns="0" bIns="0" rtlCol="0">
            <a:spAutoFit/>
          </a:bodyPr>
          <a:lstStyle/>
          <a:p>
            <a:pPr marL="12700">
              <a:lnSpc>
                <a:spcPct val="100000"/>
              </a:lnSpc>
              <a:spcBef>
                <a:spcPts val="100"/>
              </a:spcBef>
            </a:pPr>
            <a:r>
              <a:rPr sz="1800" i="1" dirty="0">
                <a:latin typeface="Arial"/>
                <a:cs typeface="Arial"/>
              </a:rPr>
              <a:t>HO</a:t>
            </a:r>
            <a:endParaRPr sz="1800">
              <a:latin typeface="Arial"/>
              <a:cs typeface="Arial"/>
            </a:endParaRPr>
          </a:p>
        </p:txBody>
      </p:sp>
      <p:sp>
        <p:nvSpPr>
          <p:cNvPr id="7" name="object 7"/>
          <p:cNvSpPr txBox="1"/>
          <p:nvPr/>
        </p:nvSpPr>
        <p:spPr>
          <a:xfrm>
            <a:off x="2208783" y="508066"/>
            <a:ext cx="190500" cy="299720"/>
          </a:xfrm>
          <a:prstGeom prst="rect">
            <a:avLst/>
          </a:prstGeom>
        </p:spPr>
        <p:txBody>
          <a:bodyPr vert="horz" wrap="square" lIns="0" tIns="12700" rIns="0" bIns="0" rtlCol="0">
            <a:spAutoFit/>
          </a:bodyPr>
          <a:lstStyle/>
          <a:p>
            <a:pPr marL="12700">
              <a:lnSpc>
                <a:spcPct val="100000"/>
              </a:lnSpc>
              <a:spcBef>
                <a:spcPts val="100"/>
              </a:spcBef>
            </a:pPr>
            <a:r>
              <a:rPr sz="1800" i="1" u="heavy" spc="-5" dirty="0">
                <a:uFill>
                  <a:solidFill>
                    <a:srgbClr val="000000"/>
                  </a:solidFill>
                </a:uFill>
                <a:latin typeface="Arial"/>
                <a:cs typeface="Arial"/>
              </a:rPr>
              <a:t>H</a:t>
            </a:r>
            <a:endParaRPr sz="1800">
              <a:latin typeface="Arial"/>
              <a:cs typeface="Arial"/>
            </a:endParaRPr>
          </a:p>
        </p:txBody>
      </p:sp>
      <p:sp>
        <p:nvSpPr>
          <p:cNvPr id="8" name="object 8"/>
          <p:cNvSpPr txBox="1"/>
          <p:nvPr/>
        </p:nvSpPr>
        <p:spPr>
          <a:xfrm>
            <a:off x="2208783" y="2085406"/>
            <a:ext cx="190500" cy="299720"/>
          </a:xfrm>
          <a:prstGeom prst="rect">
            <a:avLst/>
          </a:prstGeom>
        </p:spPr>
        <p:txBody>
          <a:bodyPr vert="horz" wrap="square" lIns="0" tIns="12700" rIns="0" bIns="0" rtlCol="0">
            <a:spAutoFit/>
          </a:bodyPr>
          <a:lstStyle/>
          <a:p>
            <a:pPr marL="12700">
              <a:lnSpc>
                <a:spcPct val="100000"/>
              </a:lnSpc>
              <a:spcBef>
                <a:spcPts val="100"/>
              </a:spcBef>
            </a:pPr>
            <a:r>
              <a:rPr sz="1800" i="1" spc="-5" dirty="0">
                <a:latin typeface="Arial"/>
                <a:cs typeface="Arial"/>
              </a:rPr>
              <a:t>H</a:t>
            </a:r>
            <a:endParaRPr sz="1800">
              <a:latin typeface="Arial"/>
              <a:cs typeface="Arial"/>
            </a:endParaRPr>
          </a:p>
        </p:txBody>
      </p:sp>
      <p:sp>
        <p:nvSpPr>
          <p:cNvPr id="9" name="object 9"/>
          <p:cNvSpPr txBox="1"/>
          <p:nvPr/>
        </p:nvSpPr>
        <p:spPr>
          <a:xfrm>
            <a:off x="2330704" y="1118184"/>
            <a:ext cx="208915" cy="330200"/>
          </a:xfrm>
          <a:prstGeom prst="rect">
            <a:avLst/>
          </a:prstGeom>
        </p:spPr>
        <p:txBody>
          <a:bodyPr vert="horz" wrap="square" lIns="0" tIns="12700" rIns="0" bIns="0" rtlCol="0">
            <a:spAutoFit/>
          </a:bodyPr>
          <a:lstStyle/>
          <a:p>
            <a:pPr marL="12700">
              <a:lnSpc>
                <a:spcPct val="100000"/>
              </a:lnSpc>
              <a:spcBef>
                <a:spcPts val="100"/>
              </a:spcBef>
            </a:pPr>
            <a:r>
              <a:rPr sz="2000" b="1" spc="-5" dirty="0">
                <a:solidFill>
                  <a:srgbClr val="FF0000"/>
                </a:solidFill>
                <a:latin typeface="Times New Roman"/>
                <a:cs typeface="Times New Roman"/>
              </a:rPr>
              <a:t>R</a:t>
            </a:r>
            <a:endParaRPr sz="2000">
              <a:latin typeface="Times New Roman"/>
              <a:cs typeface="Times New Roman"/>
            </a:endParaRPr>
          </a:p>
        </p:txBody>
      </p:sp>
      <p:sp>
        <p:nvSpPr>
          <p:cNvPr id="10" name="object 10"/>
          <p:cNvSpPr txBox="1"/>
          <p:nvPr/>
        </p:nvSpPr>
        <p:spPr>
          <a:xfrm>
            <a:off x="2345939" y="1432135"/>
            <a:ext cx="167005" cy="330200"/>
          </a:xfrm>
          <a:prstGeom prst="rect">
            <a:avLst/>
          </a:prstGeom>
        </p:spPr>
        <p:txBody>
          <a:bodyPr vert="horz" wrap="square" lIns="0" tIns="12700" rIns="0" bIns="0" rtlCol="0">
            <a:spAutoFit/>
          </a:bodyPr>
          <a:lstStyle/>
          <a:p>
            <a:pPr marL="12700">
              <a:lnSpc>
                <a:spcPct val="100000"/>
              </a:lnSpc>
              <a:spcBef>
                <a:spcPts val="100"/>
              </a:spcBef>
            </a:pPr>
            <a:r>
              <a:rPr sz="2000" b="1" spc="-5" dirty="0">
                <a:solidFill>
                  <a:srgbClr val="FF0000"/>
                </a:solidFill>
                <a:latin typeface="Times New Roman"/>
                <a:cs typeface="Times New Roman"/>
              </a:rPr>
              <a:t>S</a:t>
            </a:r>
            <a:endParaRPr sz="2000">
              <a:latin typeface="Times New Roman"/>
              <a:cs typeface="Times New Roman"/>
            </a:endParaRPr>
          </a:p>
        </p:txBody>
      </p:sp>
      <p:grpSp>
        <p:nvGrpSpPr>
          <p:cNvPr id="11" name="object 11"/>
          <p:cNvGrpSpPr/>
          <p:nvPr/>
        </p:nvGrpSpPr>
        <p:grpSpPr>
          <a:xfrm>
            <a:off x="6090920" y="798068"/>
            <a:ext cx="739140" cy="1350645"/>
            <a:chOff x="6090920" y="798068"/>
            <a:chExt cx="739140" cy="1350645"/>
          </a:xfrm>
        </p:grpSpPr>
        <p:sp>
          <p:nvSpPr>
            <p:cNvPr id="12" name="object 12"/>
            <p:cNvSpPr/>
            <p:nvPr/>
          </p:nvSpPr>
          <p:spPr>
            <a:xfrm>
              <a:off x="6452108" y="1217168"/>
              <a:ext cx="0" cy="487680"/>
            </a:xfrm>
            <a:custGeom>
              <a:avLst/>
              <a:gdLst/>
              <a:ahLst/>
              <a:cxnLst/>
              <a:rect l="l" t="t" r="r" b="b"/>
              <a:pathLst>
                <a:path h="487680">
                  <a:moveTo>
                    <a:pt x="0" y="487680"/>
                  </a:moveTo>
                  <a:lnTo>
                    <a:pt x="0" y="0"/>
                  </a:lnTo>
                </a:path>
              </a:pathLst>
            </a:custGeom>
            <a:ln w="3175">
              <a:solidFill>
                <a:srgbClr val="000000"/>
              </a:solidFill>
            </a:ln>
          </p:spPr>
          <p:txBody>
            <a:bodyPr wrap="square" lIns="0" tIns="0" rIns="0" bIns="0" rtlCol="0"/>
            <a:lstStyle/>
            <a:p>
              <a:endParaRPr/>
            </a:p>
          </p:txBody>
        </p:sp>
        <p:sp>
          <p:nvSpPr>
            <p:cNvPr id="13" name="object 13"/>
            <p:cNvSpPr/>
            <p:nvPr/>
          </p:nvSpPr>
          <p:spPr>
            <a:xfrm>
              <a:off x="6438900" y="1210157"/>
              <a:ext cx="25400" cy="502284"/>
            </a:xfrm>
            <a:custGeom>
              <a:avLst/>
              <a:gdLst/>
              <a:ahLst/>
              <a:cxnLst/>
              <a:rect l="l" t="t" r="r" b="b"/>
              <a:pathLst>
                <a:path w="25400" h="502285">
                  <a:moveTo>
                    <a:pt x="25400" y="0"/>
                  </a:moveTo>
                  <a:lnTo>
                    <a:pt x="12700" y="0"/>
                  </a:lnTo>
                  <a:lnTo>
                    <a:pt x="12700" y="152"/>
                  </a:lnTo>
                  <a:lnTo>
                    <a:pt x="0" y="152"/>
                  </a:lnTo>
                  <a:lnTo>
                    <a:pt x="0" y="501548"/>
                  </a:lnTo>
                  <a:lnTo>
                    <a:pt x="12700" y="501548"/>
                  </a:lnTo>
                  <a:lnTo>
                    <a:pt x="12700" y="501777"/>
                  </a:lnTo>
                  <a:lnTo>
                    <a:pt x="25400" y="501777"/>
                  </a:lnTo>
                  <a:lnTo>
                    <a:pt x="25400" y="0"/>
                  </a:lnTo>
                  <a:close/>
                </a:path>
              </a:pathLst>
            </a:custGeom>
            <a:solidFill>
              <a:srgbClr val="000000"/>
            </a:solidFill>
          </p:spPr>
          <p:txBody>
            <a:bodyPr wrap="square" lIns="0" tIns="0" rIns="0" bIns="0" rtlCol="0"/>
            <a:lstStyle/>
            <a:p>
              <a:endParaRPr/>
            </a:p>
          </p:txBody>
        </p:sp>
        <p:sp>
          <p:nvSpPr>
            <p:cNvPr id="14" name="object 14"/>
            <p:cNvSpPr/>
            <p:nvPr/>
          </p:nvSpPr>
          <p:spPr>
            <a:xfrm>
              <a:off x="6458204" y="1003808"/>
              <a:ext cx="342900" cy="198120"/>
            </a:xfrm>
            <a:custGeom>
              <a:avLst/>
              <a:gdLst/>
              <a:ahLst/>
              <a:cxnLst/>
              <a:rect l="l" t="t" r="r" b="b"/>
              <a:pathLst>
                <a:path w="342900" h="198119">
                  <a:moveTo>
                    <a:pt x="0" y="198119"/>
                  </a:moveTo>
                  <a:lnTo>
                    <a:pt x="342900" y="0"/>
                  </a:lnTo>
                </a:path>
              </a:pathLst>
            </a:custGeom>
            <a:ln w="3175">
              <a:solidFill>
                <a:srgbClr val="000000"/>
              </a:solidFill>
            </a:ln>
          </p:spPr>
          <p:txBody>
            <a:bodyPr wrap="square" lIns="0" tIns="0" rIns="0" bIns="0" rtlCol="0"/>
            <a:lstStyle/>
            <a:p>
              <a:endParaRPr/>
            </a:p>
          </p:txBody>
        </p:sp>
        <p:sp>
          <p:nvSpPr>
            <p:cNvPr id="15" name="object 15"/>
            <p:cNvSpPr/>
            <p:nvPr/>
          </p:nvSpPr>
          <p:spPr>
            <a:xfrm>
              <a:off x="6452108" y="970280"/>
              <a:ext cx="372110" cy="243840"/>
            </a:xfrm>
            <a:custGeom>
              <a:avLst/>
              <a:gdLst/>
              <a:ahLst/>
              <a:cxnLst/>
              <a:rect l="l" t="t" r="r" b="b"/>
              <a:pathLst>
                <a:path w="372109" h="243840">
                  <a:moveTo>
                    <a:pt x="371856" y="67056"/>
                  </a:moveTo>
                  <a:lnTo>
                    <a:pt x="333756" y="0"/>
                  </a:lnTo>
                  <a:lnTo>
                    <a:pt x="0" y="220980"/>
                  </a:lnTo>
                  <a:lnTo>
                    <a:pt x="0" y="236219"/>
                  </a:lnTo>
                  <a:lnTo>
                    <a:pt x="12192" y="243839"/>
                  </a:lnTo>
                  <a:lnTo>
                    <a:pt x="371856" y="67056"/>
                  </a:lnTo>
                  <a:close/>
                </a:path>
              </a:pathLst>
            </a:custGeom>
            <a:solidFill>
              <a:srgbClr val="000000"/>
            </a:solidFill>
          </p:spPr>
          <p:txBody>
            <a:bodyPr wrap="square" lIns="0" tIns="0" rIns="0" bIns="0" rtlCol="0"/>
            <a:lstStyle/>
            <a:p>
              <a:endParaRPr/>
            </a:p>
          </p:txBody>
        </p:sp>
        <p:sp>
          <p:nvSpPr>
            <p:cNvPr id="16" name="object 16"/>
            <p:cNvSpPr/>
            <p:nvPr/>
          </p:nvSpPr>
          <p:spPr>
            <a:xfrm>
              <a:off x="6106160" y="1006856"/>
              <a:ext cx="335280" cy="195580"/>
            </a:xfrm>
            <a:custGeom>
              <a:avLst/>
              <a:gdLst/>
              <a:ahLst/>
              <a:cxnLst/>
              <a:rect l="l" t="t" r="r" b="b"/>
              <a:pathLst>
                <a:path w="335279" h="195580">
                  <a:moveTo>
                    <a:pt x="335280" y="195071"/>
                  </a:moveTo>
                  <a:lnTo>
                    <a:pt x="0" y="0"/>
                  </a:lnTo>
                </a:path>
              </a:pathLst>
            </a:custGeom>
            <a:ln w="3175">
              <a:solidFill>
                <a:srgbClr val="000000"/>
              </a:solidFill>
            </a:ln>
          </p:spPr>
          <p:txBody>
            <a:bodyPr wrap="square" lIns="0" tIns="0" rIns="0" bIns="0" rtlCol="0"/>
            <a:lstStyle/>
            <a:p>
              <a:endParaRPr/>
            </a:p>
          </p:txBody>
        </p:sp>
        <p:sp>
          <p:nvSpPr>
            <p:cNvPr id="17" name="object 17"/>
            <p:cNvSpPr/>
            <p:nvPr/>
          </p:nvSpPr>
          <p:spPr>
            <a:xfrm>
              <a:off x="6098540" y="993139"/>
              <a:ext cx="353695" cy="220979"/>
            </a:xfrm>
            <a:custGeom>
              <a:avLst/>
              <a:gdLst/>
              <a:ahLst/>
              <a:cxnLst/>
              <a:rect l="l" t="t" r="r" b="b"/>
              <a:pathLst>
                <a:path w="353695" h="220980">
                  <a:moveTo>
                    <a:pt x="353567" y="213359"/>
                  </a:moveTo>
                  <a:lnTo>
                    <a:pt x="353567" y="198119"/>
                  </a:lnTo>
                  <a:lnTo>
                    <a:pt x="12191" y="0"/>
                  </a:lnTo>
                  <a:lnTo>
                    <a:pt x="0" y="25907"/>
                  </a:lnTo>
                  <a:lnTo>
                    <a:pt x="339851" y="220979"/>
                  </a:lnTo>
                  <a:lnTo>
                    <a:pt x="353567" y="213359"/>
                  </a:lnTo>
                  <a:close/>
                </a:path>
              </a:pathLst>
            </a:custGeom>
            <a:solidFill>
              <a:srgbClr val="000000"/>
            </a:solidFill>
          </p:spPr>
          <p:txBody>
            <a:bodyPr wrap="square" lIns="0" tIns="0" rIns="0" bIns="0" rtlCol="0"/>
            <a:lstStyle/>
            <a:p>
              <a:endParaRPr/>
            </a:p>
          </p:txBody>
        </p:sp>
        <p:sp>
          <p:nvSpPr>
            <p:cNvPr id="18" name="object 18"/>
            <p:cNvSpPr/>
            <p:nvPr/>
          </p:nvSpPr>
          <p:spPr>
            <a:xfrm>
              <a:off x="6098540" y="1720087"/>
              <a:ext cx="342900" cy="200025"/>
            </a:xfrm>
            <a:custGeom>
              <a:avLst/>
              <a:gdLst/>
              <a:ahLst/>
              <a:cxnLst/>
              <a:rect l="l" t="t" r="r" b="b"/>
              <a:pathLst>
                <a:path w="342900" h="200025">
                  <a:moveTo>
                    <a:pt x="0" y="199644"/>
                  </a:moveTo>
                  <a:lnTo>
                    <a:pt x="342900" y="0"/>
                  </a:lnTo>
                </a:path>
              </a:pathLst>
            </a:custGeom>
            <a:ln w="3175">
              <a:solidFill>
                <a:srgbClr val="000000"/>
              </a:solidFill>
            </a:ln>
          </p:spPr>
          <p:txBody>
            <a:bodyPr wrap="square" lIns="0" tIns="0" rIns="0" bIns="0" rtlCol="0"/>
            <a:lstStyle/>
            <a:p>
              <a:endParaRPr/>
            </a:p>
          </p:txBody>
        </p:sp>
        <p:sp>
          <p:nvSpPr>
            <p:cNvPr id="19" name="object 19"/>
            <p:cNvSpPr/>
            <p:nvPr/>
          </p:nvSpPr>
          <p:spPr>
            <a:xfrm>
              <a:off x="6090920" y="1706371"/>
              <a:ext cx="361315" cy="227329"/>
            </a:xfrm>
            <a:custGeom>
              <a:avLst/>
              <a:gdLst/>
              <a:ahLst/>
              <a:cxnLst/>
              <a:rect l="l" t="t" r="r" b="b"/>
              <a:pathLst>
                <a:path w="361314" h="227330">
                  <a:moveTo>
                    <a:pt x="361187" y="25907"/>
                  </a:moveTo>
                  <a:lnTo>
                    <a:pt x="361187" y="10667"/>
                  </a:lnTo>
                  <a:lnTo>
                    <a:pt x="347472" y="0"/>
                  </a:lnTo>
                  <a:lnTo>
                    <a:pt x="0" y="201167"/>
                  </a:lnTo>
                  <a:lnTo>
                    <a:pt x="12191" y="227075"/>
                  </a:lnTo>
                  <a:lnTo>
                    <a:pt x="361187" y="25907"/>
                  </a:lnTo>
                  <a:close/>
                </a:path>
              </a:pathLst>
            </a:custGeom>
            <a:solidFill>
              <a:srgbClr val="000000"/>
            </a:solidFill>
          </p:spPr>
          <p:txBody>
            <a:bodyPr wrap="square" lIns="0" tIns="0" rIns="0" bIns="0" rtlCol="0"/>
            <a:lstStyle/>
            <a:p>
              <a:endParaRPr/>
            </a:p>
          </p:txBody>
        </p:sp>
        <p:sp>
          <p:nvSpPr>
            <p:cNvPr id="20" name="object 20"/>
            <p:cNvSpPr/>
            <p:nvPr/>
          </p:nvSpPr>
          <p:spPr>
            <a:xfrm>
              <a:off x="6458204" y="1720087"/>
              <a:ext cx="349250" cy="203200"/>
            </a:xfrm>
            <a:custGeom>
              <a:avLst/>
              <a:gdLst/>
              <a:ahLst/>
              <a:cxnLst/>
              <a:rect l="l" t="t" r="r" b="b"/>
              <a:pathLst>
                <a:path w="349250" h="203200">
                  <a:moveTo>
                    <a:pt x="348996" y="202692"/>
                  </a:moveTo>
                  <a:lnTo>
                    <a:pt x="0" y="0"/>
                  </a:lnTo>
                </a:path>
              </a:pathLst>
            </a:custGeom>
            <a:ln w="3175">
              <a:solidFill>
                <a:srgbClr val="000000"/>
              </a:solidFill>
            </a:ln>
          </p:spPr>
          <p:txBody>
            <a:bodyPr wrap="square" lIns="0" tIns="0" rIns="0" bIns="0" rtlCol="0"/>
            <a:lstStyle/>
            <a:p>
              <a:endParaRPr/>
            </a:p>
          </p:txBody>
        </p:sp>
        <p:sp>
          <p:nvSpPr>
            <p:cNvPr id="21" name="object 21"/>
            <p:cNvSpPr/>
            <p:nvPr/>
          </p:nvSpPr>
          <p:spPr>
            <a:xfrm>
              <a:off x="6452108" y="1706371"/>
              <a:ext cx="378460" cy="250190"/>
            </a:xfrm>
            <a:custGeom>
              <a:avLst/>
              <a:gdLst/>
              <a:ahLst/>
              <a:cxnLst/>
              <a:rect l="l" t="t" r="r" b="b"/>
              <a:pathLst>
                <a:path w="378459" h="250189">
                  <a:moveTo>
                    <a:pt x="377951" y="182879"/>
                  </a:moveTo>
                  <a:lnTo>
                    <a:pt x="12192" y="0"/>
                  </a:lnTo>
                  <a:lnTo>
                    <a:pt x="0" y="10667"/>
                  </a:lnTo>
                  <a:lnTo>
                    <a:pt x="0" y="25907"/>
                  </a:lnTo>
                  <a:lnTo>
                    <a:pt x="339851" y="249935"/>
                  </a:lnTo>
                  <a:lnTo>
                    <a:pt x="377951" y="182879"/>
                  </a:lnTo>
                  <a:close/>
                </a:path>
              </a:pathLst>
            </a:custGeom>
            <a:solidFill>
              <a:srgbClr val="000000"/>
            </a:solidFill>
          </p:spPr>
          <p:txBody>
            <a:bodyPr wrap="square" lIns="0" tIns="0" rIns="0" bIns="0" rtlCol="0"/>
            <a:lstStyle/>
            <a:p>
              <a:endParaRPr/>
            </a:p>
          </p:txBody>
        </p:sp>
        <p:sp>
          <p:nvSpPr>
            <p:cNvPr id="22" name="object 22"/>
            <p:cNvSpPr/>
            <p:nvPr/>
          </p:nvSpPr>
          <p:spPr>
            <a:xfrm>
              <a:off x="6452108" y="1166876"/>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a:p>
          </p:txBody>
        </p:sp>
        <p:sp>
          <p:nvSpPr>
            <p:cNvPr id="23" name="object 23"/>
            <p:cNvSpPr/>
            <p:nvPr/>
          </p:nvSpPr>
          <p:spPr>
            <a:xfrm>
              <a:off x="6449060" y="1160779"/>
              <a:ext cx="5080" cy="26034"/>
            </a:xfrm>
            <a:custGeom>
              <a:avLst/>
              <a:gdLst/>
              <a:ahLst/>
              <a:cxnLst/>
              <a:rect l="l" t="t" r="r" b="b"/>
              <a:pathLst>
                <a:path w="5079" h="26034">
                  <a:moveTo>
                    <a:pt x="4572" y="25907"/>
                  </a:moveTo>
                  <a:lnTo>
                    <a:pt x="4572" y="0"/>
                  </a:lnTo>
                  <a:lnTo>
                    <a:pt x="0" y="0"/>
                  </a:lnTo>
                  <a:lnTo>
                    <a:pt x="0" y="25907"/>
                  </a:lnTo>
                  <a:lnTo>
                    <a:pt x="4572" y="25907"/>
                  </a:lnTo>
                  <a:close/>
                </a:path>
              </a:pathLst>
            </a:custGeom>
            <a:solidFill>
              <a:srgbClr val="000000"/>
            </a:solidFill>
          </p:spPr>
          <p:txBody>
            <a:bodyPr wrap="square" lIns="0" tIns="0" rIns="0" bIns="0" rtlCol="0"/>
            <a:lstStyle/>
            <a:p>
              <a:endParaRPr/>
            </a:p>
          </p:txBody>
        </p:sp>
        <p:sp>
          <p:nvSpPr>
            <p:cNvPr id="24" name="object 24"/>
            <p:cNvSpPr/>
            <p:nvPr/>
          </p:nvSpPr>
          <p:spPr>
            <a:xfrm>
              <a:off x="6449060" y="1130300"/>
              <a:ext cx="5080" cy="0"/>
            </a:xfrm>
            <a:custGeom>
              <a:avLst/>
              <a:gdLst/>
              <a:ahLst/>
              <a:cxnLst/>
              <a:rect l="l" t="t" r="r" b="b"/>
              <a:pathLst>
                <a:path w="5079">
                  <a:moveTo>
                    <a:pt x="0" y="0"/>
                  </a:moveTo>
                  <a:lnTo>
                    <a:pt x="4572" y="0"/>
                  </a:lnTo>
                </a:path>
              </a:pathLst>
            </a:custGeom>
            <a:ln w="3175">
              <a:solidFill>
                <a:srgbClr val="000000"/>
              </a:solidFill>
            </a:ln>
          </p:spPr>
          <p:txBody>
            <a:bodyPr wrap="square" lIns="0" tIns="0" rIns="0" bIns="0" rtlCol="0"/>
            <a:lstStyle/>
            <a:p>
              <a:endParaRPr/>
            </a:p>
          </p:txBody>
        </p:sp>
        <p:sp>
          <p:nvSpPr>
            <p:cNvPr id="25" name="object 25"/>
            <p:cNvSpPr/>
            <p:nvPr/>
          </p:nvSpPr>
          <p:spPr>
            <a:xfrm>
              <a:off x="6444488" y="1125727"/>
              <a:ext cx="13970" cy="26034"/>
            </a:xfrm>
            <a:custGeom>
              <a:avLst/>
              <a:gdLst/>
              <a:ahLst/>
              <a:cxnLst/>
              <a:rect l="l" t="t" r="r" b="b"/>
              <a:pathLst>
                <a:path w="13970" h="26034">
                  <a:moveTo>
                    <a:pt x="13716" y="25907"/>
                  </a:moveTo>
                  <a:lnTo>
                    <a:pt x="13716" y="0"/>
                  </a:lnTo>
                  <a:lnTo>
                    <a:pt x="0" y="0"/>
                  </a:lnTo>
                  <a:lnTo>
                    <a:pt x="0" y="25907"/>
                  </a:lnTo>
                  <a:lnTo>
                    <a:pt x="13716" y="25907"/>
                  </a:lnTo>
                  <a:close/>
                </a:path>
              </a:pathLst>
            </a:custGeom>
            <a:solidFill>
              <a:srgbClr val="000000"/>
            </a:solidFill>
          </p:spPr>
          <p:txBody>
            <a:bodyPr wrap="square" lIns="0" tIns="0" rIns="0" bIns="0" rtlCol="0"/>
            <a:lstStyle/>
            <a:p>
              <a:endParaRPr/>
            </a:p>
          </p:txBody>
        </p:sp>
        <p:sp>
          <p:nvSpPr>
            <p:cNvPr id="26" name="object 26"/>
            <p:cNvSpPr/>
            <p:nvPr/>
          </p:nvSpPr>
          <p:spPr>
            <a:xfrm>
              <a:off x="6444488" y="1095247"/>
              <a:ext cx="13970" cy="0"/>
            </a:xfrm>
            <a:custGeom>
              <a:avLst/>
              <a:gdLst/>
              <a:ahLst/>
              <a:cxnLst/>
              <a:rect l="l" t="t" r="r" b="b"/>
              <a:pathLst>
                <a:path w="13970">
                  <a:moveTo>
                    <a:pt x="0" y="0"/>
                  </a:moveTo>
                  <a:lnTo>
                    <a:pt x="13715" y="0"/>
                  </a:lnTo>
                </a:path>
              </a:pathLst>
            </a:custGeom>
            <a:ln w="3175">
              <a:solidFill>
                <a:srgbClr val="000000"/>
              </a:solidFill>
            </a:ln>
          </p:spPr>
          <p:txBody>
            <a:bodyPr wrap="square" lIns="0" tIns="0" rIns="0" bIns="0" rtlCol="0"/>
            <a:lstStyle/>
            <a:p>
              <a:endParaRPr/>
            </a:p>
          </p:txBody>
        </p:sp>
        <p:sp>
          <p:nvSpPr>
            <p:cNvPr id="27" name="object 27"/>
            <p:cNvSpPr/>
            <p:nvPr/>
          </p:nvSpPr>
          <p:spPr>
            <a:xfrm>
              <a:off x="6441440" y="1087627"/>
              <a:ext cx="20320" cy="26034"/>
            </a:xfrm>
            <a:custGeom>
              <a:avLst/>
              <a:gdLst/>
              <a:ahLst/>
              <a:cxnLst/>
              <a:rect l="l" t="t" r="r" b="b"/>
              <a:pathLst>
                <a:path w="20320" h="26034">
                  <a:moveTo>
                    <a:pt x="19811" y="25907"/>
                  </a:moveTo>
                  <a:lnTo>
                    <a:pt x="19811" y="0"/>
                  </a:lnTo>
                  <a:lnTo>
                    <a:pt x="0" y="0"/>
                  </a:lnTo>
                  <a:lnTo>
                    <a:pt x="0" y="25907"/>
                  </a:lnTo>
                  <a:lnTo>
                    <a:pt x="19811" y="25907"/>
                  </a:lnTo>
                  <a:close/>
                </a:path>
              </a:pathLst>
            </a:custGeom>
            <a:solidFill>
              <a:srgbClr val="000000"/>
            </a:solidFill>
          </p:spPr>
          <p:txBody>
            <a:bodyPr wrap="square" lIns="0" tIns="0" rIns="0" bIns="0" rtlCol="0"/>
            <a:lstStyle/>
            <a:p>
              <a:endParaRPr/>
            </a:p>
          </p:txBody>
        </p:sp>
        <p:sp>
          <p:nvSpPr>
            <p:cNvPr id="28" name="object 28"/>
            <p:cNvSpPr/>
            <p:nvPr/>
          </p:nvSpPr>
          <p:spPr>
            <a:xfrm>
              <a:off x="6441440" y="1057147"/>
              <a:ext cx="20320" cy="0"/>
            </a:xfrm>
            <a:custGeom>
              <a:avLst/>
              <a:gdLst/>
              <a:ahLst/>
              <a:cxnLst/>
              <a:rect l="l" t="t" r="r" b="b"/>
              <a:pathLst>
                <a:path w="20320">
                  <a:moveTo>
                    <a:pt x="0" y="0"/>
                  </a:moveTo>
                  <a:lnTo>
                    <a:pt x="19811" y="0"/>
                  </a:lnTo>
                </a:path>
              </a:pathLst>
            </a:custGeom>
            <a:ln w="3175">
              <a:solidFill>
                <a:srgbClr val="000000"/>
              </a:solidFill>
            </a:ln>
          </p:spPr>
          <p:txBody>
            <a:bodyPr wrap="square" lIns="0" tIns="0" rIns="0" bIns="0" rtlCol="0"/>
            <a:lstStyle/>
            <a:p>
              <a:endParaRPr/>
            </a:p>
          </p:txBody>
        </p:sp>
        <p:sp>
          <p:nvSpPr>
            <p:cNvPr id="29" name="object 29"/>
            <p:cNvSpPr/>
            <p:nvPr/>
          </p:nvSpPr>
          <p:spPr>
            <a:xfrm>
              <a:off x="6438392" y="1052576"/>
              <a:ext cx="26034" cy="24765"/>
            </a:xfrm>
            <a:custGeom>
              <a:avLst/>
              <a:gdLst/>
              <a:ahLst/>
              <a:cxnLst/>
              <a:rect l="l" t="t" r="r" b="b"/>
              <a:pathLst>
                <a:path w="26035" h="24765">
                  <a:moveTo>
                    <a:pt x="25907" y="24383"/>
                  </a:moveTo>
                  <a:lnTo>
                    <a:pt x="25907" y="0"/>
                  </a:lnTo>
                  <a:lnTo>
                    <a:pt x="0" y="0"/>
                  </a:lnTo>
                  <a:lnTo>
                    <a:pt x="0" y="24383"/>
                  </a:lnTo>
                  <a:lnTo>
                    <a:pt x="25907" y="24383"/>
                  </a:lnTo>
                  <a:close/>
                </a:path>
              </a:pathLst>
            </a:custGeom>
            <a:solidFill>
              <a:srgbClr val="000000"/>
            </a:solidFill>
          </p:spPr>
          <p:txBody>
            <a:bodyPr wrap="square" lIns="0" tIns="0" rIns="0" bIns="0" rtlCol="0"/>
            <a:lstStyle/>
            <a:p>
              <a:endParaRPr/>
            </a:p>
          </p:txBody>
        </p:sp>
        <p:sp>
          <p:nvSpPr>
            <p:cNvPr id="30" name="object 30"/>
            <p:cNvSpPr/>
            <p:nvPr/>
          </p:nvSpPr>
          <p:spPr>
            <a:xfrm>
              <a:off x="6438392" y="1022095"/>
              <a:ext cx="26034" cy="0"/>
            </a:xfrm>
            <a:custGeom>
              <a:avLst/>
              <a:gdLst/>
              <a:ahLst/>
              <a:cxnLst/>
              <a:rect l="l" t="t" r="r" b="b"/>
              <a:pathLst>
                <a:path w="26035">
                  <a:moveTo>
                    <a:pt x="0" y="0"/>
                  </a:moveTo>
                  <a:lnTo>
                    <a:pt x="25907" y="0"/>
                  </a:lnTo>
                </a:path>
              </a:pathLst>
            </a:custGeom>
            <a:ln w="3175">
              <a:solidFill>
                <a:srgbClr val="000000"/>
              </a:solidFill>
            </a:ln>
          </p:spPr>
          <p:txBody>
            <a:bodyPr wrap="square" lIns="0" tIns="0" rIns="0" bIns="0" rtlCol="0"/>
            <a:lstStyle/>
            <a:p>
              <a:endParaRPr/>
            </a:p>
          </p:txBody>
        </p:sp>
        <p:sp>
          <p:nvSpPr>
            <p:cNvPr id="31" name="object 31"/>
            <p:cNvSpPr/>
            <p:nvPr/>
          </p:nvSpPr>
          <p:spPr>
            <a:xfrm>
              <a:off x="6433820" y="1016000"/>
              <a:ext cx="35560" cy="26034"/>
            </a:xfrm>
            <a:custGeom>
              <a:avLst/>
              <a:gdLst/>
              <a:ahLst/>
              <a:cxnLst/>
              <a:rect l="l" t="t" r="r" b="b"/>
              <a:pathLst>
                <a:path w="35560" h="26034">
                  <a:moveTo>
                    <a:pt x="35051" y="25907"/>
                  </a:moveTo>
                  <a:lnTo>
                    <a:pt x="35051" y="0"/>
                  </a:lnTo>
                  <a:lnTo>
                    <a:pt x="0" y="0"/>
                  </a:lnTo>
                  <a:lnTo>
                    <a:pt x="0" y="25907"/>
                  </a:lnTo>
                  <a:lnTo>
                    <a:pt x="35051" y="25907"/>
                  </a:lnTo>
                  <a:close/>
                </a:path>
              </a:pathLst>
            </a:custGeom>
            <a:solidFill>
              <a:srgbClr val="000000"/>
            </a:solidFill>
          </p:spPr>
          <p:txBody>
            <a:bodyPr wrap="square" lIns="0" tIns="0" rIns="0" bIns="0" rtlCol="0"/>
            <a:lstStyle/>
            <a:p>
              <a:endParaRPr/>
            </a:p>
          </p:txBody>
        </p:sp>
        <p:sp>
          <p:nvSpPr>
            <p:cNvPr id="32" name="object 32"/>
            <p:cNvSpPr/>
            <p:nvPr/>
          </p:nvSpPr>
          <p:spPr>
            <a:xfrm>
              <a:off x="6433820" y="985520"/>
              <a:ext cx="35560" cy="0"/>
            </a:xfrm>
            <a:custGeom>
              <a:avLst/>
              <a:gdLst/>
              <a:ahLst/>
              <a:cxnLst/>
              <a:rect l="l" t="t" r="r" b="b"/>
              <a:pathLst>
                <a:path w="35560">
                  <a:moveTo>
                    <a:pt x="0" y="0"/>
                  </a:moveTo>
                  <a:lnTo>
                    <a:pt x="35051" y="0"/>
                  </a:lnTo>
                </a:path>
              </a:pathLst>
            </a:custGeom>
            <a:ln w="3175">
              <a:solidFill>
                <a:srgbClr val="000000"/>
              </a:solidFill>
            </a:ln>
          </p:spPr>
          <p:txBody>
            <a:bodyPr wrap="square" lIns="0" tIns="0" rIns="0" bIns="0" rtlCol="0"/>
            <a:lstStyle/>
            <a:p>
              <a:endParaRPr/>
            </a:p>
          </p:txBody>
        </p:sp>
        <p:sp>
          <p:nvSpPr>
            <p:cNvPr id="33" name="object 33"/>
            <p:cNvSpPr/>
            <p:nvPr/>
          </p:nvSpPr>
          <p:spPr>
            <a:xfrm>
              <a:off x="6430772" y="977900"/>
              <a:ext cx="41275" cy="26034"/>
            </a:xfrm>
            <a:custGeom>
              <a:avLst/>
              <a:gdLst/>
              <a:ahLst/>
              <a:cxnLst/>
              <a:rect l="l" t="t" r="r" b="b"/>
              <a:pathLst>
                <a:path w="41275" h="26034">
                  <a:moveTo>
                    <a:pt x="41148" y="25907"/>
                  </a:moveTo>
                  <a:lnTo>
                    <a:pt x="41148" y="0"/>
                  </a:lnTo>
                  <a:lnTo>
                    <a:pt x="0" y="0"/>
                  </a:lnTo>
                  <a:lnTo>
                    <a:pt x="0" y="25907"/>
                  </a:lnTo>
                  <a:lnTo>
                    <a:pt x="41148" y="25907"/>
                  </a:lnTo>
                  <a:close/>
                </a:path>
              </a:pathLst>
            </a:custGeom>
            <a:solidFill>
              <a:srgbClr val="000000"/>
            </a:solidFill>
          </p:spPr>
          <p:txBody>
            <a:bodyPr wrap="square" lIns="0" tIns="0" rIns="0" bIns="0" rtlCol="0"/>
            <a:lstStyle/>
            <a:p>
              <a:endParaRPr/>
            </a:p>
          </p:txBody>
        </p:sp>
        <p:sp>
          <p:nvSpPr>
            <p:cNvPr id="34" name="object 34"/>
            <p:cNvSpPr/>
            <p:nvPr/>
          </p:nvSpPr>
          <p:spPr>
            <a:xfrm>
              <a:off x="6430772" y="947420"/>
              <a:ext cx="41275" cy="0"/>
            </a:xfrm>
            <a:custGeom>
              <a:avLst/>
              <a:gdLst/>
              <a:ahLst/>
              <a:cxnLst/>
              <a:rect l="l" t="t" r="r" b="b"/>
              <a:pathLst>
                <a:path w="41275">
                  <a:moveTo>
                    <a:pt x="0" y="0"/>
                  </a:moveTo>
                  <a:lnTo>
                    <a:pt x="41148" y="0"/>
                  </a:lnTo>
                </a:path>
              </a:pathLst>
            </a:custGeom>
            <a:ln w="3175">
              <a:solidFill>
                <a:srgbClr val="000000"/>
              </a:solidFill>
            </a:ln>
          </p:spPr>
          <p:txBody>
            <a:bodyPr wrap="square" lIns="0" tIns="0" rIns="0" bIns="0" rtlCol="0"/>
            <a:lstStyle/>
            <a:p>
              <a:endParaRPr/>
            </a:p>
          </p:txBody>
        </p:sp>
        <p:sp>
          <p:nvSpPr>
            <p:cNvPr id="35" name="object 35"/>
            <p:cNvSpPr/>
            <p:nvPr/>
          </p:nvSpPr>
          <p:spPr>
            <a:xfrm>
              <a:off x="6426200" y="942847"/>
              <a:ext cx="50800" cy="26034"/>
            </a:xfrm>
            <a:custGeom>
              <a:avLst/>
              <a:gdLst/>
              <a:ahLst/>
              <a:cxnLst/>
              <a:rect l="l" t="t" r="r" b="b"/>
              <a:pathLst>
                <a:path w="50800" h="26034">
                  <a:moveTo>
                    <a:pt x="50292" y="25908"/>
                  </a:moveTo>
                  <a:lnTo>
                    <a:pt x="50292" y="0"/>
                  </a:lnTo>
                  <a:lnTo>
                    <a:pt x="0" y="0"/>
                  </a:lnTo>
                  <a:lnTo>
                    <a:pt x="0" y="25908"/>
                  </a:lnTo>
                  <a:lnTo>
                    <a:pt x="50292" y="25908"/>
                  </a:lnTo>
                  <a:close/>
                </a:path>
              </a:pathLst>
            </a:custGeom>
            <a:solidFill>
              <a:srgbClr val="000000"/>
            </a:solidFill>
          </p:spPr>
          <p:txBody>
            <a:bodyPr wrap="square" lIns="0" tIns="0" rIns="0" bIns="0" rtlCol="0"/>
            <a:lstStyle/>
            <a:p>
              <a:endParaRPr/>
            </a:p>
          </p:txBody>
        </p:sp>
        <p:sp>
          <p:nvSpPr>
            <p:cNvPr id="36" name="object 36"/>
            <p:cNvSpPr/>
            <p:nvPr/>
          </p:nvSpPr>
          <p:spPr>
            <a:xfrm>
              <a:off x="6429248" y="912368"/>
              <a:ext cx="44450" cy="0"/>
            </a:xfrm>
            <a:custGeom>
              <a:avLst/>
              <a:gdLst/>
              <a:ahLst/>
              <a:cxnLst/>
              <a:rect l="l" t="t" r="r" b="b"/>
              <a:pathLst>
                <a:path w="44450">
                  <a:moveTo>
                    <a:pt x="0" y="0"/>
                  </a:moveTo>
                  <a:lnTo>
                    <a:pt x="44196" y="0"/>
                  </a:lnTo>
                </a:path>
              </a:pathLst>
            </a:custGeom>
            <a:ln w="3175">
              <a:solidFill>
                <a:srgbClr val="000000"/>
              </a:solidFill>
            </a:ln>
          </p:spPr>
          <p:txBody>
            <a:bodyPr wrap="square" lIns="0" tIns="0" rIns="0" bIns="0" rtlCol="0"/>
            <a:lstStyle/>
            <a:p>
              <a:endParaRPr/>
            </a:p>
          </p:txBody>
        </p:sp>
        <p:sp>
          <p:nvSpPr>
            <p:cNvPr id="37" name="object 37"/>
            <p:cNvSpPr/>
            <p:nvPr/>
          </p:nvSpPr>
          <p:spPr>
            <a:xfrm>
              <a:off x="6423152" y="907796"/>
              <a:ext cx="56515" cy="24765"/>
            </a:xfrm>
            <a:custGeom>
              <a:avLst/>
              <a:gdLst/>
              <a:ahLst/>
              <a:cxnLst/>
              <a:rect l="l" t="t" r="r" b="b"/>
              <a:pathLst>
                <a:path w="56514" h="24765">
                  <a:moveTo>
                    <a:pt x="56388" y="24384"/>
                  </a:moveTo>
                  <a:lnTo>
                    <a:pt x="56388" y="0"/>
                  </a:lnTo>
                  <a:lnTo>
                    <a:pt x="0" y="0"/>
                  </a:lnTo>
                  <a:lnTo>
                    <a:pt x="0" y="24384"/>
                  </a:lnTo>
                  <a:lnTo>
                    <a:pt x="56388" y="24384"/>
                  </a:lnTo>
                  <a:close/>
                </a:path>
              </a:pathLst>
            </a:custGeom>
            <a:solidFill>
              <a:srgbClr val="000000"/>
            </a:solidFill>
          </p:spPr>
          <p:txBody>
            <a:bodyPr wrap="square" lIns="0" tIns="0" rIns="0" bIns="0" rtlCol="0"/>
            <a:lstStyle/>
            <a:p>
              <a:endParaRPr/>
            </a:p>
          </p:txBody>
        </p:sp>
        <p:sp>
          <p:nvSpPr>
            <p:cNvPr id="38" name="object 38"/>
            <p:cNvSpPr/>
            <p:nvPr/>
          </p:nvSpPr>
          <p:spPr>
            <a:xfrm>
              <a:off x="6423152" y="877315"/>
              <a:ext cx="56515" cy="0"/>
            </a:xfrm>
            <a:custGeom>
              <a:avLst/>
              <a:gdLst/>
              <a:ahLst/>
              <a:cxnLst/>
              <a:rect l="l" t="t" r="r" b="b"/>
              <a:pathLst>
                <a:path w="56514">
                  <a:moveTo>
                    <a:pt x="0" y="0"/>
                  </a:moveTo>
                  <a:lnTo>
                    <a:pt x="56388" y="0"/>
                  </a:lnTo>
                </a:path>
              </a:pathLst>
            </a:custGeom>
            <a:ln w="3175">
              <a:solidFill>
                <a:srgbClr val="000000"/>
              </a:solidFill>
            </a:ln>
          </p:spPr>
          <p:txBody>
            <a:bodyPr wrap="square" lIns="0" tIns="0" rIns="0" bIns="0" rtlCol="0"/>
            <a:lstStyle/>
            <a:p>
              <a:endParaRPr/>
            </a:p>
          </p:txBody>
        </p:sp>
        <p:sp>
          <p:nvSpPr>
            <p:cNvPr id="39" name="object 39"/>
            <p:cNvSpPr/>
            <p:nvPr/>
          </p:nvSpPr>
          <p:spPr>
            <a:xfrm>
              <a:off x="6421628" y="869696"/>
              <a:ext cx="59690" cy="24765"/>
            </a:xfrm>
            <a:custGeom>
              <a:avLst/>
              <a:gdLst/>
              <a:ahLst/>
              <a:cxnLst/>
              <a:rect l="l" t="t" r="r" b="b"/>
              <a:pathLst>
                <a:path w="59689" h="24765">
                  <a:moveTo>
                    <a:pt x="59435" y="24384"/>
                  </a:moveTo>
                  <a:lnTo>
                    <a:pt x="59435" y="0"/>
                  </a:lnTo>
                  <a:lnTo>
                    <a:pt x="0" y="0"/>
                  </a:lnTo>
                  <a:lnTo>
                    <a:pt x="0" y="24384"/>
                  </a:lnTo>
                  <a:lnTo>
                    <a:pt x="59435" y="24384"/>
                  </a:lnTo>
                  <a:close/>
                </a:path>
              </a:pathLst>
            </a:custGeom>
            <a:solidFill>
              <a:srgbClr val="000000"/>
            </a:solidFill>
          </p:spPr>
          <p:txBody>
            <a:bodyPr wrap="square" lIns="0" tIns="0" rIns="0" bIns="0" rtlCol="0"/>
            <a:lstStyle/>
            <a:p>
              <a:endParaRPr/>
            </a:p>
          </p:txBody>
        </p:sp>
        <p:sp>
          <p:nvSpPr>
            <p:cNvPr id="40" name="object 40"/>
            <p:cNvSpPr/>
            <p:nvPr/>
          </p:nvSpPr>
          <p:spPr>
            <a:xfrm>
              <a:off x="6421628" y="839216"/>
              <a:ext cx="59690" cy="0"/>
            </a:xfrm>
            <a:custGeom>
              <a:avLst/>
              <a:gdLst/>
              <a:ahLst/>
              <a:cxnLst/>
              <a:rect l="l" t="t" r="r" b="b"/>
              <a:pathLst>
                <a:path w="59689">
                  <a:moveTo>
                    <a:pt x="0" y="0"/>
                  </a:moveTo>
                  <a:lnTo>
                    <a:pt x="59436" y="0"/>
                  </a:lnTo>
                </a:path>
              </a:pathLst>
            </a:custGeom>
            <a:ln w="3175">
              <a:solidFill>
                <a:srgbClr val="000000"/>
              </a:solidFill>
            </a:ln>
          </p:spPr>
          <p:txBody>
            <a:bodyPr wrap="square" lIns="0" tIns="0" rIns="0" bIns="0" rtlCol="0"/>
            <a:lstStyle/>
            <a:p>
              <a:endParaRPr/>
            </a:p>
          </p:txBody>
        </p:sp>
        <p:sp>
          <p:nvSpPr>
            <p:cNvPr id="41" name="object 41"/>
            <p:cNvSpPr/>
            <p:nvPr/>
          </p:nvSpPr>
          <p:spPr>
            <a:xfrm>
              <a:off x="6415532" y="833120"/>
              <a:ext cx="71755" cy="26034"/>
            </a:xfrm>
            <a:custGeom>
              <a:avLst/>
              <a:gdLst/>
              <a:ahLst/>
              <a:cxnLst/>
              <a:rect l="l" t="t" r="r" b="b"/>
              <a:pathLst>
                <a:path w="71754" h="26034">
                  <a:moveTo>
                    <a:pt x="71627" y="25908"/>
                  </a:moveTo>
                  <a:lnTo>
                    <a:pt x="71627" y="0"/>
                  </a:lnTo>
                  <a:lnTo>
                    <a:pt x="0" y="0"/>
                  </a:lnTo>
                  <a:lnTo>
                    <a:pt x="0" y="25908"/>
                  </a:lnTo>
                  <a:lnTo>
                    <a:pt x="71627" y="25908"/>
                  </a:lnTo>
                  <a:close/>
                </a:path>
              </a:pathLst>
            </a:custGeom>
            <a:solidFill>
              <a:srgbClr val="000000"/>
            </a:solidFill>
          </p:spPr>
          <p:txBody>
            <a:bodyPr wrap="square" lIns="0" tIns="0" rIns="0" bIns="0" rtlCol="0"/>
            <a:lstStyle/>
            <a:p>
              <a:endParaRPr/>
            </a:p>
          </p:txBody>
        </p:sp>
        <p:sp>
          <p:nvSpPr>
            <p:cNvPr id="42" name="object 42"/>
            <p:cNvSpPr/>
            <p:nvPr/>
          </p:nvSpPr>
          <p:spPr>
            <a:xfrm>
              <a:off x="6415532" y="802640"/>
              <a:ext cx="71755" cy="0"/>
            </a:xfrm>
            <a:custGeom>
              <a:avLst/>
              <a:gdLst/>
              <a:ahLst/>
              <a:cxnLst/>
              <a:rect l="l" t="t" r="r" b="b"/>
              <a:pathLst>
                <a:path w="71754">
                  <a:moveTo>
                    <a:pt x="0" y="0"/>
                  </a:moveTo>
                  <a:lnTo>
                    <a:pt x="71627" y="0"/>
                  </a:lnTo>
                </a:path>
              </a:pathLst>
            </a:custGeom>
            <a:ln w="3175">
              <a:solidFill>
                <a:srgbClr val="000000"/>
              </a:solidFill>
            </a:ln>
          </p:spPr>
          <p:txBody>
            <a:bodyPr wrap="square" lIns="0" tIns="0" rIns="0" bIns="0" rtlCol="0"/>
            <a:lstStyle/>
            <a:p>
              <a:endParaRPr/>
            </a:p>
          </p:txBody>
        </p:sp>
        <p:sp>
          <p:nvSpPr>
            <p:cNvPr id="43" name="object 43"/>
            <p:cNvSpPr/>
            <p:nvPr/>
          </p:nvSpPr>
          <p:spPr>
            <a:xfrm>
              <a:off x="6414008" y="798068"/>
              <a:ext cx="74930" cy="26034"/>
            </a:xfrm>
            <a:custGeom>
              <a:avLst/>
              <a:gdLst/>
              <a:ahLst/>
              <a:cxnLst/>
              <a:rect l="l" t="t" r="r" b="b"/>
              <a:pathLst>
                <a:path w="74929" h="26034">
                  <a:moveTo>
                    <a:pt x="74675" y="25908"/>
                  </a:moveTo>
                  <a:lnTo>
                    <a:pt x="74675" y="0"/>
                  </a:lnTo>
                  <a:lnTo>
                    <a:pt x="0" y="0"/>
                  </a:lnTo>
                  <a:lnTo>
                    <a:pt x="0" y="25908"/>
                  </a:lnTo>
                  <a:lnTo>
                    <a:pt x="74675" y="25908"/>
                  </a:lnTo>
                  <a:close/>
                </a:path>
              </a:pathLst>
            </a:custGeom>
            <a:solidFill>
              <a:srgbClr val="000000"/>
            </a:solidFill>
          </p:spPr>
          <p:txBody>
            <a:bodyPr wrap="square" lIns="0" tIns="0" rIns="0" bIns="0" rtlCol="0"/>
            <a:lstStyle/>
            <a:p>
              <a:endParaRPr/>
            </a:p>
          </p:txBody>
        </p:sp>
        <p:sp>
          <p:nvSpPr>
            <p:cNvPr id="44" name="object 44"/>
            <p:cNvSpPr/>
            <p:nvPr/>
          </p:nvSpPr>
          <p:spPr>
            <a:xfrm>
              <a:off x="6452108" y="1755140"/>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a:p>
          </p:txBody>
        </p:sp>
        <p:sp>
          <p:nvSpPr>
            <p:cNvPr id="45" name="object 45"/>
            <p:cNvSpPr/>
            <p:nvPr/>
          </p:nvSpPr>
          <p:spPr>
            <a:xfrm>
              <a:off x="6446012" y="1736851"/>
              <a:ext cx="10795" cy="26034"/>
            </a:xfrm>
            <a:custGeom>
              <a:avLst/>
              <a:gdLst/>
              <a:ahLst/>
              <a:cxnLst/>
              <a:rect l="l" t="t" r="r" b="b"/>
              <a:pathLst>
                <a:path w="10795" h="26035">
                  <a:moveTo>
                    <a:pt x="10668" y="25907"/>
                  </a:moveTo>
                  <a:lnTo>
                    <a:pt x="10668" y="0"/>
                  </a:lnTo>
                  <a:lnTo>
                    <a:pt x="0" y="0"/>
                  </a:lnTo>
                  <a:lnTo>
                    <a:pt x="0" y="25907"/>
                  </a:lnTo>
                  <a:lnTo>
                    <a:pt x="10668" y="25907"/>
                  </a:lnTo>
                  <a:close/>
                </a:path>
              </a:pathLst>
            </a:custGeom>
            <a:solidFill>
              <a:srgbClr val="000000"/>
            </a:solidFill>
          </p:spPr>
          <p:txBody>
            <a:bodyPr wrap="square" lIns="0" tIns="0" rIns="0" bIns="0" rtlCol="0"/>
            <a:lstStyle/>
            <a:p>
              <a:endParaRPr/>
            </a:p>
          </p:txBody>
        </p:sp>
        <p:sp>
          <p:nvSpPr>
            <p:cNvPr id="46" name="object 46"/>
            <p:cNvSpPr/>
            <p:nvPr/>
          </p:nvSpPr>
          <p:spPr>
            <a:xfrm>
              <a:off x="6446012" y="1796287"/>
              <a:ext cx="10795" cy="0"/>
            </a:xfrm>
            <a:custGeom>
              <a:avLst/>
              <a:gdLst/>
              <a:ahLst/>
              <a:cxnLst/>
              <a:rect l="l" t="t" r="r" b="b"/>
              <a:pathLst>
                <a:path w="10795">
                  <a:moveTo>
                    <a:pt x="10668" y="0"/>
                  </a:moveTo>
                  <a:lnTo>
                    <a:pt x="0" y="0"/>
                  </a:lnTo>
                </a:path>
              </a:pathLst>
            </a:custGeom>
            <a:ln w="3175">
              <a:solidFill>
                <a:srgbClr val="000000"/>
              </a:solidFill>
            </a:ln>
          </p:spPr>
          <p:txBody>
            <a:bodyPr wrap="square" lIns="0" tIns="0" rIns="0" bIns="0" rtlCol="0"/>
            <a:lstStyle/>
            <a:p>
              <a:endParaRPr/>
            </a:p>
          </p:txBody>
        </p:sp>
        <p:sp>
          <p:nvSpPr>
            <p:cNvPr id="47" name="object 47"/>
            <p:cNvSpPr/>
            <p:nvPr/>
          </p:nvSpPr>
          <p:spPr>
            <a:xfrm>
              <a:off x="6444488" y="1774951"/>
              <a:ext cx="13970" cy="26034"/>
            </a:xfrm>
            <a:custGeom>
              <a:avLst/>
              <a:gdLst/>
              <a:ahLst/>
              <a:cxnLst/>
              <a:rect l="l" t="t" r="r" b="b"/>
              <a:pathLst>
                <a:path w="13970" h="26035">
                  <a:moveTo>
                    <a:pt x="13716" y="25907"/>
                  </a:moveTo>
                  <a:lnTo>
                    <a:pt x="13716" y="0"/>
                  </a:lnTo>
                  <a:lnTo>
                    <a:pt x="0" y="0"/>
                  </a:lnTo>
                  <a:lnTo>
                    <a:pt x="0" y="25907"/>
                  </a:lnTo>
                  <a:lnTo>
                    <a:pt x="13716" y="25907"/>
                  </a:lnTo>
                  <a:close/>
                </a:path>
              </a:pathLst>
            </a:custGeom>
            <a:solidFill>
              <a:srgbClr val="000000"/>
            </a:solidFill>
          </p:spPr>
          <p:txBody>
            <a:bodyPr wrap="square" lIns="0" tIns="0" rIns="0" bIns="0" rtlCol="0"/>
            <a:lstStyle/>
            <a:p>
              <a:endParaRPr/>
            </a:p>
          </p:txBody>
        </p:sp>
        <p:sp>
          <p:nvSpPr>
            <p:cNvPr id="48" name="object 48"/>
            <p:cNvSpPr/>
            <p:nvPr/>
          </p:nvSpPr>
          <p:spPr>
            <a:xfrm>
              <a:off x="6444488" y="1834387"/>
              <a:ext cx="13970" cy="0"/>
            </a:xfrm>
            <a:custGeom>
              <a:avLst/>
              <a:gdLst/>
              <a:ahLst/>
              <a:cxnLst/>
              <a:rect l="l" t="t" r="r" b="b"/>
              <a:pathLst>
                <a:path w="13970">
                  <a:moveTo>
                    <a:pt x="13715" y="0"/>
                  </a:moveTo>
                  <a:lnTo>
                    <a:pt x="0" y="0"/>
                  </a:lnTo>
                </a:path>
              </a:pathLst>
            </a:custGeom>
            <a:ln w="3175">
              <a:solidFill>
                <a:srgbClr val="000000"/>
              </a:solidFill>
            </a:ln>
          </p:spPr>
          <p:txBody>
            <a:bodyPr wrap="square" lIns="0" tIns="0" rIns="0" bIns="0" rtlCol="0"/>
            <a:lstStyle/>
            <a:p>
              <a:endParaRPr/>
            </a:p>
          </p:txBody>
        </p:sp>
        <p:sp>
          <p:nvSpPr>
            <p:cNvPr id="49" name="object 49"/>
            <p:cNvSpPr/>
            <p:nvPr/>
          </p:nvSpPr>
          <p:spPr>
            <a:xfrm>
              <a:off x="6438392" y="1813051"/>
              <a:ext cx="26034" cy="26034"/>
            </a:xfrm>
            <a:custGeom>
              <a:avLst/>
              <a:gdLst/>
              <a:ahLst/>
              <a:cxnLst/>
              <a:rect l="l" t="t" r="r" b="b"/>
              <a:pathLst>
                <a:path w="26035" h="26035">
                  <a:moveTo>
                    <a:pt x="25907" y="25907"/>
                  </a:moveTo>
                  <a:lnTo>
                    <a:pt x="25907" y="0"/>
                  </a:lnTo>
                  <a:lnTo>
                    <a:pt x="0" y="0"/>
                  </a:lnTo>
                  <a:lnTo>
                    <a:pt x="0" y="25907"/>
                  </a:lnTo>
                  <a:lnTo>
                    <a:pt x="25907" y="25907"/>
                  </a:lnTo>
                  <a:close/>
                </a:path>
              </a:pathLst>
            </a:custGeom>
            <a:solidFill>
              <a:srgbClr val="000000"/>
            </a:solidFill>
          </p:spPr>
          <p:txBody>
            <a:bodyPr wrap="square" lIns="0" tIns="0" rIns="0" bIns="0" rtlCol="0"/>
            <a:lstStyle/>
            <a:p>
              <a:endParaRPr/>
            </a:p>
          </p:txBody>
        </p:sp>
        <p:sp>
          <p:nvSpPr>
            <p:cNvPr id="50" name="object 50"/>
            <p:cNvSpPr/>
            <p:nvPr/>
          </p:nvSpPr>
          <p:spPr>
            <a:xfrm>
              <a:off x="6438392" y="1872487"/>
              <a:ext cx="26034" cy="0"/>
            </a:xfrm>
            <a:custGeom>
              <a:avLst/>
              <a:gdLst/>
              <a:ahLst/>
              <a:cxnLst/>
              <a:rect l="l" t="t" r="r" b="b"/>
              <a:pathLst>
                <a:path w="26035">
                  <a:moveTo>
                    <a:pt x="25907" y="0"/>
                  </a:moveTo>
                  <a:lnTo>
                    <a:pt x="0" y="0"/>
                  </a:lnTo>
                </a:path>
              </a:pathLst>
            </a:custGeom>
            <a:ln w="3175">
              <a:solidFill>
                <a:srgbClr val="000000"/>
              </a:solidFill>
            </a:ln>
          </p:spPr>
          <p:txBody>
            <a:bodyPr wrap="square" lIns="0" tIns="0" rIns="0" bIns="0" rtlCol="0"/>
            <a:lstStyle/>
            <a:p>
              <a:endParaRPr/>
            </a:p>
          </p:txBody>
        </p:sp>
        <p:sp>
          <p:nvSpPr>
            <p:cNvPr id="51" name="object 51"/>
            <p:cNvSpPr/>
            <p:nvPr/>
          </p:nvSpPr>
          <p:spPr>
            <a:xfrm>
              <a:off x="6436868" y="1851151"/>
              <a:ext cx="29209" cy="26034"/>
            </a:xfrm>
            <a:custGeom>
              <a:avLst/>
              <a:gdLst/>
              <a:ahLst/>
              <a:cxnLst/>
              <a:rect l="l" t="t" r="r" b="b"/>
              <a:pathLst>
                <a:path w="29210" h="26035">
                  <a:moveTo>
                    <a:pt x="28955" y="25907"/>
                  </a:moveTo>
                  <a:lnTo>
                    <a:pt x="28955" y="0"/>
                  </a:lnTo>
                  <a:lnTo>
                    <a:pt x="0" y="0"/>
                  </a:lnTo>
                  <a:lnTo>
                    <a:pt x="0" y="25907"/>
                  </a:lnTo>
                  <a:lnTo>
                    <a:pt x="28955" y="25907"/>
                  </a:lnTo>
                  <a:close/>
                </a:path>
              </a:pathLst>
            </a:custGeom>
            <a:solidFill>
              <a:srgbClr val="000000"/>
            </a:solidFill>
          </p:spPr>
          <p:txBody>
            <a:bodyPr wrap="square" lIns="0" tIns="0" rIns="0" bIns="0" rtlCol="0"/>
            <a:lstStyle/>
            <a:p>
              <a:endParaRPr/>
            </a:p>
          </p:txBody>
        </p:sp>
        <p:sp>
          <p:nvSpPr>
            <p:cNvPr id="52" name="object 52"/>
            <p:cNvSpPr/>
            <p:nvPr/>
          </p:nvSpPr>
          <p:spPr>
            <a:xfrm>
              <a:off x="6436868" y="1910587"/>
              <a:ext cx="29209" cy="0"/>
            </a:xfrm>
            <a:custGeom>
              <a:avLst/>
              <a:gdLst/>
              <a:ahLst/>
              <a:cxnLst/>
              <a:rect l="l" t="t" r="r" b="b"/>
              <a:pathLst>
                <a:path w="29210">
                  <a:moveTo>
                    <a:pt x="28955" y="0"/>
                  </a:moveTo>
                  <a:lnTo>
                    <a:pt x="0" y="0"/>
                  </a:lnTo>
                </a:path>
              </a:pathLst>
            </a:custGeom>
            <a:ln w="3175">
              <a:solidFill>
                <a:srgbClr val="000000"/>
              </a:solidFill>
            </a:ln>
          </p:spPr>
          <p:txBody>
            <a:bodyPr wrap="square" lIns="0" tIns="0" rIns="0" bIns="0" rtlCol="0"/>
            <a:lstStyle/>
            <a:p>
              <a:endParaRPr/>
            </a:p>
          </p:txBody>
        </p:sp>
        <p:sp>
          <p:nvSpPr>
            <p:cNvPr id="53" name="object 53"/>
            <p:cNvSpPr/>
            <p:nvPr/>
          </p:nvSpPr>
          <p:spPr>
            <a:xfrm>
              <a:off x="6430772" y="1889251"/>
              <a:ext cx="41275" cy="26034"/>
            </a:xfrm>
            <a:custGeom>
              <a:avLst/>
              <a:gdLst/>
              <a:ahLst/>
              <a:cxnLst/>
              <a:rect l="l" t="t" r="r" b="b"/>
              <a:pathLst>
                <a:path w="41275" h="26035">
                  <a:moveTo>
                    <a:pt x="41148" y="25907"/>
                  </a:moveTo>
                  <a:lnTo>
                    <a:pt x="41148" y="0"/>
                  </a:lnTo>
                  <a:lnTo>
                    <a:pt x="0" y="0"/>
                  </a:lnTo>
                  <a:lnTo>
                    <a:pt x="0" y="25907"/>
                  </a:lnTo>
                  <a:lnTo>
                    <a:pt x="41148" y="25907"/>
                  </a:lnTo>
                  <a:close/>
                </a:path>
              </a:pathLst>
            </a:custGeom>
            <a:solidFill>
              <a:srgbClr val="000000"/>
            </a:solidFill>
          </p:spPr>
          <p:txBody>
            <a:bodyPr wrap="square" lIns="0" tIns="0" rIns="0" bIns="0" rtlCol="0"/>
            <a:lstStyle/>
            <a:p>
              <a:endParaRPr/>
            </a:p>
          </p:txBody>
        </p:sp>
        <p:sp>
          <p:nvSpPr>
            <p:cNvPr id="54" name="object 54"/>
            <p:cNvSpPr/>
            <p:nvPr/>
          </p:nvSpPr>
          <p:spPr>
            <a:xfrm>
              <a:off x="6430772" y="1948687"/>
              <a:ext cx="41275" cy="0"/>
            </a:xfrm>
            <a:custGeom>
              <a:avLst/>
              <a:gdLst/>
              <a:ahLst/>
              <a:cxnLst/>
              <a:rect l="l" t="t" r="r" b="b"/>
              <a:pathLst>
                <a:path w="41275">
                  <a:moveTo>
                    <a:pt x="41148" y="0"/>
                  </a:moveTo>
                  <a:lnTo>
                    <a:pt x="0" y="0"/>
                  </a:lnTo>
                </a:path>
              </a:pathLst>
            </a:custGeom>
            <a:ln w="3175">
              <a:solidFill>
                <a:srgbClr val="000000"/>
              </a:solidFill>
            </a:ln>
          </p:spPr>
          <p:txBody>
            <a:bodyPr wrap="square" lIns="0" tIns="0" rIns="0" bIns="0" rtlCol="0"/>
            <a:lstStyle/>
            <a:p>
              <a:endParaRPr/>
            </a:p>
          </p:txBody>
        </p:sp>
        <p:sp>
          <p:nvSpPr>
            <p:cNvPr id="55" name="object 55"/>
            <p:cNvSpPr/>
            <p:nvPr/>
          </p:nvSpPr>
          <p:spPr>
            <a:xfrm>
              <a:off x="6429248" y="1930400"/>
              <a:ext cx="44450" cy="26034"/>
            </a:xfrm>
            <a:custGeom>
              <a:avLst/>
              <a:gdLst/>
              <a:ahLst/>
              <a:cxnLst/>
              <a:rect l="l" t="t" r="r" b="b"/>
              <a:pathLst>
                <a:path w="44450" h="26035">
                  <a:moveTo>
                    <a:pt x="44196" y="25907"/>
                  </a:moveTo>
                  <a:lnTo>
                    <a:pt x="44196" y="0"/>
                  </a:lnTo>
                  <a:lnTo>
                    <a:pt x="0" y="0"/>
                  </a:lnTo>
                  <a:lnTo>
                    <a:pt x="0" y="25907"/>
                  </a:lnTo>
                  <a:lnTo>
                    <a:pt x="44196" y="25907"/>
                  </a:lnTo>
                  <a:close/>
                </a:path>
              </a:pathLst>
            </a:custGeom>
            <a:solidFill>
              <a:srgbClr val="000000"/>
            </a:solidFill>
          </p:spPr>
          <p:txBody>
            <a:bodyPr wrap="square" lIns="0" tIns="0" rIns="0" bIns="0" rtlCol="0"/>
            <a:lstStyle/>
            <a:p>
              <a:endParaRPr/>
            </a:p>
          </p:txBody>
        </p:sp>
        <p:sp>
          <p:nvSpPr>
            <p:cNvPr id="56" name="object 56"/>
            <p:cNvSpPr/>
            <p:nvPr/>
          </p:nvSpPr>
          <p:spPr>
            <a:xfrm>
              <a:off x="6429248" y="1988312"/>
              <a:ext cx="44450" cy="0"/>
            </a:xfrm>
            <a:custGeom>
              <a:avLst/>
              <a:gdLst/>
              <a:ahLst/>
              <a:cxnLst/>
              <a:rect l="l" t="t" r="r" b="b"/>
              <a:pathLst>
                <a:path w="44450">
                  <a:moveTo>
                    <a:pt x="44196" y="0"/>
                  </a:moveTo>
                  <a:lnTo>
                    <a:pt x="0" y="0"/>
                  </a:lnTo>
                </a:path>
              </a:pathLst>
            </a:custGeom>
            <a:ln w="3175">
              <a:solidFill>
                <a:srgbClr val="000000"/>
              </a:solidFill>
            </a:ln>
          </p:spPr>
          <p:txBody>
            <a:bodyPr wrap="square" lIns="0" tIns="0" rIns="0" bIns="0" rtlCol="0"/>
            <a:lstStyle/>
            <a:p>
              <a:endParaRPr/>
            </a:p>
          </p:txBody>
        </p:sp>
        <p:sp>
          <p:nvSpPr>
            <p:cNvPr id="57" name="object 57"/>
            <p:cNvSpPr/>
            <p:nvPr/>
          </p:nvSpPr>
          <p:spPr>
            <a:xfrm>
              <a:off x="6423152" y="1968500"/>
              <a:ext cx="56515" cy="26034"/>
            </a:xfrm>
            <a:custGeom>
              <a:avLst/>
              <a:gdLst/>
              <a:ahLst/>
              <a:cxnLst/>
              <a:rect l="l" t="t" r="r" b="b"/>
              <a:pathLst>
                <a:path w="56514" h="26035">
                  <a:moveTo>
                    <a:pt x="56388" y="25907"/>
                  </a:moveTo>
                  <a:lnTo>
                    <a:pt x="56388" y="0"/>
                  </a:lnTo>
                  <a:lnTo>
                    <a:pt x="0" y="0"/>
                  </a:lnTo>
                  <a:lnTo>
                    <a:pt x="0" y="25907"/>
                  </a:lnTo>
                  <a:lnTo>
                    <a:pt x="56388" y="25907"/>
                  </a:lnTo>
                  <a:close/>
                </a:path>
              </a:pathLst>
            </a:custGeom>
            <a:solidFill>
              <a:srgbClr val="000000"/>
            </a:solidFill>
          </p:spPr>
          <p:txBody>
            <a:bodyPr wrap="square" lIns="0" tIns="0" rIns="0" bIns="0" rtlCol="0"/>
            <a:lstStyle/>
            <a:p>
              <a:endParaRPr/>
            </a:p>
          </p:txBody>
        </p:sp>
        <p:sp>
          <p:nvSpPr>
            <p:cNvPr id="58" name="object 58"/>
            <p:cNvSpPr/>
            <p:nvPr/>
          </p:nvSpPr>
          <p:spPr>
            <a:xfrm>
              <a:off x="6423152" y="2026412"/>
              <a:ext cx="56515" cy="0"/>
            </a:xfrm>
            <a:custGeom>
              <a:avLst/>
              <a:gdLst/>
              <a:ahLst/>
              <a:cxnLst/>
              <a:rect l="l" t="t" r="r" b="b"/>
              <a:pathLst>
                <a:path w="56514">
                  <a:moveTo>
                    <a:pt x="56388" y="0"/>
                  </a:moveTo>
                  <a:lnTo>
                    <a:pt x="0" y="0"/>
                  </a:lnTo>
                </a:path>
              </a:pathLst>
            </a:custGeom>
            <a:ln w="3175">
              <a:solidFill>
                <a:srgbClr val="000000"/>
              </a:solidFill>
            </a:ln>
          </p:spPr>
          <p:txBody>
            <a:bodyPr wrap="square" lIns="0" tIns="0" rIns="0" bIns="0" rtlCol="0"/>
            <a:lstStyle/>
            <a:p>
              <a:endParaRPr/>
            </a:p>
          </p:txBody>
        </p:sp>
        <p:sp>
          <p:nvSpPr>
            <p:cNvPr id="59" name="object 59"/>
            <p:cNvSpPr/>
            <p:nvPr/>
          </p:nvSpPr>
          <p:spPr>
            <a:xfrm>
              <a:off x="6421628" y="2006600"/>
              <a:ext cx="59690" cy="26034"/>
            </a:xfrm>
            <a:custGeom>
              <a:avLst/>
              <a:gdLst/>
              <a:ahLst/>
              <a:cxnLst/>
              <a:rect l="l" t="t" r="r" b="b"/>
              <a:pathLst>
                <a:path w="59689" h="26035">
                  <a:moveTo>
                    <a:pt x="59435" y="25907"/>
                  </a:moveTo>
                  <a:lnTo>
                    <a:pt x="59435" y="0"/>
                  </a:lnTo>
                  <a:lnTo>
                    <a:pt x="0" y="0"/>
                  </a:lnTo>
                  <a:lnTo>
                    <a:pt x="0" y="25907"/>
                  </a:lnTo>
                  <a:lnTo>
                    <a:pt x="59435" y="25907"/>
                  </a:lnTo>
                  <a:close/>
                </a:path>
              </a:pathLst>
            </a:custGeom>
            <a:solidFill>
              <a:srgbClr val="000000"/>
            </a:solidFill>
          </p:spPr>
          <p:txBody>
            <a:bodyPr wrap="square" lIns="0" tIns="0" rIns="0" bIns="0" rtlCol="0"/>
            <a:lstStyle/>
            <a:p>
              <a:endParaRPr/>
            </a:p>
          </p:txBody>
        </p:sp>
        <p:sp>
          <p:nvSpPr>
            <p:cNvPr id="60" name="object 60"/>
            <p:cNvSpPr/>
            <p:nvPr/>
          </p:nvSpPr>
          <p:spPr>
            <a:xfrm>
              <a:off x="6421628" y="2064512"/>
              <a:ext cx="59690" cy="0"/>
            </a:xfrm>
            <a:custGeom>
              <a:avLst/>
              <a:gdLst/>
              <a:ahLst/>
              <a:cxnLst/>
              <a:rect l="l" t="t" r="r" b="b"/>
              <a:pathLst>
                <a:path w="59689">
                  <a:moveTo>
                    <a:pt x="59436" y="0"/>
                  </a:moveTo>
                  <a:lnTo>
                    <a:pt x="0" y="0"/>
                  </a:lnTo>
                </a:path>
              </a:pathLst>
            </a:custGeom>
            <a:ln w="3175">
              <a:solidFill>
                <a:srgbClr val="000000"/>
              </a:solidFill>
            </a:ln>
          </p:spPr>
          <p:txBody>
            <a:bodyPr wrap="square" lIns="0" tIns="0" rIns="0" bIns="0" rtlCol="0"/>
            <a:lstStyle/>
            <a:p>
              <a:endParaRPr/>
            </a:p>
          </p:txBody>
        </p:sp>
        <p:sp>
          <p:nvSpPr>
            <p:cNvPr id="61" name="object 61"/>
            <p:cNvSpPr/>
            <p:nvPr/>
          </p:nvSpPr>
          <p:spPr>
            <a:xfrm>
              <a:off x="6415532" y="2044700"/>
              <a:ext cx="71755" cy="26034"/>
            </a:xfrm>
            <a:custGeom>
              <a:avLst/>
              <a:gdLst/>
              <a:ahLst/>
              <a:cxnLst/>
              <a:rect l="l" t="t" r="r" b="b"/>
              <a:pathLst>
                <a:path w="71754" h="26035">
                  <a:moveTo>
                    <a:pt x="71627" y="25907"/>
                  </a:moveTo>
                  <a:lnTo>
                    <a:pt x="71627" y="0"/>
                  </a:lnTo>
                  <a:lnTo>
                    <a:pt x="0" y="0"/>
                  </a:lnTo>
                  <a:lnTo>
                    <a:pt x="0" y="25907"/>
                  </a:lnTo>
                  <a:lnTo>
                    <a:pt x="71627" y="25907"/>
                  </a:lnTo>
                  <a:close/>
                </a:path>
              </a:pathLst>
            </a:custGeom>
            <a:solidFill>
              <a:srgbClr val="000000"/>
            </a:solidFill>
          </p:spPr>
          <p:txBody>
            <a:bodyPr wrap="square" lIns="0" tIns="0" rIns="0" bIns="0" rtlCol="0"/>
            <a:lstStyle/>
            <a:p>
              <a:endParaRPr/>
            </a:p>
          </p:txBody>
        </p:sp>
        <p:sp>
          <p:nvSpPr>
            <p:cNvPr id="62" name="object 62"/>
            <p:cNvSpPr/>
            <p:nvPr/>
          </p:nvSpPr>
          <p:spPr>
            <a:xfrm>
              <a:off x="6415532" y="2102612"/>
              <a:ext cx="71755" cy="0"/>
            </a:xfrm>
            <a:custGeom>
              <a:avLst/>
              <a:gdLst/>
              <a:ahLst/>
              <a:cxnLst/>
              <a:rect l="l" t="t" r="r" b="b"/>
              <a:pathLst>
                <a:path w="71754">
                  <a:moveTo>
                    <a:pt x="71627" y="0"/>
                  </a:moveTo>
                  <a:lnTo>
                    <a:pt x="0" y="0"/>
                  </a:lnTo>
                </a:path>
              </a:pathLst>
            </a:custGeom>
            <a:ln w="3175">
              <a:solidFill>
                <a:srgbClr val="000000"/>
              </a:solidFill>
            </a:ln>
          </p:spPr>
          <p:txBody>
            <a:bodyPr wrap="square" lIns="0" tIns="0" rIns="0" bIns="0" rtlCol="0"/>
            <a:lstStyle/>
            <a:p>
              <a:endParaRPr/>
            </a:p>
          </p:txBody>
        </p:sp>
        <p:sp>
          <p:nvSpPr>
            <p:cNvPr id="63" name="object 63"/>
            <p:cNvSpPr/>
            <p:nvPr/>
          </p:nvSpPr>
          <p:spPr>
            <a:xfrm>
              <a:off x="6414008" y="2082800"/>
              <a:ext cx="74930" cy="26034"/>
            </a:xfrm>
            <a:custGeom>
              <a:avLst/>
              <a:gdLst/>
              <a:ahLst/>
              <a:cxnLst/>
              <a:rect l="l" t="t" r="r" b="b"/>
              <a:pathLst>
                <a:path w="74929" h="26035">
                  <a:moveTo>
                    <a:pt x="74675" y="25907"/>
                  </a:moveTo>
                  <a:lnTo>
                    <a:pt x="74675" y="0"/>
                  </a:lnTo>
                  <a:lnTo>
                    <a:pt x="0" y="0"/>
                  </a:lnTo>
                  <a:lnTo>
                    <a:pt x="0" y="25907"/>
                  </a:lnTo>
                  <a:lnTo>
                    <a:pt x="74675" y="25907"/>
                  </a:lnTo>
                  <a:close/>
                </a:path>
              </a:pathLst>
            </a:custGeom>
            <a:solidFill>
              <a:srgbClr val="000000"/>
            </a:solidFill>
          </p:spPr>
          <p:txBody>
            <a:bodyPr wrap="square" lIns="0" tIns="0" rIns="0" bIns="0" rtlCol="0"/>
            <a:lstStyle/>
            <a:p>
              <a:endParaRPr/>
            </a:p>
          </p:txBody>
        </p:sp>
        <p:sp>
          <p:nvSpPr>
            <p:cNvPr id="64" name="object 64"/>
            <p:cNvSpPr/>
            <p:nvPr/>
          </p:nvSpPr>
          <p:spPr>
            <a:xfrm>
              <a:off x="6414008" y="2140712"/>
              <a:ext cx="74930" cy="0"/>
            </a:xfrm>
            <a:custGeom>
              <a:avLst/>
              <a:gdLst/>
              <a:ahLst/>
              <a:cxnLst/>
              <a:rect l="l" t="t" r="r" b="b"/>
              <a:pathLst>
                <a:path w="74929">
                  <a:moveTo>
                    <a:pt x="74675" y="0"/>
                  </a:moveTo>
                  <a:lnTo>
                    <a:pt x="0" y="0"/>
                  </a:lnTo>
                </a:path>
              </a:pathLst>
            </a:custGeom>
            <a:ln w="3175">
              <a:solidFill>
                <a:srgbClr val="000000"/>
              </a:solidFill>
            </a:ln>
          </p:spPr>
          <p:txBody>
            <a:bodyPr wrap="square" lIns="0" tIns="0" rIns="0" bIns="0" rtlCol="0"/>
            <a:lstStyle/>
            <a:p>
              <a:endParaRPr/>
            </a:p>
          </p:txBody>
        </p:sp>
        <p:sp>
          <p:nvSpPr>
            <p:cNvPr id="65" name="object 65"/>
            <p:cNvSpPr/>
            <p:nvPr/>
          </p:nvSpPr>
          <p:spPr>
            <a:xfrm>
              <a:off x="6407912" y="2123948"/>
              <a:ext cx="86995" cy="24765"/>
            </a:xfrm>
            <a:custGeom>
              <a:avLst/>
              <a:gdLst/>
              <a:ahLst/>
              <a:cxnLst/>
              <a:rect l="l" t="t" r="r" b="b"/>
              <a:pathLst>
                <a:path w="86995" h="24764">
                  <a:moveTo>
                    <a:pt x="86868" y="24383"/>
                  </a:moveTo>
                  <a:lnTo>
                    <a:pt x="86868" y="0"/>
                  </a:lnTo>
                  <a:lnTo>
                    <a:pt x="0" y="0"/>
                  </a:lnTo>
                  <a:lnTo>
                    <a:pt x="0" y="24383"/>
                  </a:lnTo>
                  <a:lnTo>
                    <a:pt x="86868" y="24383"/>
                  </a:lnTo>
                  <a:close/>
                </a:path>
              </a:pathLst>
            </a:custGeom>
            <a:solidFill>
              <a:srgbClr val="000000"/>
            </a:solidFill>
          </p:spPr>
          <p:txBody>
            <a:bodyPr wrap="square" lIns="0" tIns="0" rIns="0" bIns="0" rtlCol="0"/>
            <a:lstStyle/>
            <a:p>
              <a:endParaRPr/>
            </a:p>
          </p:txBody>
        </p:sp>
      </p:grpSp>
      <p:sp>
        <p:nvSpPr>
          <p:cNvPr id="66" name="object 66"/>
          <p:cNvSpPr txBox="1"/>
          <p:nvPr/>
        </p:nvSpPr>
        <p:spPr>
          <a:xfrm>
            <a:off x="6802119" y="800674"/>
            <a:ext cx="366395" cy="299720"/>
          </a:xfrm>
          <a:prstGeom prst="rect">
            <a:avLst/>
          </a:prstGeom>
        </p:spPr>
        <p:txBody>
          <a:bodyPr vert="horz" wrap="square" lIns="0" tIns="12700" rIns="0" bIns="0" rtlCol="0">
            <a:spAutoFit/>
          </a:bodyPr>
          <a:lstStyle/>
          <a:p>
            <a:pPr marL="12700">
              <a:lnSpc>
                <a:spcPct val="100000"/>
              </a:lnSpc>
              <a:spcBef>
                <a:spcPts val="100"/>
              </a:spcBef>
            </a:pPr>
            <a:r>
              <a:rPr sz="1800" i="1" spc="-15" dirty="0">
                <a:latin typeface="Arial"/>
                <a:cs typeface="Arial"/>
              </a:rPr>
              <a:t>OH</a:t>
            </a:r>
            <a:endParaRPr sz="1800">
              <a:latin typeface="Arial"/>
              <a:cs typeface="Arial"/>
            </a:endParaRPr>
          </a:p>
        </p:txBody>
      </p:sp>
      <p:sp>
        <p:nvSpPr>
          <p:cNvPr id="67" name="object 67"/>
          <p:cNvSpPr txBox="1"/>
          <p:nvPr/>
        </p:nvSpPr>
        <p:spPr>
          <a:xfrm>
            <a:off x="5440184" y="800674"/>
            <a:ext cx="690880" cy="299720"/>
          </a:xfrm>
          <a:prstGeom prst="rect">
            <a:avLst/>
          </a:prstGeom>
        </p:spPr>
        <p:txBody>
          <a:bodyPr vert="horz" wrap="square" lIns="0" tIns="12700" rIns="0" bIns="0" rtlCol="0">
            <a:spAutoFit/>
          </a:bodyPr>
          <a:lstStyle/>
          <a:p>
            <a:pPr marL="38100">
              <a:lnSpc>
                <a:spcPct val="100000"/>
              </a:lnSpc>
              <a:spcBef>
                <a:spcPts val="100"/>
              </a:spcBef>
            </a:pPr>
            <a:r>
              <a:rPr sz="1800" i="1" spc="5" dirty="0">
                <a:latin typeface="Arial"/>
                <a:cs typeface="Arial"/>
              </a:rPr>
              <a:t>HO</a:t>
            </a:r>
            <a:r>
              <a:rPr sz="2175" i="1" spc="7" baseline="-15325" dirty="0">
                <a:latin typeface="Arial"/>
                <a:cs typeface="Arial"/>
              </a:rPr>
              <a:t>2</a:t>
            </a:r>
            <a:r>
              <a:rPr sz="1800" i="1" spc="5" dirty="0">
                <a:latin typeface="Arial"/>
                <a:cs typeface="Arial"/>
              </a:rPr>
              <a:t>C</a:t>
            </a:r>
            <a:endParaRPr sz="1800">
              <a:latin typeface="Arial"/>
              <a:cs typeface="Arial"/>
            </a:endParaRPr>
          </a:p>
        </p:txBody>
      </p:sp>
      <p:sp>
        <p:nvSpPr>
          <p:cNvPr id="68" name="object 68"/>
          <p:cNvSpPr txBox="1"/>
          <p:nvPr/>
        </p:nvSpPr>
        <p:spPr>
          <a:xfrm>
            <a:off x="5440179" y="1818701"/>
            <a:ext cx="690880" cy="299720"/>
          </a:xfrm>
          <a:prstGeom prst="rect">
            <a:avLst/>
          </a:prstGeom>
        </p:spPr>
        <p:txBody>
          <a:bodyPr vert="horz" wrap="square" lIns="0" tIns="12700" rIns="0" bIns="0" rtlCol="0">
            <a:spAutoFit/>
          </a:bodyPr>
          <a:lstStyle/>
          <a:p>
            <a:pPr marL="38100">
              <a:lnSpc>
                <a:spcPct val="100000"/>
              </a:lnSpc>
              <a:spcBef>
                <a:spcPts val="100"/>
              </a:spcBef>
            </a:pPr>
            <a:r>
              <a:rPr sz="1800" i="1" spc="5" dirty="0">
                <a:latin typeface="Arial"/>
                <a:cs typeface="Arial"/>
              </a:rPr>
              <a:t>HO</a:t>
            </a:r>
            <a:r>
              <a:rPr sz="2175" i="1" spc="7" baseline="-15325" dirty="0">
                <a:latin typeface="Arial"/>
                <a:cs typeface="Arial"/>
              </a:rPr>
              <a:t>2</a:t>
            </a:r>
            <a:r>
              <a:rPr sz="1800" i="1" spc="5" dirty="0">
                <a:latin typeface="Arial"/>
                <a:cs typeface="Arial"/>
              </a:rPr>
              <a:t>C</a:t>
            </a:r>
            <a:endParaRPr sz="1800">
              <a:latin typeface="Arial"/>
              <a:cs typeface="Arial"/>
            </a:endParaRPr>
          </a:p>
        </p:txBody>
      </p:sp>
      <p:sp>
        <p:nvSpPr>
          <p:cNvPr id="69" name="object 69"/>
          <p:cNvSpPr txBox="1"/>
          <p:nvPr/>
        </p:nvSpPr>
        <p:spPr>
          <a:xfrm>
            <a:off x="6802069" y="1818706"/>
            <a:ext cx="367665" cy="299720"/>
          </a:xfrm>
          <a:prstGeom prst="rect">
            <a:avLst/>
          </a:prstGeom>
        </p:spPr>
        <p:txBody>
          <a:bodyPr vert="horz" wrap="square" lIns="0" tIns="12700" rIns="0" bIns="0" rtlCol="0">
            <a:spAutoFit/>
          </a:bodyPr>
          <a:lstStyle/>
          <a:p>
            <a:pPr marL="12700">
              <a:lnSpc>
                <a:spcPct val="100000"/>
              </a:lnSpc>
              <a:spcBef>
                <a:spcPts val="100"/>
              </a:spcBef>
            </a:pPr>
            <a:r>
              <a:rPr sz="1800" i="1" spc="-10" dirty="0">
                <a:latin typeface="Arial"/>
                <a:cs typeface="Arial"/>
              </a:rPr>
              <a:t>O</a:t>
            </a:r>
            <a:r>
              <a:rPr sz="1800" i="1" spc="-5" dirty="0">
                <a:latin typeface="Arial"/>
                <a:cs typeface="Arial"/>
              </a:rPr>
              <a:t>H</a:t>
            </a:r>
            <a:endParaRPr sz="1800">
              <a:latin typeface="Arial"/>
              <a:cs typeface="Arial"/>
            </a:endParaRPr>
          </a:p>
        </p:txBody>
      </p:sp>
      <p:sp>
        <p:nvSpPr>
          <p:cNvPr id="70" name="object 70"/>
          <p:cNvSpPr txBox="1"/>
          <p:nvPr/>
        </p:nvSpPr>
        <p:spPr>
          <a:xfrm>
            <a:off x="6375400" y="508066"/>
            <a:ext cx="190500" cy="299720"/>
          </a:xfrm>
          <a:prstGeom prst="rect">
            <a:avLst/>
          </a:prstGeom>
        </p:spPr>
        <p:txBody>
          <a:bodyPr vert="horz" wrap="square" lIns="0" tIns="12700" rIns="0" bIns="0" rtlCol="0">
            <a:spAutoFit/>
          </a:bodyPr>
          <a:lstStyle/>
          <a:p>
            <a:pPr marL="12700">
              <a:lnSpc>
                <a:spcPct val="100000"/>
              </a:lnSpc>
              <a:spcBef>
                <a:spcPts val="100"/>
              </a:spcBef>
            </a:pPr>
            <a:r>
              <a:rPr sz="1800" i="1" u="heavy" spc="-5" dirty="0">
                <a:uFill>
                  <a:solidFill>
                    <a:srgbClr val="000000"/>
                  </a:solidFill>
                </a:uFill>
                <a:latin typeface="Arial"/>
                <a:cs typeface="Arial"/>
              </a:rPr>
              <a:t>H</a:t>
            </a:r>
            <a:endParaRPr sz="1800">
              <a:latin typeface="Arial"/>
              <a:cs typeface="Arial"/>
            </a:endParaRPr>
          </a:p>
        </p:txBody>
      </p:sp>
      <p:sp>
        <p:nvSpPr>
          <p:cNvPr id="71" name="object 71"/>
          <p:cNvSpPr txBox="1"/>
          <p:nvPr/>
        </p:nvSpPr>
        <p:spPr>
          <a:xfrm>
            <a:off x="6375400" y="2085406"/>
            <a:ext cx="190500" cy="299720"/>
          </a:xfrm>
          <a:prstGeom prst="rect">
            <a:avLst/>
          </a:prstGeom>
        </p:spPr>
        <p:txBody>
          <a:bodyPr vert="horz" wrap="square" lIns="0" tIns="12700" rIns="0" bIns="0" rtlCol="0">
            <a:spAutoFit/>
          </a:bodyPr>
          <a:lstStyle/>
          <a:p>
            <a:pPr marL="12700">
              <a:lnSpc>
                <a:spcPct val="100000"/>
              </a:lnSpc>
              <a:spcBef>
                <a:spcPts val="100"/>
              </a:spcBef>
            </a:pPr>
            <a:r>
              <a:rPr sz="1800" i="1" spc="-5" dirty="0">
                <a:latin typeface="Arial"/>
                <a:cs typeface="Arial"/>
              </a:rPr>
              <a:t>H</a:t>
            </a:r>
            <a:endParaRPr sz="1800">
              <a:latin typeface="Arial"/>
              <a:cs typeface="Arial"/>
            </a:endParaRPr>
          </a:p>
        </p:txBody>
      </p:sp>
      <p:sp>
        <p:nvSpPr>
          <p:cNvPr id="72" name="object 72"/>
          <p:cNvSpPr txBox="1"/>
          <p:nvPr/>
        </p:nvSpPr>
        <p:spPr>
          <a:xfrm>
            <a:off x="6227571" y="1118184"/>
            <a:ext cx="167005" cy="330200"/>
          </a:xfrm>
          <a:prstGeom prst="rect">
            <a:avLst/>
          </a:prstGeom>
        </p:spPr>
        <p:txBody>
          <a:bodyPr vert="horz" wrap="square" lIns="0" tIns="12700" rIns="0" bIns="0" rtlCol="0">
            <a:spAutoFit/>
          </a:bodyPr>
          <a:lstStyle/>
          <a:p>
            <a:pPr marL="12700">
              <a:lnSpc>
                <a:spcPct val="100000"/>
              </a:lnSpc>
              <a:spcBef>
                <a:spcPts val="100"/>
              </a:spcBef>
            </a:pPr>
            <a:r>
              <a:rPr sz="2000" b="1" spc="-5" dirty="0">
                <a:solidFill>
                  <a:srgbClr val="FF0000"/>
                </a:solidFill>
                <a:latin typeface="Times New Roman"/>
                <a:cs typeface="Times New Roman"/>
              </a:rPr>
              <a:t>S</a:t>
            </a:r>
            <a:endParaRPr sz="2000">
              <a:latin typeface="Times New Roman"/>
              <a:cs typeface="Times New Roman"/>
            </a:endParaRPr>
          </a:p>
        </p:txBody>
      </p:sp>
      <p:sp>
        <p:nvSpPr>
          <p:cNvPr id="73" name="object 73"/>
          <p:cNvSpPr txBox="1"/>
          <p:nvPr/>
        </p:nvSpPr>
        <p:spPr>
          <a:xfrm>
            <a:off x="6212336" y="1432135"/>
            <a:ext cx="208915" cy="330200"/>
          </a:xfrm>
          <a:prstGeom prst="rect">
            <a:avLst/>
          </a:prstGeom>
        </p:spPr>
        <p:txBody>
          <a:bodyPr vert="horz" wrap="square" lIns="0" tIns="12700" rIns="0" bIns="0" rtlCol="0">
            <a:spAutoFit/>
          </a:bodyPr>
          <a:lstStyle/>
          <a:p>
            <a:pPr marL="12700">
              <a:lnSpc>
                <a:spcPct val="100000"/>
              </a:lnSpc>
              <a:spcBef>
                <a:spcPts val="100"/>
              </a:spcBef>
            </a:pPr>
            <a:r>
              <a:rPr sz="2000" b="1" spc="-5" dirty="0">
                <a:solidFill>
                  <a:srgbClr val="FF0000"/>
                </a:solidFill>
                <a:latin typeface="Times New Roman"/>
                <a:cs typeface="Times New Roman"/>
              </a:rPr>
              <a:t>R</a:t>
            </a:r>
            <a:endParaRPr sz="2000">
              <a:latin typeface="Times New Roman"/>
              <a:cs typeface="Times New Roman"/>
            </a:endParaRPr>
          </a:p>
        </p:txBody>
      </p:sp>
      <p:sp>
        <p:nvSpPr>
          <p:cNvPr id="74" name="object 74"/>
          <p:cNvSpPr txBox="1"/>
          <p:nvPr/>
        </p:nvSpPr>
        <p:spPr>
          <a:xfrm>
            <a:off x="3781882" y="1538223"/>
            <a:ext cx="1033780" cy="755650"/>
          </a:xfrm>
          <a:prstGeom prst="rect">
            <a:avLst/>
          </a:prstGeom>
        </p:spPr>
        <p:txBody>
          <a:bodyPr vert="horz" wrap="square" lIns="0" tIns="26034" rIns="0" bIns="0" rtlCol="0">
            <a:spAutoFit/>
          </a:bodyPr>
          <a:lstStyle/>
          <a:p>
            <a:pPr marL="12700" marR="5080" indent="5715">
              <a:lnSpc>
                <a:spcPts val="2870"/>
              </a:lnSpc>
              <a:spcBef>
                <a:spcPts val="204"/>
              </a:spcBef>
            </a:pPr>
            <a:r>
              <a:rPr sz="2400" b="1" spc="265" dirty="0">
                <a:solidFill>
                  <a:srgbClr val="0000FF"/>
                </a:solidFill>
                <a:latin typeface="Times New Roman"/>
                <a:cs typeface="Times New Roman"/>
              </a:rPr>
              <a:t>m</a:t>
            </a:r>
            <a:r>
              <a:rPr sz="2400" b="1" spc="110" dirty="0">
                <a:solidFill>
                  <a:srgbClr val="0000FF"/>
                </a:solidFill>
                <a:latin typeface="Times New Roman"/>
                <a:cs typeface="Times New Roman"/>
              </a:rPr>
              <a:t>irror  </a:t>
            </a:r>
            <a:r>
              <a:rPr sz="2400" b="1" spc="175" dirty="0">
                <a:solidFill>
                  <a:srgbClr val="0000FF"/>
                </a:solidFill>
                <a:latin typeface="Times New Roman"/>
                <a:cs typeface="Times New Roman"/>
              </a:rPr>
              <a:t>image</a:t>
            </a:r>
            <a:endParaRPr sz="2400">
              <a:latin typeface="Times New Roman"/>
              <a:cs typeface="Times New Roman"/>
            </a:endParaRPr>
          </a:p>
        </p:txBody>
      </p:sp>
      <p:sp>
        <p:nvSpPr>
          <p:cNvPr id="75" name="object 75"/>
          <p:cNvSpPr/>
          <p:nvPr/>
        </p:nvSpPr>
        <p:spPr>
          <a:xfrm>
            <a:off x="4102100" y="2425700"/>
            <a:ext cx="381000" cy="533400"/>
          </a:xfrm>
          <a:custGeom>
            <a:avLst/>
            <a:gdLst/>
            <a:ahLst/>
            <a:cxnLst/>
            <a:rect l="l" t="t" r="r" b="b"/>
            <a:pathLst>
              <a:path w="381000" h="533400">
                <a:moveTo>
                  <a:pt x="0" y="399288"/>
                </a:moveTo>
                <a:lnTo>
                  <a:pt x="94487" y="399288"/>
                </a:lnTo>
                <a:lnTo>
                  <a:pt x="94487" y="0"/>
                </a:lnTo>
                <a:lnTo>
                  <a:pt x="284988" y="0"/>
                </a:lnTo>
                <a:lnTo>
                  <a:pt x="284988" y="399288"/>
                </a:lnTo>
                <a:lnTo>
                  <a:pt x="381000" y="399288"/>
                </a:lnTo>
                <a:lnTo>
                  <a:pt x="190500" y="533400"/>
                </a:lnTo>
                <a:lnTo>
                  <a:pt x="0" y="399288"/>
                </a:lnTo>
                <a:close/>
              </a:path>
            </a:pathLst>
          </a:custGeom>
          <a:ln w="38099">
            <a:solidFill>
              <a:srgbClr val="FF0000"/>
            </a:solidFill>
          </a:ln>
        </p:spPr>
        <p:txBody>
          <a:bodyPr wrap="square" lIns="0" tIns="0" rIns="0" bIns="0" rtlCol="0"/>
          <a:lstStyle/>
          <a:p>
            <a:endParaRPr/>
          </a:p>
        </p:txBody>
      </p:sp>
      <p:sp>
        <p:nvSpPr>
          <p:cNvPr id="76" name="object 76"/>
          <p:cNvSpPr txBox="1"/>
          <p:nvPr/>
        </p:nvSpPr>
        <p:spPr>
          <a:xfrm>
            <a:off x="586637" y="2365573"/>
            <a:ext cx="7303134" cy="1972945"/>
          </a:xfrm>
          <a:prstGeom prst="rect">
            <a:avLst/>
          </a:prstGeom>
        </p:spPr>
        <p:txBody>
          <a:bodyPr vert="horz" wrap="square" lIns="0" tIns="171450" rIns="0" bIns="0" rtlCol="0">
            <a:spAutoFit/>
          </a:bodyPr>
          <a:lstStyle/>
          <a:p>
            <a:pPr algn="ctr">
              <a:lnSpc>
                <a:spcPct val="100000"/>
              </a:lnSpc>
              <a:spcBef>
                <a:spcPts val="1350"/>
              </a:spcBef>
              <a:tabLst>
                <a:tab pos="4328795" algn="l"/>
              </a:tabLst>
            </a:pPr>
            <a:r>
              <a:rPr sz="2400" b="1" spc="105" dirty="0">
                <a:solidFill>
                  <a:srgbClr val="0000FF"/>
                </a:solidFill>
                <a:latin typeface="Times New Roman"/>
                <a:cs typeface="Times New Roman"/>
              </a:rPr>
              <a:t>(R,</a:t>
            </a:r>
            <a:r>
              <a:rPr sz="2400" b="1" spc="285" dirty="0">
                <a:solidFill>
                  <a:srgbClr val="0000FF"/>
                </a:solidFill>
                <a:latin typeface="Times New Roman"/>
                <a:cs typeface="Times New Roman"/>
              </a:rPr>
              <a:t> </a:t>
            </a:r>
            <a:r>
              <a:rPr sz="2400" b="1" spc="140" dirty="0">
                <a:solidFill>
                  <a:srgbClr val="0000FF"/>
                </a:solidFill>
                <a:latin typeface="Times New Roman"/>
                <a:cs typeface="Times New Roman"/>
              </a:rPr>
              <a:t>S)-Tartaric</a:t>
            </a:r>
            <a:r>
              <a:rPr sz="2400" b="1" spc="409" dirty="0">
                <a:solidFill>
                  <a:srgbClr val="0000FF"/>
                </a:solidFill>
                <a:latin typeface="Times New Roman"/>
                <a:cs typeface="Times New Roman"/>
              </a:rPr>
              <a:t> </a:t>
            </a:r>
            <a:r>
              <a:rPr sz="2400" b="1" spc="100" dirty="0">
                <a:solidFill>
                  <a:srgbClr val="0000FF"/>
                </a:solidFill>
                <a:latin typeface="Times New Roman"/>
                <a:cs typeface="Times New Roman"/>
              </a:rPr>
              <a:t>acid	</a:t>
            </a:r>
            <a:r>
              <a:rPr sz="2400" b="1" spc="120" dirty="0">
                <a:solidFill>
                  <a:srgbClr val="0000FF"/>
                </a:solidFill>
                <a:latin typeface="Times New Roman"/>
                <a:cs typeface="Times New Roman"/>
              </a:rPr>
              <a:t>(S, </a:t>
            </a:r>
            <a:r>
              <a:rPr sz="2400" b="1" spc="140" dirty="0">
                <a:solidFill>
                  <a:srgbClr val="0000FF"/>
                </a:solidFill>
                <a:latin typeface="Times New Roman"/>
                <a:cs typeface="Times New Roman"/>
              </a:rPr>
              <a:t>R)-Tartaric</a:t>
            </a:r>
            <a:r>
              <a:rPr sz="2400" b="1" spc="455" dirty="0">
                <a:solidFill>
                  <a:srgbClr val="0000FF"/>
                </a:solidFill>
                <a:latin typeface="Times New Roman"/>
                <a:cs typeface="Times New Roman"/>
              </a:rPr>
              <a:t> </a:t>
            </a:r>
            <a:r>
              <a:rPr sz="2400" b="1" spc="100" dirty="0">
                <a:solidFill>
                  <a:srgbClr val="0000FF"/>
                </a:solidFill>
                <a:latin typeface="Times New Roman"/>
                <a:cs typeface="Times New Roman"/>
              </a:rPr>
              <a:t>acid</a:t>
            </a:r>
            <a:endParaRPr sz="2400">
              <a:latin typeface="Times New Roman"/>
              <a:cs typeface="Times New Roman"/>
            </a:endParaRPr>
          </a:p>
          <a:p>
            <a:pPr marL="253365" algn="ctr">
              <a:lnSpc>
                <a:spcPct val="100000"/>
              </a:lnSpc>
              <a:spcBef>
                <a:spcPts val="1670"/>
              </a:spcBef>
            </a:pPr>
            <a:r>
              <a:rPr sz="3200" b="1" spc="235" dirty="0">
                <a:latin typeface="Times New Roman"/>
                <a:cs typeface="Times New Roman"/>
              </a:rPr>
              <a:t>Enantiomers</a:t>
            </a:r>
            <a:endParaRPr sz="3200">
              <a:latin typeface="Times New Roman"/>
              <a:cs typeface="Times New Roman"/>
            </a:endParaRPr>
          </a:p>
          <a:p>
            <a:pPr marL="60960" algn="ctr">
              <a:lnSpc>
                <a:spcPct val="100000"/>
              </a:lnSpc>
              <a:spcBef>
                <a:spcPts val="890"/>
              </a:spcBef>
            </a:pPr>
            <a:r>
              <a:rPr sz="4000" b="1" spc="-5" dirty="0">
                <a:latin typeface="Times New Roman"/>
                <a:cs typeface="Times New Roman"/>
              </a:rPr>
              <a:t>?</a:t>
            </a:r>
            <a:endParaRPr sz="4000">
              <a:latin typeface="Times New Roman"/>
              <a:cs typeface="Times New Roman"/>
            </a:endParaRPr>
          </a:p>
        </p:txBody>
      </p:sp>
    </p:spTree>
  </p:cSld>
  <p:clrMapOvr>
    <a:masterClrMapping/>
  </p:clrMapOvr>
  <mc:AlternateContent xmlns:mc="http://schemas.openxmlformats.org/markup-compatibility/2006" xmlns:p14="http://schemas.microsoft.com/office/powerpoint/2010/main">
    <mc:Choice Requires="p14">
      <p:transition spd="slow" p14:dur="2000" advTm="1403"/>
    </mc:Choice>
    <mc:Fallback xmlns="">
      <p:transition spd="slow" advTm="1403"/>
    </mc:Fallback>
  </mc:AlternateContent>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1534160" y="1290319"/>
            <a:ext cx="741045" cy="1350645"/>
            <a:chOff x="1534160" y="1290319"/>
            <a:chExt cx="741045" cy="1350645"/>
          </a:xfrm>
        </p:grpSpPr>
        <p:sp>
          <p:nvSpPr>
            <p:cNvPr id="3" name="object 3"/>
            <p:cNvSpPr/>
            <p:nvPr/>
          </p:nvSpPr>
          <p:spPr>
            <a:xfrm>
              <a:off x="1904492" y="1709419"/>
              <a:ext cx="0" cy="487680"/>
            </a:xfrm>
            <a:custGeom>
              <a:avLst/>
              <a:gdLst/>
              <a:ahLst/>
              <a:cxnLst/>
              <a:rect l="l" t="t" r="r" b="b"/>
              <a:pathLst>
                <a:path h="487680">
                  <a:moveTo>
                    <a:pt x="0" y="0"/>
                  </a:moveTo>
                  <a:lnTo>
                    <a:pt x="0" y="487679"/>
                  </a:lnTo>
                </a:path>
              </a:pathLst>
            </a:custGeom>
            <a:ln w="3175">
              <a:solidFill>
                <a:srgbClr val="000000"/>
              </a:solidFill>
            </a:ln>
          </p:spPr>
          <p:txBody>
            <a:bodyPr wrap="square" lIns="0" tIns="0" rIns="0" bIns="0" rtlCol="0"/>
            <a:lstStyle/>
            <a:p>
              <a:endParaRPr/>
            </a:p>
          </p:txBody>
        </p:sp>
        <p:sp>
          <p:nvSpPr>
            <p:cNvPr id="4" name="object 4"/>
            <p:cNvSpPr/>
            <p:nvPr/>
          </p:nvSpPr>
          <p:spPr>
            <a:xfrm>
              <a:off x="1892300" y="1702409"/>
              <a:ext cx="24130" cy="502284"/>
            </a:xfrm>
            <a:custGeom>
              <a:avLst/>
              <a:gdLst/>
              <a:ahLst/>
              <a:cxnLst/>
              <a:rect l="l" t="t" r="r" b="b"/>
              <a:pathLst>
                <a:path w="24130" h="502285">
                  <a:moveTo>
                    <a:pt x="24130" y="241"/>
                  </a:moveTo>
                  <a:lnTo>
                    <a:pt x="12700" y="241"/>
                  </a:lnTo>
                  <a:lnTo>
                    <a:pt x="12700" y="0"/>
                  </a:lnTo>
                  <a:lnTo>
                    <a:pt x="0" y="0"/>
                  </a:lnTo>
                  <a:lnTo>
                    <a:pt x="0" y="501777"/>
                  </a:lnTo>
                  <a:lnTo>
                    <a:pt x="12700" y="501777"/>
                  </a:lnTo>
                  <a:lnTo>
                    <a:pt x="12700" y="501446"/>
                  </a:lnTo>
                  <a:lnTo>
                    <a:pt x="24130" y="501446"/>
                  </a:lnTo>
                  <a:lnTo>
                    <a:pt x="24130" y="241"/>
                  </a:lnTo>
                  <a:close/>
                </a:path>
              </a:pathLst>
            </a:custGeom>
            <a:solidFill>
              <a:srgbClr val="000000"/>
            </a:solidFill>
          </p:spPr>
          <p:txBody>
            <a:bodyPr wrap="square" lIns="0" tIns="0" rIns="0" bIns="0" rtlCol="0"/>
            <a:lstStyle/>
            <a:p>
              <a:endParaRPr/>
            </a:p>
          </p:txBody>
        </p:sp>
        <p:sp>
          <p:nvSpPr>
            <p:cNvPr id="5" name="object 5"/>
            <p:cNvSpPr/>
            <p:nvPr/>
          </p:nvSpPr>
          <p:spPr>
            <a:xfrm>
              <a:off x="1560068" y="1499107"/>
              <a:ext cx="334010" cy="195580"/>
            </a:xfrm>
            <a:custGeom>
              <a:avLst/>
              <a:gdLst/>
              <a:ahLst/>
              <a:cxnLst/>
              <a:rect l="l" t="t" r="r" b="b"/>
              <a:pathLst>
                <a:path w="334010" h="195580">
                  <a:moveTo>
                    <a:pt x="0" y="0"/>
                  </a:moveTo>
                  <a:lnTo>
                    <a:pt x="333756" y="195072"/>
                  </a:lnTo>
                </a:path>
              </a:pathLst>
            </a:custGeom>
            <a:ln w="3175">
              <a:solidFill>
                <a:srgbClr val="000000"/>
              </a:solidFill>
            </a:ln>
          </p:spPr>
          <p:txBody>
            <a:bodyPr wrap="square" lIns="0" tIns="0" rIns="0" bIns="0" rtlCol="0"/>
            <a:lstStyle/>
            <a:p>
              <a:endParaRPr/>
            </a:p>
          </p:txBody>
        </p:sp>
        <p:sp>
          <p:nvSpPr>
            <p:cNvPr id="6" name="object 6"/>
            <p:cNvSpPr/>
            <p:nvPr/>
          </p:nvSpPr>
          <p:spPr>
            <a:xfrm>
              <a:off x="1538732" y="1465579"/>
              <a:ext cx="365760" cy="241300"/>
            </a:xfrm>
            <a:custGeom>
              <a:avLst/>
              <a:gdLst/>
              <a:ahLst/>
              <a:cxnLst/>
              <a:rect l="l" t="t" r="r" b="b"/>
              <a:pathLst>
                <a:path w="365760" h="241300">
                  <a:moveTo>
                    <a:pt x="365760" y="233172"/>
                  </a:moveTo>
                  <a:lnTo>
                    <a:pt x="365760" y="217932"/>
                  </a:lnTo>
                  <a:lnTo>
                    <a:pt x="38100" y="0"/>
                  </a:lnTo>
                  <a:lnTo>
                    <a:pt x="0" y="65532"/>
                  </a:lnTo>
                  <a:lnTo>
                    <a:pt x="353568" y="240792"/>
                  </a:lnTo>
                  <a:lnTo>
                    <a:pt x="365760" y="233172"/>
                  </a:lnTo>
                  <a:close/>
                </a:path>
              </a:pathLst>
            </a:custGeom>
            <a:solidFill>
              <a:srgbClr val="000000"/>
            </a:solidFill>
          </p:spPr>
          <p:txBody>
            <a:bodyPr wrap="square" lIns="0" tIns="0" rIns="0" bIns="0" rtlCol="0"/>
            <a:lstStyle/>
            <a:p>
              <a:endParaRPr/>
            </a:p>
          </p:txBody>
        </p:sp>
        <p:sp>
          <p:nvSpPr>
            <p:cNvPr id="7" name="object 7"/>
            <p:cNvSpPr/>
            <p:nvPr/>
          </p:nvSpPr>
          <p:spPr>
            <a:xfrm>
              <a:off x="1912112" y="1493011"/>
              <a:ext cx="347980" cy="201295"/>
            </a:xfrm>
            <a:custGeom>
              <a:avLst/>
              <a:gdLst/>
              <a:ahLst/>
              <a:cxnLst/>
              <a:rect l="l" t="t" r="r" b="b"/>
              <a:pathLst>
                <a:path w="347980" h="201294">
                  <a:moveTo>
                    <a:pt x="347471" y="0"/>
                  </a:moveTo>
                  <a:lnTo>
                    <a:pt x="0" y="201168"/>
                  </a:lnTo>
                </a:path>
              </a:pathLst>
            </a:custGeom>
            <a:ln w="3175">
              <a:solidFill>
                <a:srgbClr val="000000"/>
              </a:solidFill>
            </a:ln>
          </p:spPr>
          <p:txBody>
            <a:bodyPr wrap="square" lIns="0" tIns="0" rIns="0" bIns="0" rtlCol="0"/>
            <a:lstStyle/>
            <a:p>
              <a:endParaRPr/>
            </a:p>
          </p:txBody>
        </p:sp>
        <p:sp>
          <p:nvSpPr>
            <p:cNvPr id="8" name="object 8"/>
            <p:cNvSpPr/>
            <p:nvPr/>
          </p:nvSpPr>
          <p:spPr>
            <a:xfrm>
              <a:off x="1904492" y="1480819"/>
              <a:ext cx="365760" cy="226060"/>
            </a:xfrm>
            <a:custGeom>
              <a:avLst/>
              <a:gdLst/>
              <a:ahLst/>
              <a:cxnLst/>
              <a:rect l="l" t="t" r="r" b="b"/>
              <a:pathLst>
                <a:path w="365760" h="226060">
                  <a:moveTo>
                    <a:pt x="365759" y="22859"/>
                  </a:moveTo>
                  <a:lnTo>
                    <a:pt x="350519" y="0"/>
                  </a:lnTo>
                  <a:lnTo>
                    <a:pt x="0" y="202691"/>
                  </a:lnTo>
                  <a:lnTo>
                    <a:pt x="0" y="217931"/>
                  </a:lnTo>
                  <a:lnTo>
                    <a:pt x="12191" y="225551"/>
                  </a:lnTo>
                  <a:lnTo>
                    <a:pt x="365759" y="22859"/>
                  </a:lnTo>
                  <a:close/>
                </a:path>
              </a:pathLst>
            </a:custGeom>
            <a:solidFill>
              <a:srgbClr val="000000"/>
            </a:solidFill>
          </p:spPr>
          <p:txBody>
            <a:bodyPr wrap="square" lIns="0" tIns="0" rIns="0" bIns="0" rtlCol="0"/>
            <a:lstStyle/>
            <a:p>
              <a:endParaRPr/>
            </a:p>
          </p:txBody>
        </p:sp>
        <p:sp>
          <p:nvSpPr>
            <p:cNvPr id="9" name="object 9"/>
            <p:cNvSpPr/>
            <p:nvPr/>
          </p:nvSpPr>
          <p:spPr>
            <a:xfrm>
              <a:off x="1912112" y="2212339"/>
              <a:ext cx="353695" cy="205740"/>
            </a:xfrm>
            <a:custGeom>
              <a:avLst/>
              <a:gdLst/>
              <a:ahLst/>
              <a:cxnLst/>
              <a:rect l="l" t="t" r="r" b="b"/>
              <a:pathLst>
                <a:path w="353694" h="205739">
                  <a:moveTo>
                    <a:pt x="0" y="0"/>
                  </a:moveTo>
                  <a:lnTo>
                    <a:pt x="353568" y="205740"/>
                  </a:lnTo>
                </a:path>
              </a:pathLst>
            </a:custGeom>
            <a:ln w="3175">
              <a:solidFill>
                <a:srgbClr val="000000"/>
              </a:solidFill>
            </a:ln>
          </p:spPr>
          <p:txBody>
            <a:bodyPr wrap="square" lIns="0" tIns="0" rIns="0" bIns="0" rtlCol="0"/>
            <a:lstStyle/>
            <a:p>
              <a:endParaRPr/>
            </a:p>
          </p:txBody>
        </p:sp>
        <p:sp>
          <p:nvSpPr>
            <p:cNvPr id="10" name="object 10"/>
            <p:cNvSpPr/>
            <p:nvPr/>
          </p:nvSpPr>
          <p:spPr>
            <a:xfrm>
              <a:off x="1904492" y="2198623"/>
              <a:ext cx="370840" cy="231775"/>
            </a:xfrm>
            <a:custGeom>
              <a:avLst/>
              <a:gdLst/>
              <a:ahLst/>
              <a:cxnLst/>
              <a:rect l="l" t="t" r="r" b="b"/>
              <a:pathLst>
                <a:path w="370839" h="231775">
                  <a:moveTo>
                    <a:pt x="370331" y="205739"/>
                  </a:moveTo>
                  <a:lnTo>
                    <a:pt x="12191" y="0"/>
                  </a:lnTo>
                  <a:lnTo>
                    <a:pt x="0" y="10668"/>
                  </a:lnTo>
                  <a:lnTo>
                    <a:pt x="0" y="25907"/>
                  </a:lnTo>
                  <a:lnTo>
                    <a:pt x="355091" y="231648"/>
                  </a:lnTo>
                  <a:lnTo>
                    <a:pt x="370331" y="205739"/>
                  </a:lnTo>
                  <a:close/>
                </a:path>
              </a:pathLst>
            </a:custGeom>
            <a:solidFill>
              <a:srgbClr val="000000"/>
            </a:solidFill>
          </p:spPr>
          <p:txBody>
            <a:bodyPr wrap="square" lIns="0" tIns="0" rIns="0" bIns="0" rtlCol="0"/>
            <a:lstStyle/>
            <a:p>
              <a:endParaRPr/>
            </a:p>
          </p:txBody>
        </p:sp>
        <p:sp>
          <p:nvSpPr>
            <p:cNvPr id="11" name="object 11"/>
            <p:cNvSpPr/>
            <p:nvPr/>
          </p:nvSpPr>
          <p:spPr>
            <a:xfrm>
              <a:off x="1553972" y="2212339"/>
              <a:ext cx="340360" cy="198120"/>
            </a:xfrm>
            <a:custGeom>
              <a:avLst/>
              <a:gdLst/>
              <a:ahLst/>
              <a:cxnLst/>
              <a:rect l="l" t="t" r="r" b="b"/>
              <a:pathLst>
                <a:path w="340360" h="198119">
                  <a:moveTo>
                    <a:pt x="339851" y="0"/>
                  </a:moveTo>
                  <a:lnTo>
                    <a:pt x="0" y="198120"/>
                  </a:lnTo>
                </a:path>
              </a:pathLst>
            </a:custGeom>
            <a:ln w="3175">
              <a:solidFill>
                <a:srgbClr val="000000"/>
              </a:solidFill>
            </a:ln>
          </p:spPr>
          <p:txBody>
            <a:bodyPr wrap="square" lIns="0" tIns="0" rIns="0" bIns="0" rtlCol="0"/>
            <a:lstStyle/>
            <a:p>
              <a:endParaRPr/>
            </a:p>
          </p:txBody>
        </p:sp>
        <p:sp>
          <p:nvSpPr>
            <p:cNvPr id="12" name="object 12"/>
            <p:cNvSpPr/>
            <p:nvPr/>
          </p:nvSpPr>
          <p:spPr>
            <a:xfrm>
              <a:off x="1534160" y="2198623"/>
              <a:ext cx="370840" cy="243840"/>
            </a:xfrm>
            <a:custGeom>
              <a:avLst/>
              <a:gdLst/>
              <a:ahLst/>
              <a:cxnLst/>
              <a:rect l="l" t="t" r="r" b="b"/>
              <a:pathLst>
                <a:path w="370839" h="243839">
                  <a:moveTo>
                    <a:pt x="370331" y="25907"/>
                  </a:moveTo>
                  <a:lnTo>
                    <a:pt x="370331" y="10668"/>
                  </a:lnTo>
                  <a:lnTo>
                    <a:pt x="358139" y="0"/>
                  </a:lnTo>
                  <a:lnTo>
                    <a:pt x="0" y="178307"/>
                  </a:lnTo>
                  <a:lnTo>
                    <a:pt x="38100" y="243839"/>
                  </a:lnTo>
                  <a:lnTo>
                    <a:pt x="370331" y="25907"/>
                  </a:lnTo>
                  <a:close/>
                </a:path>
              </a:pathLst>
            </a:custGeom>
            <a:solidFill>
              <a:srgbClr val="000000"/>
            </a:solidFill>
          </p:spPr>
          <p:txBody>
            <a:bodyPr wrap="square" lIns="0" tIns="0" rIns="0" bIns="0" rtlCol="0"/>
            <a:lstStyle/>
            <a:p>
              <a:endParaRPr/>
            </a:p>
          </p:txBody>
        </p:sp>
        <p:sp>
          <p:nvSpPr>
            <p:cNvPr id="13" name="object 13"/>
            <p:cNvSpPr/>
            <p:nvPr/>
          </p:nvSpPr>
          <p:spPr>
            <a:xfrm>
              <a:off x="1904492" y="1659127"/>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a:p>
          </p:txBody>
        </p:sp>
        <p:sp>
          <p:nvSpPr>
            <p:cNvPr id="14" name="object 14"/>
            <p:cNvSpPr/>
            <p:nvPr/>
          </p:nvSpPr>
          <p:spPr>
            <a:xfrm>
              <a:off x="1901444" y="1653031"/>
              <a:ext cx="6350" cy="26034"/>
            </a:xfrm>
            <a:custGeom>
              <a:avLst/>
              <a:gdLst/>
              <a:ahLst/>
              <a:cxnLst/>
              <a:rect l="l" t="t" r="r" b="b"/>
              <a:pathLst>
                <a:path w="6350" h="26035">
                  <a:moveTo>
                    <a:pt x="6095" y="25908"/>
                  </a:moveTo>
                  <a:lnTo>
                    <a:pt x="6095" y="0"/>
                  </a:lnTo>
                  <a:lnTo>
                    <a:pt x="0" y="0"/>
                  </a:lnTo>
                  <a:lnTo>
                    <a:pt x="0" y="25908"/>
                  </a:lnTo>
                  <a:lnTo>
                    <a:pt x="6095" y="25908"/>
                  </a:lnTo>
                  <a:close/>
                </a:path>
              </a:pathLst>
            </a:custGeom>
            <a:solidFill>
              <a:srgbClr val="000000"/>
            </a:solidFill>
          </p:spPr>
          <p:txBody>
            <a:bodyPr wrap="square" lIns="0" tIns="0" rIns="0" bIns="0" rtlCol="0"/>
            <a:lstStyle/>
            <a:p>
              <a:endParaRPr/>
            </a:p>
          </p:txBody>
        </p:sp>
        <p:sp>
          <p:nvSpPr>
            <p:cNvPr id="15" name="object 15"/>
            <p:cNvSpPr/>
            <p:nvPr/>
          </p:nvSpPr>
          <p:spPr>
            <a:xfrm>
              <a:off x="1901444" y="1622551"/>
              <a:ext cx="6350" cy="0"/>
            </a:xfrm>
            <a:custGeom>
              <a:avLst/>
              <a:gdLst/>
              <a:ahLst/>
              <a:cxnLst/>
              <a:rect l="l" t="t" r="r" b="b"/>
              <a:pathLst>
                <a:path w="6350">
                  <a:moveTo>
                    <a:pt x="0" y="0"/>
                  </a:moveTo>
                  <a:lnTo>
                    <a:pt x="6095" y="0"/>
                  </a:lnTo>
                </a:path>
              </a:pathLst>
            </a:custGeom>
            <a:ln w="3175">
              <a:solidFill>
                <a:srgbClr val="000000"/>
              </a:solidFill>
            </a:ln>
          </p:spPr>
          <p:txBody>
            <a:bodyPr wrap="square" lIns="0" tIns="0" rIns="0" bIns="0" rtlCol="0"/>
            <a:lstStyle/>
            <a:p>
              <a:endParaRPr/>
            </a:p>
          </p:txBody>
        </p:sp>
        <p:sp>
          <p:nvSpPr>
            <p:cNvPr id="16" name="object 16"/>
            <p:cNvSpPr/>
            <p:nvPr/>
          </p:nvSpPr>
          <p:spPr>
            <a:xfrm>
              <a:off x="1896872" y="1617979"/>
              <a:ext cx="15240" cy="26034"/>
            </a:xfrm>
            <a:custGeom>
              <a:avLst/>
              <a:gdLst/>
              <a:ahLst/>
              <a:cxnLst/>
              <a:rect l="l" t="t" r="r" b="b"/>
              <a:pathLst>
                <a:path w="15239" h="26035">
                  <a:moveTo>
                    <a:pt x="15239" y="25908"/>
                  </a:moveTo>
                  <a:lnTo>
                    <a:pt x="15239" y="0"/>
                  </a:lnTo>
                  <a:lnTo>
                    <a:pt x="0" y="0"/>
                  </a:lnTo>
                  <a:lnTo>
                    <a:pt x="0" y="25908"/>
                  </a:lnTo>
                  <a:lnTo>
                    <a:pt x="15239" y="25908"/>
                  </a:lnTo>
                  <a:close/>
                </a:path>
              </a:pathLst>
            </a:custGeom>
            <a:solidFill>
              <a:srgbClr val="000000"/>
            </a:solidFill>
          </p:spPr>
          <p:txBody>
            <a:bodyPr wrap="square" lIns="0" tIns="0" rIns="0" bIns="0" rtlCol="0"/>
            <a:lstStyle/>
            <a:p>
              <a:endParaRPr/>
            </a:p>
          </p:txBody>
        </p:sp>
        <p:sp>
          <p:nvSpPr>
            <p:cNvPr id="17" name="object 17"/>
            <p:cNvSpPr/>
            <p:nvPr/>
          </p:nvSpPr>
          <p:spPr>
            <a:xfrm>
              <a:off x="1896872" y="1587499"/>
              <a:ext cx="15240" cy="0"/>
            </a:xfrm>
            <a:custGeom>
              <a:avLst/>
              <a:gdLst/>
              <a:ahLst/>
              <a:cxnLst/>
              <a:rect l="l" t="t" r="r" b="b"/>
              <a:pathLst>
                <a:path w="15239">
                  <a:moveTo>
                    <a:pt x="0" y="0"/>
                  </a:moveTo>
                  <a:lnTo>
                    <a:pt x="15239" y="0"/>
                  </a:lnTo>
                </a:path>
              </a:pathLst>
            </a:custGeom>
            <a:ln w="3175">
              <a:solidFill>
                <a:srgbClr val="000000"/>
              </a:solidFill>
            </a:ln>
          </p:spPr>
          <p:txBody>
            <a:bodyPr wrap="square" lIns="0" tIns="0" rIns="0" bIns="0" rtlCol="0"/>
            <a:lstStyle/>
            <a:p>
              <a:endParaRPr/>
            </a:p>
          </p:txBody>
        </p:sp>
        <p:sp>
          <p:nvSpPr>
            <p:cNvPr id="18" name="object 18"/>
            <p:cNvSpPr/>
            <p:nvPr/>
          </p:nvSpPr>
          <p:spPr>
            <a:xfrm>
              <a:off x="1893824" y="1579879"/>
              <a:ext cx="21590" cy="26034"/>
            </a:xfrm>
            <a:custGeom>
              <a:avLst/>
              <a:gdLst/>
              <a:ahLst/>
              <a:cxnLst/>
              <a:rect l="l" t="t" r="r" b="b"/>
              <a:pathLst>
                <a:path w="21589" h="26034">
                  <a:moveTo>
                    <a:pt x="21336" y="25908"/>
                  </a:moveTo>
                  <a:lnTo>
                    <a:pt x="21336" y="0"/>
                  </a:lnTo>
                  <a:lnTo>
                    <a:pt x="0" y="0"/>
                  </a:lnTo>
                  <a:lnTo>
                    <a:pt x="0" y="25908"/>
                  </a:lnTo>
                  <a:lnTo>
                    <a:pt x="21336" y="25908"/>
                  </a:lnTo>
                  <a:close/>
                </a:path>
              </a:pathLst>
            </a:custGeom>
            <a:solidFill>
              <a:srgbClr val="000000"/>
            </a:solidFill>
          </p:spPr>
          <p:txBody>
            <a:bodyPr wrap="square" lIns="0" tIns="0" rIns="0" bIns="0" rtlCol="0"/>
            <a:lstStyle/>
            <a:p>
              <a:endParaRPr/>
            </a:p>
          </p:txBody>
        </p:sp>
        <p:sp>
          <p:nvSpPr>
            <p:cNvPr id="19" name="object 19"/>
            <p:cNvSpPr/>
            <p:nvPr/>
          </p:nvSpPr>
          <p:spPr>
            <a:xfrm>
              <a:off x="1893824" y="1549399"/>
              <a:ext cx="21590" cy="0"/>
            </a:xfrm>
            <a:custGeom>
              <a:avLst/>
              <a:gdLst/>
              <a:ahLst/>
              <a:cxnLst/>
              <a:rect l="l" t="t" r="r" b="b"/>
              <a:pathLst>
                <a:path w="21589">
                  <a:moveTo>
                    <a:pt x="0" y="0"/>
                  </a:moveTo>
                  <a:lnTo>
                    <a:pt x="21336" y="0"/>
                  </a:lnTo>
                </a:path>
              </a:pathLst>
            </a:custGeom>
            <a:ln w="3175">
              <a:solidFill>
                <a:srgbClr val="000000"/>
              </a:solidFill>
            </a:ln>
          </p:spPr>
          <p:txBody>
            <a:bodyPr wrap="square" lIns="0" tIns="0" rIns="0" bIns="0" rtlCol="0"/>
            <a:lstStyle/>
            <a:p>
              <a:endParaRPr/>
            </a:p>
          </p:txBody>
        </p:sp>
        <p:sp>
          <p:nvSpPr>
            <p:cNvPr id="20" name="object 20"/>
            <p:cNvSpPr/>
            <p:nvPr/>
          </p:nvSpPr>
          <p:spPr>
            <a:xfrm>
              <a:off x="1892300" y="1544827"/>
              <a:ext cx="24765" cy="24765"/>
            </a:xfrm>
            <a:custGeom>
              <a:avLst/>
              <a:gdLst/>
              <a:ahLst/>
              <a:cxnLst/>
              <a:rect l="l" t="t" r="r" b="b"/>
              <a:pathLst>
                <a:path w="24764" h="24765">
                  <a:moveTo>
                    <a:pt x="24383" y="24383"/>
                  </a:moveTo>
                  <a:lnTo>
                    <a:pt x="24383" y="0"/>
                  </a:lnTo>
                  <a:lnTo>
                    <a:pt x="0" y="0"/>
                  </a:lnTo>
                  <a:lnTo>
                    <a:pt x="0" y="24383"/>
                  </a:lnTo>
                  <a:lnTo>
                    <a:pt x="24383" y="24383"/>
                  </a:lnTo>
                  <a:close/>
                </a:path>
              </a:pathLst>
            </a:custGeom>
            <a:solidFill>
              <a:srgbClr val="000000"/>
            </a:solidFill>
          </p:spPr>
          <p:txBody>
            <a:bodyPr wrap="square" lIns="0" tIns="0" rIns="0" bIns="0" rtlCol="0"/>
            <a:lstStyle/>
            <a:p>
              <a:endParaRPr/>
            </a:p>
          </p:txBody>
        </p:sp>
        <p:sp>
          <p:nvSpPr>
            <p:cNvPr id="21" name="object 21"/>
            <p:cNvSpPr/>
            <p:nvPr/>
          </p:nvSpPr>
          <p:spPr>
            <a:xfrm>
              <a:off x="1892300" y="1514347"/>
              <a:ext cx="24765" cy="0"/>
            </a:xfrm>
            <a:custGeom>
              <a:avLst/>
              <a:gdLst/>
              <a:ahLst/>
              <a:cxnLst/>
              <a:rect l="l" t="t" r="r" b="b"/>
              <a:pathLst>
                <a:path w="24764">
                  <a:moveTo>
                    <a:pt x="0" y="0"/>
                  </a:moveTo>
                  <a:lnTo>
                    <a:pt x="24383" y="0"/>
                  </a:lnTo>
                </a:path>
              </a:pathLst>
            </a:custGeom>
            <a:ln w="3175">
              <a:solidFill>
                <a:srgbClr val="000000"/>
              </a:solidFill>
            </a:ln>
          </p:spPr>
          <p:txBody>
            <a:bodyPr wrap="square" lIns="0" tIns="0" rIns="0" bIns="0" rtlCol="0"/>
            <a:lstStyle/>
            <a:p>
              <a:endParaRPr/>
            </a:p>
          </p:txBody>
        </p:sp>
        <p:sp>
          <p:nvSpPr>
            <p:cNvPr id="22" name="object 22"/>
            <p:cNvSpPr/>
            <p:nvPr/>
          </p:nvSpPr>
          <p:spPr>
            <a:xfrm>
              <a:off x="1886204" y="1508251"/>
              <a:ext cx="36830" cy="26034"/>
            </a:xfrm>
            <a:custGeom>
              <a:avLst/>
              <a:gdLst/>
              <a:ahLst/>
              <a:cxnLst/>
              <a:rect l="l" t="t" r="r" b="b"/>
              <a:pathLst>
                <a:path w="36830" h="26034">
                  <a:moveTo>
                    <a:pt x="36575" y="25907"/>
                  </a:moveTo>
                  <a:lnTo>
                    <a:pt x="36575" y="0"/>
                  </a:lnTo>
                  <a:lnTo>
                    <a:pt x="0" y="0"/>
                  </a:lnTo>
                  <a:lnTo>
                    <a:pt x="0" y="25907"/>
                  </a:lnTo>
                  <a:lnTo>
                    <a:pt x="36575" y="25907"/>
                  </a:lnTo>
                  <a:close/>
                </a:path>
              </a:pathLst>
            </a:custGeom>
            <a:solidFill>
              <a:srgbClr val="000000"/>
            </a:solidFill>
          </p:spPr>
          <p:txBody>
            <a:bodyPr wrap="square" lIns="0" tIns="0" rIns="0" bIns="0" rtlCol="0"/>
            <a:lstStyle/>
            <a:p>
              <a:endParaRPr/>
            </a:p>
          </p:txBody>
        </p:sp>
        <p:sp>
          <p:nvSpPr>
            <p:cNvPr id="23" name="object 23"/>
            <p:cNvSpPr/>
            <p:nvPr/>
          </p:nvSpPr>
          <p:spPr>
            <a:xfrm>
              <a:off x="1886204" y="1477771"/>
              <a:ext cx="36830" cy="0"/>
            </a:xfrm>
            <a:custGeom>
              <a:avLst/>
              <a:gdLst/>
              <a:ahLst/>
              <a:cxnLst/>
              <a:rect l="l" t="t" r="r" b="b"/>
              <a:pathLst>
                <a:path w="36830">
                  <a:moveTo>
                    <a:pt x="0" y="0"/>
                  </a:moveTo>
                  <a:lnTo>
                    <a:pt x="36575" y="0"/>
                  </a:lnTo>
                </a:path>
              </a:pathLst>
            </a:custGeom>
            <a:ln w="3175">
              <a:solidFill>
                <a:srgbClr val="000000"/>
              </a:solidFill>
            </a:ln>
          </p:spPr>
          <p:txBody>
            <a:bodyPr wrap="square" lIns="0" tIns="0" rIns="0" bIns="0" rtlCol="0"/>
            <a:lstStyle/>
            <a:p>
              <a:endParaRPr/>
            </a:p>
          </p:txBody>
        </p:sp>
        <p:sp>
          <p:nvSpPr>
            <p:cNvPr id="24" name="object 24"/>
            <p:cNvSpPr/>
            <p:nvPr/>
          </p:nvSpPr>
          <p:spPr>
            <a:xfrm>
              <a:off x="1884680" y="1470151"/>
              <a:ext cx="40005" cy="26034"/>
            </a:xfrm>
            <a:custGeom>
              <a:avLst/>
              <a:gdLst/>
              <a:ahLst/>
              <a:cxnLst/>
              <a:rect l="l" t="t" r="r" b="b"/>
              <a:pathLst>
                <a:path w="40005" h="26034">
                  <a:moveTo>
                    <a:pt x="39624" y="25907"/>
                  </a:moveTo>
                  <a:lnTo>
                    <a:pt x="39624" y="0"/>
                  </a:lnTo>
                  <a:lnTo>
                    <a:pt x="0" y="0"/>
                  </a:lnTo>
                  <a:lnTo>
                    <a:pt x="0" y="25907"/>
                  </a:lnTo>
                  <a:lnTo>
                    <a:pt x="39624" y="25907"/>
                  </a:lnTo>
                  <a:close/>
                </a:path>
              </a:pathLst>
            </a:custGeom>
            <a:solidFill>
              <a:srgbClr val="000000"/>
            </a:solidFill>
          </p:spPr>
          <p:txBody>
            <a:bodyPr wrap="square" lIns="0" tIns="0" rIns="0" bIns="0" rtlCol="0"/>
            <a:lstStyle/>
            <a:p>
              <a:endParaRPr/>
            </a:p>
          </p:txBody>
        </p:sp>
        <p:sp>
          <p:nvSpPr>
            <p:cNvPr id="25" name="object 25"/>
            <p:cNvSpPr/>
            <p:nvPr/>
          </p:nvSpPr>
          <p:spPr>
            <a:xfrm>
              <a:off x="1884680" y="1439671"/>
              <a:ext cx="40005" cy="0"/>
            </a:xfrm>
            <a:custGeom>
              <a:avLst/>
              <a:gdLst/>
              <a:ahLst/>
              <a:cxnLst/>
              <a:rect l="l" t="t" r="r" b="b"/>
              <a:pathLst>
                <a:path w="40005">
                  <a:moveTo>
                    <a:pt x="0" y="0"/>
                  </a:moveTo>
                  <a:lnTo>
                    <a:pt x="39624" y="0"/>
                  </a:lnTo>
                </a:path>
              </a:pathLst>
            </a:custGeom>
            <a:ln w="3175">
              <a:solidFill>
                <a:srgbClr val="000000"/>
              </a:solidFill>
            </a:ln>
          </p:spPr>
          <p:txBody>
            <a:bodyPr wrap="square" lIns="0" tIns="0" rIns="0" bIns="0" rtlCol="0"/>
            <a:lstStyle/>
            <a:p>
              <a:endParaRPr/>
            </a:p>
          </p:txBody>
        </p:sp>
        <p:sp>
          <p:nvSpPr>
            <p:cNvPr id="26" name="object 26"/>
            <p:cNvSpPr/>
            <p:nvPr/>
          </p:nvSpPr>
          <p:spPr>
            <a:xfrm>
              <a:off x="1878584" y="1435099"/>
              <a:ext cx="52069" cy="26034"/>
            </a:xfrm>
            <a:custGeom>
              <a:avLst/>
              <a:gdLst/>
              <a:ahLst/>
              <a:cxnLst/>
              <a:rect l="l" t="t" r="r" b="b"/>
              <a:pathLst>
                <a:path w="52069" h="26034">
                  <a:moveTo>
                    <a:pt x="51816" y="25907"/>
                  </a:moveTo>
                  <a:lnTo>
                    <a:pt x="51816" y="0"/>
                  </a:lnTo>
                  <a:lnTo>
                    <a:pt x="0" y="0"/>
                  </a:lnTo>
                  <a:lnTo>
                    <a:pt x="0" y="25907"/>
                  </a:lnTo>
                  <a:lnTo>
                    <a:pt x="51816" y="25907"/>
                  </a:lnTo>
                  <a:close/>
                </a:path>
              </a:pathLst>
            </a:custGeom>
            <a:solidFill>
              <a:srgbClr val="000000"/>
            </a:solidFill>
          </p:spPr>
          <p:txBody>
            <a:bodyPr wrap="square" lIns="0" tIns="0" rIns="0" bIns="0" rtlCol="0"/>
            <a:lstStyle/>
            <a:p>
              <a:endParaRPr/>
            </a:p>
          </p:txBody>
        </p:sp>
        <p:sp>
          <p:nvSpPr>
            <p:cNvPr id="27" name="object 27"/>
            <p:cNvSpPr/>
            <p:nvPr/>
          </p:nvSpPr>
          <p:spPr>
            <a:xfrm>
              <a:off x="1881632" y="1404619"/>
              <a:ext cx="45720" cy="0"/>
            </a:xfrm>
            <a:custGeom>
              <a:avLst/>
              <a:gdLst/>
              <a:ahLst/>
              <a:cxnLst/>
              <a:rect l="l" t="t" r="r" b="b"/>
              <a:pathLst>
                <a:path w="45719">
                  <a:moveTo>
                    <a:pt x="0" y="0"/>
                  </a:moveTo>
                  <a:lnTo>
                    <a:pt x="45719" y="0"/>
                  </a:lnTo>
                </a:path>
              </a:pathLst>
            </a:custGeom>
            <a:ln w="3175">
              <a:solidFill>
                <a:srgbClr val="000000"/>
              </a:solidFill>
            </a:ln>
          </p:spPr>
          <p:txBody>
            <a:bodyPr wrap="square" lIns="0" tIns="0" rIns="0" bIns="0" rtlCol="0"/>
            <a:lstStyle/>
            <a:p>
              <a:endParaRPr/>
            </a:p>
          </p:txBody>
        </p:sp>
        <p:sp>
          <p:nvSpPr>
            <p:cNvPr id="28" name="object 28"/>
            <p:cNvSpPr/>
            <p:nvPr/>
          </p:nvSpPr>
          <p:spPr>
            <a:xfrm>
              <a:off x="1877060" y="1400047"/>
              <a:ext cx="55244" cy="24765"/>
            </a:xfrm>
            <a:custGeom>
              <a:avLst/>
              <a:gdLst/>
              <a:ahLst/>
              <a:cxnLst/>
              <a:rect l="l" t="t" r="r" b="b"/>
              <a:pathLst>
                <a:path w="55244" h="24765">
                  <a:moveTo>
                    <a:pt x="54863" y="24383"/>
                  </a:moveTo>
                  <a:lnTo>
                    <a:pt x="54863" y="0"/>
                  </a:lnTo>
                  <a:lnTo>
                    <a:pt x="0" y="0"/>
                  </a:lnTo>
                  <a:lnTo>
                    <a:pt x="0" y="24383"/>
                  </a:lnTo>
                  <a:lnTo>
                    <a:pt x="54863" y="24383"/>
                  </a:lnTo>
                  <a:close/>
                </a:path>
              </a:pathLst>
            </a:custGeom>
            <a:solidFill>
              <a:srgbClr val="000000"/>
            </a:solidFill>
          </p:spPr>
          <p:txBody>
            <a:bodyPr wrap="square" lIns="0" tIns="0" rIns="0" bIns="0" rtlCol="0"/>
            <a:lstStyle/>
            <a:p>
              <a:endParaRPr/>
            </a:p>
          </p:txBody>
        </p:sp>
        <p:sp>
          <p:nvSpPr>
            <p:cNvPr id="29" name="object 29"/>
            <p:cNvSpPr/>
            <p:nvPr/>
          </p:nvSpPr>
          <p:spPr>
            <a:xfrm>
              <a:off x="1877060" y="1369567"/>
              <a:ext cx="55244" cy="0"/>
            </a:xfrm>
            <a:custGeom>
              <a:avLst/>
              <a:gdLst/>
              <a:ahLst/>
              <a:cxnLst/>
              <a:rect l="l" t="t" r="r" b="b"/>
              <a:pathLst>
                <a:path w="55244">
                  <a:moveTo>
                    <a:pt x="0" y="0"/>
                  </a:moveTo>
                  <a:lnTo>
                    <a:pt x="54863" y="0"/>
                  </a:lnTo>
                </a:path>
              </a:pathLst>
            </a:custGeom>
            <a:ln w="3175">
              <a:solidFill>
                <a:srgbClr val="000000"/>
              </a:solidFill>
            </a:ln>
          </p:spPr>
          <p:txBody>
            <a:bodyPr wrap="square" lIns="0" tIns="0" rIns="0" bIns="0" rtlCol="0"/>
            <a:lstStyle/>
            <a:p>
              <a:endParaRPr/>
            </a:p>
          </p:txBody>
        </p:sp>
        <p:sp>
          <p:nvSpPr>
            <p:cNvPr id="30" name="object 30"/>
            <p:cNvSpPr/>
            <p:nvPr/>
          </p:nvSpPr>
          <p:spPr>
            <a:xfrm>
              <a:off x="1874012" y="1361947"/>
              <a:ext cx="60960" cy="24765"/>
            </a:xfrm>
            <a:custGeom>
              <a:avLst/>
              <a:gdLst/>
              <a:ahLst/>
              <a:cxnLst/>
              <a:rect l="l" t="t" r="r" b="b"/>
              <a:pathLst>
                <a:path w="60960" h="24765">
                  <a:moveTo>
                    <a:pt x="60960" y="24383"/>
                  </a:moveTo>
                  <a:lnTo>
                    <a:pt x="60960" y="0"/>
                  </a:lnTo>
                  <a:lnTo>
                    <a:pt x="0" y="0"/>
                  </a:lnTo>
                  <a:lnTo>
                    <a:pt x="0" y="24383"/>
                  </a:lnTo>
                  <a:lnTo>
                    <a:pt x="60960" y="24383"/>
                  </a:lnTo>
                  <a:close/>
                </a:path>
              </a:pathLst>
            </a:custGeom>
            <a:solidFill>
              <a:srgbClr val="000000"/>
            </a:solidFill>
          </p:spPr>
          <p:txBody>
            <a:bodyPr wrap="square" lIns="0" tIns="0" rIns="0" bIns="0" rtlCol="0"/>
            <a:lstStyle/>
            <a:p>
              <a:endParaRPr/>
            </a:p>
          </p:txBody>
        </p:sp>
        <p:sp>
          <p:nvSpPr>
            <p:cNvPr id="31" name="object 31"/>
            <p:cNvSpPr/>
            <p:nvPr/>
          </p:nvSpPr>
          <p:spPr>
            <a:xfrm>
              <a:off x="1874012" y="1331467"/>
              <a:ext cx="60960" cy="0"/>
            </a:xfrm>
            <a:custGeom>
              <a:avLst/>
              <a:gdLst/>
              <a:ahLst/>
              <a:cxnLst/>
              <a:rect l="l" t="t" r="r" b="b"/>
              <a:pathLst>
                <a:path w="60960">
                  <a:moveTo>
                    <a:pt x="0" y="0"/>
                  </a:moveTo>
                  <a:lnTo>
                    <a:pt x="60960" y="0"/>
                  </a:lnTo>
                </a:path>
              </a:pathLst>
            </a:custGeom>
            <a:ln w="3175">
              <a:solidFill>
                <a:srgbClr val="000000"/>
              </a:solidFill>
            </a:ln>
          </p:spPr>
          <p:txBody>
            <a:bodyPr wrap="square" lIns="0" tIns="0" rIns="0" bIns="0" rtlCol="0"/>
            <a:lstStyle/>
            <a:p>
              <a:endParaRPr/>
            </a:p>
          </p:txBody>
        </p:sp>
        <p:sp>
          <p:nvSpPr>
            <p:cNvPr id="32" name="object 32"/>
            <p:cNvSpPr/>
            <p:nvPr/>
          </p:nvSpPr>
          <p:spPr>
            <a:xfrm>
              <a:off x="1869440" y="1325371"/>
              <a:ext cx="70485" cy="26034"/>
            </a:xfrm>
            <a:custGeom>
              <a:avLst/>
              <a:gdLst/>
              <a:ahLst/>
              <a:cxnLst/>
              <a:rect l="l" t="t" r="r" b="b"/>
              <a:pathLst>
                <a:path w="70485" h="26034">
                  <a:moveTo>
                    <a:pt x="70104" y="25907"/>
                  </a:moveTo>
                  <a:lnTo>
                    <a:pt x="70104" y="0"/>
                  </a:lnTo>
                  <a:lnTo>
                    <a:pt x="0" y="0"/>
                  </a:lnTo>
                  <a:lnTo>
                    <a:pt x="0" y="25907"/>
                  </a:lnTo>
                  <a:lnTo>
                    <a:pt x="70104" y="25907"/>
                  </a:lnTo>
                  <a:close/>
                </a:path>
              </a:pathLst>
            </a:custGeom>
            <a:solidFill>
              <a:srgbClr val="000000"/>
            </a:solidFill>
          </p:spPr>
          <p:txBody>
            <a:bodyPr wrap="square" lIns="0" tIns="0" rIns="0" bIns="0" rtlCol="0"/>
            <a:lstStyle/>
            <a:p>
              <a:endParaRPr/>
            </a:p>
          </p:txBody>
        </p:sp>
        <p:sp>
          <p:nvSpPr>
            <p:cNvPr id="33" name="object 33"/>
            <p:cNvSpPr/>
            <p:nvPr/>
          </p:nvSpPr>
          <p:spPr>
            <a:xfrm>
              <a:off x="1869440" y="1294891"/>
              <a:ext cx="70485" cy="0"/>
            </a:xfrm>
            <a:custGeom>
              <a:avLst/>
              <a:gdLst/>
              <a:ahLst/>
              <a:cxnLst/>
              <a:rect l="l" t="t" r="r" b="b"/>
              <a:pathLst>
                <a:path w="70485">
                  <a:moveTo>
                    <a:pt x="0" y="0"/>
                  </a:moveTo>
                  <a:lnTo>
                    <a:pt x="70104" y="0"/>
                  </a:lnTo>
                </a:path>
              </a:pathLst>
            </a:custGeom>
            <a:ln w="3175">
              <a:solidFill>
                <a:srgbClr val="000000"/>
              </a:solidFill>
            </a:ln>
          </p:spPr>
          <p:txBody>
            <a:bodyPr wrap="square" lIns="0" tIns="0" rIns="0" bIns="0" rtlCol="0"/>
            <a:lstStyle/>
            <a:p>
              <a:endParaRPr/>
            </a:p>
          </p:txBody>
        </p:sp>
        <p:sp>
          <p:nvSpPr>
            <p:cNvPr id="34" name="object 34"/>
            <p:cNvSpPr/>
            <p:nvPr/>
          </p:nvSpPr>
          <p:spPr>
            <a:xfrm>
              <a:off x="1866392" y="1290319"/>
              <a:ext cx="76200" cy="26034"/>
            </a:xfrm>
            <a:custGeom>
              <a:avLst/>
              <a:gdLst/>
              <a:ahLst/>
              <a:cxnLst/>
              <a:rect l="l" t="t" r="r" b="b"/>
              <a:pathLst>
                <a:path w="76200" h="26034">
                  <a:moveTo>
                    <a:pt x="76200" y="25907"/>
                  </a:moveTo>
                  <a:lnTo>
                    <a:pt x="76200" y="0"/>
                  </a:lnTo>
                  <a:lnTo>
                    <a:pt x="0" y="0"/>
                  </a:lnTo>
                  <a:lnTo>
                    <a:pt x="0" y="25907"/>
                  </a:lnTo>
                  <a:lnTo>
                    <a:pt x="76200" y="25907"/>
                  </a:lnTo>
                  <a:close/>
                </a:path>
              </a:pathLst>
            </a:custGeom>
            <a:solidFill>
              <a:srgbClr val="000000"/>
            </a:solidFill>
          </p:spPr>
          <p:txBody>
            <a:bodyPr wrap="square" lIns="0" tIns="0" rIns="0" bIns="0" rtlCol="0"/>
            <a:lstStyle/>
            <a:p>
              <a:endParaRPr/>
            </a:p>
          </p:txBody>
        </p:sp>
        <p:sp>
          <p:nvSpPr>
            <p:cNvPr id="35" name="object 35"/>
            <p:cNvSpPr/>
            <p:nvPr/>
          </p:nvSpPr>
          <p:spPr>
            <a:xfrm>
              <a:off x="1904492" y="2247391"/>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a:p>
          </p:txBody>
        </p:sp>
        <p:sp>
          <p:nvSpPr>
            <p:cNvPr id="36" name="object 36"/>
            <p:cNvSpPr/>
            <p:nvPr/>
          </p:nvSpPr>
          <p:spPr>
            <a:xfrm>
              <a:off x="1899920" y="2229103"/>
              <a:ext cx="9525" cy="26034"/>
            </a:xfrm>
            <a:custGeom>
              <a:avLst/>
              <a:gdLst/>
              <a:ahLst/>
              <a:cxnLst/>
              <a:rect l="l" t="t" r="r" b="b"/>
              <a:pathLst>
                <a:path w="9525" h="26035">
                  <a:moveTo>
                    <a:pt x="9143" y="25908"/>
                  </a:moveTo>
                  <a:lnTo>
                    <a:pt x="9143" y="0"/>
                  </a:lnTo>
                  <a:lnTo>
                    <a:pt x="0" y="0"/>
                  </a:lnTo>
                  <a:lnTo>
                    <a:pt x="0" y="25908"/>
                  </a:lnTo>
                  <a:lnTo>
                    <a:pt x="9143" y="25908"/>
                  </a:lnTo>
                  <a:close/>
                </a:path>
              </a:pathLst>
            </a:custGeom>
            <a:solidFill>
              <a:srgbClr val="000000"/>
            </a:solidFill>
          </p:spPr>
          <p:txBody>
            <a:bodyPr wrap="square" lIns="0" tIns="0" rIns="0" bIns="0" rtlCol="0"/>
            <a:lstStyle/>
            <a:p>
              <a:endParaRPr/>
            </a:p>
          </p:txBody>
        </p:sp>
        <p:sp>
          <p:nvSpPr>
            <p:cNvPr id="37" name="object 37"/>
            <p:cNvSpPr/>
            <p:nvPr/>
          </p:nvSpPr>
          <p:spPr>
            <a:xfrm>
              <a:off x="1899920" y="2288539"/>
              <a:ext cx="9525" cy="0"/>
            </a:xfrm>
            <a:custGeom>
              <a:avLst/>
              <a:gdLst/>
              <a:ahLst/>
              <a:cxnLst/>
              <a:rect l="l" t="t" r="r" b="b"/>
              <a:pathLst>
                <a:path w="9525">
                  <a:moveTo>
                    <a:pt x="9143" y="0"/>
                  </a:moveTo>
                  <a:lnTo>
                    <a:pt x="0" y="0"/>
                  </a:lnTo>
                </a:path>
              </a:pathLst>
            </a:custGeom>
            <a:ln w="3175">
              <a:solidFill>
                <a:srgbClr val="000000"/>
              </a:solidFill>
            </a:ln>
          </p:spPr>
          <p:txBody>
            <a:bodyPr wrap="square" lIns="0" tIns="0" rIns="0" bIns="0" rtlCol="0"/>
            <a:lstStyle/>
            <a:p>
              <a:endParaRPr/>
            </a:p>
          </p:txBody>
        </p:sp>
        <p:sp>
          <p:nvSpPr>
            <p:cNvPr id="38" name="object 38"/>
            <p:cNvSpPr/>
            <p:nvPr/>
          </p:nvSpPr>
          <p:spPr>
            <a:xfrm>
              <a:off x="1896872" y="2267203"/>
              <a:ext cx="15240" cy="26034"/>
            </a:xfrm>
            <a:custGeom>
              <a:avLst/>
              <a:gdLst/>
              <a:ahLst/>
              <a:cxnLst/>
              <a:rect l="l" t="t" r="r" b="b"/>
              <a:pathLst>
                <a:path w="15239" h="26035">
                  <a:moveTo>
                    <a:pt x="15239" y="25908"/>
                  </a:moveTo>
                  <a:lnTo>
                    <a:pt x="15239" y="0"/>
                  </a:lnTo>
                  <a:lnTo>
                    <a:pt x="0" y="0"/>
                  </a:lnTo>
                  <a:lnTo>
                    <a:pt x="0" y="25908"/>
                  </a:lnTo>
                  <a:lnTo>
                    <a:pt x="15239" y="25908"/>
                  </a:lnTo>
                  <a:close/>
                </a:path>
              </a:pathLst>
            </a:custGeom>
            <a:solidFill>
              <a:srgbClr val="000000"/>
            </a:solidFill>
          </p:spPr>
          <p:txBody>
            <a:bodyPr wrap="square" lIns="0" tIns="0" rIns="0" bIns="0" rtlCol="0"/>
            <a:lstStyle/>
            <a:p>
              <a:endParaRPr/>
            </a:p>
          </p:txBody>
        </p:sp>
        <p:sp>
          <p:nvSpPr>
            <p:cNvPr id="39" name="object 39"/>
            <p:cNvSpPr/>
            <p:nvPr/>
          </p:nvSpPr>
          <p:spPr>
            <a:xfrm>
              <a:off x="1896872" y="2326639"/>
              <a:ext cx="15240" cy="0"/>
            </a:xfrm>
            <a:custGeom>
              <a:avLst/>
              <a:gdLst/>
              <a:ahLst/>
              <a:cxnLst/>
              <a:rect l="l" t="t" r="r" b="b"/>
              <a:pathLst>
                <a:path w="15239">
                  <a:moveTo>
                    <a:pt x="15239" y="0"/>
                  </a:moveTo>
                  <a:lnTo>
                    <a:pt x="0" y="0"/>
                  </a:lnTo>
                </a:path>
              </a:pathLst>
            </a:custGeom>
            <a:ln w="3175">
              <a:solidFill>
                <a:srgbClr val="000000"/>
              </a:solidFill>
            </a:ln>
          </p:spPr>
          <p:txBody>
            <a:bodyPr wrap="square" lIns="0" tIns="0" rIns="0" bIns="0" rtlCol="0"/>
            <a:lstStyle/>
            <a:p>
              <a:endParaRPr/>
            </a:p>
          </p:txBody>
        </p:sp>
        <p:sp>
          <p:nvSpPr>
            <p:cNvPr id="40" name="object 40"/>
            <p:cNvSpPr/>
            <p:nvPr/>
          </p:nvSpPr>
          <p:spPr>
            <a:xfrm>
              <a:off x="1892300" y="2305303"/>
              <a:ext cx="24765" cy="26034"/>
            </a:xfrm>
            <a:custGeom>
              <a:avLst/>
              <a:gdLst/>
              <a:ahLst/>
              <a:cxnLst/>
              <a:rect l="l" t="t" r="r" b="b"/>
              <a:pathLst>
                <a:path w="24764" h="26035">
                  <a:moveTo>
                    <a:pt x="24383" y="25908"/>
                  </a:moveTo>
                  <a:lnTo>
                    <a:pt x="24383" y="0"/>
                  </a:lnTo>
                  <a:lnTo>
                    <a:pt x="0" y="0"/>
                  </a:lnTo>
                  <a:lnTo>
                    <a:pt x="0" y="25908"/>
                  </a:lnTo>
                  <a:lnTo>
                    <a:pt x="24383" y="25908"/>
                  </a:lnTo>
                  <a:close/>
                </a:path>
              </a:pathLst>
            </a:custGeom>
            <a:solidFill>
              <a:srgbClr val="000000"/>
            </a:solidFill>
          </p:spPr>
          <p:txBody>
            <a:bodyPr wrap="square" lIns="0" tIns="0" rIns="0" bIns="0" rtlCol="0"/>
            <a:lstStyle/>
            <a:p>
              <a:endParaRPr/>
            </a:p>
          </p:txBody>
        </p:sp>
        <p:sp>
          <p:nvSpPr>
            <p:cNvPr id="41" name="object 41"/>
            <p:cNvSpPr/>
            <p:nvPr/>
          </p:nvSpPr>
          <p:spPr>
            <a:xfrm>
              <a:off x="1892300" y="2364739"/>
              <a:ext cx="24765" cy="0"/>
            </a:xfrm>
            <a:custGeom>
              <a:avLst/>
              <a:gdLst/>
              <a:ahLst/>
              <a:cxnLst/>
              <a:rect l="l" t="t" r="r" b="b"/>
              <a:pathLst>
                <a:path w="24764">
                  <a:moveTo>
                    <a:pt x="24383" y="0"/>
                  </a:moveTo>
                  <a:lnTo>
                    <a:pt x="0" y="0"/>
                  </a:lnTo>
                </a:path>
              </a:pathLst>
            </a:custGeom>
            <a:ln w="3175">
              <a:solidFill>
                <a:srgbClr val="000000"/>
              </a:solidFill>
            </a:ln>
          </p:spPr>
          <p:txBody>
            <a:bodyPr wrap="square" lIns="0" tIns="0" rIns="0" bIns="0" rtlCol="0"/>
            <a:lstStyle/>
            <a:p>
              <a:endParaRPr/>
            </a:p>
          </p:txBody>
        </p:sp>
        <p:sp>
          <p:nvSpPr>
            <p:cNvPr id="42" name="object 42"/>
            <p:cNvSpPr/>
            <p:nvPr/>
          </p:nvSpPr>
          <p:spPr>
            <a:xfrm>
              <a:off x="1889252" y="2343403"/>
              <a:ext cx="30480" cy="26034"/>
            </a:xfrm>
            <a:custGeom>
              <a:avLst/>
              <a:gdLst/>
              <a:ahLst/>
              <a:cxnLst/>
              <a:rect l="l" t="t" r="r" b="b"/>
              <a:pathLst>
                <a:path w="30480" h="26035">
                  <a:moveTo>
                    <a:pt x="30480" y="25908"/>
                  </a:moveTo>
                  <a:lnTo>
                    <a:pt x="30480" y="0"/>
                  </a:lnTo>
                  <a:lnTo>
                    <a:pt x="0" y="0"/>
                  </a:lnTo>
                  <a:lnTo>
                    <a:pt x="0" y="25908"/>
                  </a:lnTo>
                  <a:lnTo>
                    <a:pt x="30480" y="25908"/>
                  </a:lnTo>
                  <a:close/>
                </a:path>
              </a:pathLst>
            </a:custGeom>
            <a:solidFill>
              <a:srgbClr val="000000"/>
            </a:solidFill>
          </p:spPr>
          <p:txBody>
            <a:bodyPr wrap="square" lIns="0" tIns="0" rIns="0" bIns="0" rtlCol="0"/>
            <a:lstStyle/>
            <a:p>
              <a:endParaRPr/>
            </a:p>
          </p:txBody>
        </p:sp>
        <p:sp>
          <p:nvSpPr>
            <p:cNvPr id="43" name="object 43"/>
            <p:cNvSpPr/>
            <p:nvPr/>
          </p:nvSpPr>
          <p:spPr>
            <a:xfrm>
              <a:off x="1889252" y="2402839"/>
              <a:ext cx="30480" cy="0"/>
            </a:xfrm>
            <a:custGeom>
              <a:avLst/>
              <a:gdLst/>
              <a:ahLst/>
              <a:cxnLst/>
              <a:rect l="l" t="t" r="r" b="b"/>
              <a:pathLst>
                <a:path w="30480">
                  <a:moveTo>
                    <a:pt x="30480" y="0"/>
                  </a:moveTo>
                  <a:lnTo>
                    <a:pt x="0" y="0"/>
                  </a:lnTo>
                </a:path>
              </a:pathLst>
            </a:custGeom>
            <a:ln w="3175">
              <a:solidFill>
                <a:srgbClr val="000000"/>
              </a:solidFill>
            </a:ln>
          </p:spPr>
          <p:txBody>
            <a:bodyPr wrap="square" lIns="0" tIns="0" rIns="0" bIns="0" rtlCol="0"/>
            <a:lstStyle/>
            <a:p>
              <a:endParaRPr/>
            </a:p>
          </p:txBody>
        </p:sp>
        <p:sp>
          <p:nvSpPr>
            <p:cNvPr id="44" name="object 44"/>
            <p:cNvSpPr/>
            <p:nvPr/>
          </p:nvSpPr>
          <p:spPr>
            <a:xfrm>
              <a:off x="1884680" y="2381503"/>
              <a:ext cx="40005" cy="26034"/>
            </a:xfrm>
            <a:custGeom>
              <a:avLst/>
              <a:gdLst/>
              <a:ahLst/>
              <a:cxnLst/>
              <a:rect l="l" t="t" r="r" b="b"/>
              <a:pathLst>
                <a:path w="40005" h="26035">
                  <a:moveTo>
                    <a:pt x="39624" y="25908"/>
                  </a:moveTo>
                  <a:lnTo>
                    <a:pt x="39624" y="0"/>
                  </a:lnTo>
                  <a:lnTo>
                    <a:pt x="0" y="0"/>
                  </a:lnTo>
                  <a:lnTo>
                    <a:pt x="0" y="25908"/>
                  </a:lnTo>
                  <a:lnTo>
                    <a:pt x="39624" y="25908"/>
                  </a:lnTo>
                  <a:close/>
                </a:path>
              </a:pathLst>
            </a:custGeom>
            <a:solidFill>
              <a:srgbClr val="000000"/>
            </a:solidFill>
          </p:spPr>
          <p:txBody>
            <a:bodyPr wrap="square" lIns="0" tIns="0" rIns="0" bIns="0" rtlCol="0"/>
            <a:lstStyle/>
            <a:p>
              <a:endParaRPr/>
            </a:p>
          </p:txBody>
        </p:sp>
        <p:sp>
          <p:nvSpPr>
            <p:cNvPr id="45" name="object 45"/>
            <p:cNvSpPr/>
            <p:nvPr/>
          </p:nvSpPr>
          <p:spPr>
            <a:xfrm>
              <a:off x="1884680" y="2440939"/>
              <a:ext cx="40005" cy="0"/>
            </a:xfrm>
            <a:custGeom>
              <a:avLst/>
              <a:gdLst/>
              <a:ahLst/>
              <a:cxnLst/>
              <a:rect l="l" t="t" r="r" b="b"/>
              <a:pathLst>
                <a:path w="40005">
                  <a:moveTo>
                    <a:pt x="39624" y="0"/>
                  </a:moveTo>
                  <a:lnTo>
                    <a:pt x="0" y="0"/>
                  </a:lnTo>
                </a:path>
              </a:pathLst>
            </a:custGeom>
            <a:ln w="3175">
              <a:solidFill>
                <a:srgbClr val="000000"/>
              </a:solidFill>
            </a:ln>
          </p:spPr>
          <p:txBody>
            <a:bodyPr wrap="square" lIns="0" tIns="0" rIns="0" bIns="0" rtlCol="0"/>
            <a:lstStyle/>
            <a:p>
              <a:endParaRPr/>
            </a:p>
          </p:txBody>
        </p:sp>
        <p:sp>
          <p:nvSpPr>
            <p:cNvPr id="46" name="object 46"/>
            <p:cNvSpPr/>
            <p:nvPr/>
          </p:nvSpPr>
          <p:spPr>
            <a:xfrm>
              <a:off x="1881632" y="2422652"/>
              <a:ext cx="45720" cy="26034"/>
            </a:xfrm>
            <a:custGeom>
              <a:avLst/>
              <a:gdLst/>
              <a:ahLst/>
              <a:cxnLst/>
              <a:rect l="l" t="t" r="r" b="b"/>
              <a:pathLst>
                <a:path w="45719" h="26035">
                  <a:moveTo>
                    <a:pt x="45719" y="25907"/>
                  </a:moveTo>
                  <a:lnTo>
                    <a:pt x="45719" y="0"/>
                  </a:lnTo>
                  <a:lnTo>
                    <a:pt x="0" y="0"/>
                  </a:lnTo>
                  <a:lnTo>
                    <a:pt x="0" y="25907"/>
                  </a:lnTo>
                  <a:lnTo>
                    <a:pt x="45719" y="25907"/>
                  </a:lnTo>
                  <a:close/>
                </a:path>
              </a:pathLst>
            </a:custGeom>
            <a:solidFill>
              <a:srgbClr val="000000"/>
            </a:solidFill>
          </p:spPr>
          <p:txBody>
            <a:bodyPr wrap="square" lIns="0" tIns="0" rIns="0" bIns="0" rtlCol="0"/>
            <a:lstStyle/>
            <a:p>
              <a:endParaRPr/>
            </a:p>
          </p:txBody>
        </p:sp>
        <p:sp>
          <p:nvSpPr>
            <p:cNvPr id="47" name="object 47"/>
            <p:cNvSpPr/>
            <p:nvPr/>
          </p:nvSpPr>
          <p:spPr>
            <a:xfrm>
              <a:off x="1881632" y="2480563"/>
              <a:ext cx="45720" cy="0"/>
            </a:xfrm>
            <a:custGeom>
              <a:avLst/>
              <a:gdLst/>
              <a:ahLst/>
              <a:cxnLst/>
              <a:rect l="l" t="t" r="r" b="b"/>
              <a:pathLst>
                <a:path w="45719">
                  <a:moveTo>
                    <a:pt x="45719" y="0"/>
                  </a:moveTo>
                  <a:lnTo>
                    <a:pt x="0" y="0"/>
                  </a:lnTo>
                </a:path>
              </a:pathLst>
            </a:custGeom>
            <a:ln w="3175">
              <a:solidFill>
                <a:srgbClr val="000000"/>
              </a:solidFill>
            </a:ln>
          </p:spPr>
          <p:txBody>
            <a:bodyPr wrap="square" lIns="0" tIns="0" rIns="0" bIns="0" rtlCol="0"/>
            <a:lstStyle/>
            <a:p>
              <a:endParaRPr/>
            </a:p>
          </p:txBody>
        </p:sp>
        <p:sp>
          <p:nvSpPr>
            <p:cNvPr id="48" name="object 48"/>
            <p:cNvSpPr/>
            <p:nvPr/>
          </p:nvSpPr>
          <p:spPr>
            <a:xfrm>
              <a:off x="1877060" y="2460752"/>
              <a:ext cx="55244" cy="26034"/>
            </a:xfrm>
            <a:custGeom>
              <a:avLst/>
              <a:gdLst/>
              <a:ahLst/>
              <a:cxnLst/>
              <a:rect l="l" t="t" r="r" b="b"/>
              <a:pathLst>
                <a:path w="55244" h="26035">
                  <a:moveTo>
                    <a:pt x="54864" y="25907"/>
                  </a:moveTo>
                  <a:lnTo>
                    <a:pt x="54863" y="0"/>
                  </a:lnTo>
                  <a:lnTo>
                    <a:pt x="0" y="0"/>
                  </a:lnTo>
                  <a:lnTo>
                    <a:pt x="0" y="25907"/>
                  </a:lnTo>
                  <a:lnTo>
                    <a:pt x="54864" y="25907"/>
                  </a:lnTo>
                  <a:close/>
                </a:path>
              </a:pathLst>
            </a:custGeom>
            <a:solidFill>
              <a:srgbClr val="000000"/>
            </a:solidFill>
          </p:spPr>
          <p:txBody>
            <a:bodyPr wrap="square" lIns="0" tIns="0" rIns="0" bIns="0" rtlCol="0"/>
            <a:lstStyle/>
            <a:p>
              <a:endParaRPr/>
            </a:p>
          </p:txBody>
        </p:sp>
        <p:sp>
          <p:nvSpPr>
            <p:cNvPr id="49" name="object 49"/>
            <p:cNvSpPr/>
            <p:nvPr/>
          </p:nvSpPr>
          <p:spPr>
            <a:xfrm>
              <a:off x="1877060" y="2518663"/>
              <a:ext cx="55244" cy="0"/>
            </a:xfrm>
            <a:custGeom>
              <a:avLst/>
              <a:gdLst/>
              <a:ahLst/>
              <a:cxnLst/>
              <a:rect l="l" t="t" r="r" b="b"/>
              <a:pathLst>
                <a:path w="55244">
                  <a:moveTo>
                    <a:pt x="54863" y="0"/>
                  </a:moveTo>
                  <a:lnTo>
                    <a:pt x="0" y="0"/>
                  </a:lnTo>
                </a:path>
              </a:pathLst>
            </a:custGeom>
            <a:ln w="3175">
              <a:solidFill>
                <a:srgbClr val="000000"/>
              </a:solidFill>
            </a:ln>
          </p:spPr>
          <p:txBody>
            <a:bodyPr wrap="square" lIns="0" tIns="0" rIns="0" bIns="0" rtlCol="0"/>
            <a:lstStyle/>
            <a:p>
              <a:endParaRPr/>
            </a:p>
          </p:txBody>
        </p:sp>
        <p:sp>
          <p:nvSpPr>
            <p:cNvPr id="50" name="object 50"/>
            <p:cNvSpPr/>
            <p:nvPr/>
          </p:nvSpPr>
          <p:spPr>
            <a:xfrm>
              <a:off x="1874012" y="2498852"/>
              <a:ext cx="60960" cy="26034"/>
            </a:xfrm>
            <a:custGeom>
              <a:avLst/>
              <a:gdLst/>
              <a:ahLst/>
              <a:cxnLst/>
              <a:rect l="l" t="t" r="r" b="b"/>
              <a:pathLst>
                <a:path w="60960" h="26035">
                  <a:moveTo>
                    <a:pt x="60960" y="25907"/>
                  </a:moveTo>
                  <a:lnTo>
                    <a:pt x="60960" y="0"/>
                  </a:lnTo>
                  <a:lnTo>
                    <a:pt x="0" y="0"/>
                  </a:lnTo>
                  <a:lnTo>
                    <a:pt x="0" y="25907"/>
                  </a:lnTo>
                  <a:lnTo>
                    <a:pt x="60960" y="25907"/>
                  </a:lnTo>
                  <a:close/>
                </a:path>
              </a:pathLst>
            </a:custGeom>
            <a:solidFill>
              <a:srgbClr val="000000"/>
            </a:solidFill>
          </p:spPr>
          <p:txBody>
            <a:bodyPr wrap="square" lIns="0" tIns="0" rIns="0" bIns="0" rtlCol="0"/>
            <a:lstStyle/>
            <a:p>
              <a:endParaRPr/>
            </a:p>
          </p:txBody>
        </p:sp>
        <p:sp>
          <p:nvSpPr>
            <p:cNvPr id="51" name="object 51"/>
            <p:cNvSpPr/>
            <p:nvPr/>
          </p:nvSpPr>
          <p:spPr>
            <a:xfrm>
              <a:off x="1874012" y="2556763"/>
              <a:ext cx="60960" cy="0"/>
            </a:xfrm>
            <a:custGeom>
              <a:avLst/>
              <a:gdLst/>
              <a:ahLst/>
              <a:cxnLst/>
              <a:rect l="l" t="t" r="r" b="b"/>
              <a:pathLst>
                <a:path w="60960">
                  <a:moveTo>
                    <a:pt x="60960" y="0"/>
                  </a:moveTo>
                  <a:lnTo>
                    <a:pt x="0" y="0"/>
                  </a:lnTo>
                </a:path>
              </a:pathLst>
            </a:custGeom>
            <a:ln w="3175">
              <a:solidFill>
                <a:srgbClr val="000000"/>
              </a:solidFill>
            </a:ln>
          </p:spPr>
          <p:txBody>
            <a:bodyPr wrap="square" lIns="0" tIns="0" rIns="0" bIns="0" rtlCol="0"/>
            <a:lstStyle/>
            <a:p>
              <a:endParaRPr/>
            </a:p>
          </p:txBody>
        </p:sp>
        <p:sp>
          <p:nvSpPr>
            <p:cNvPr id="52" name="object 52"/>
            <p:cNvSpPr/>
            <p:nvPr/>
          </p:nvSpPr>
          <p:spPr>
            <a:xfrm>
              <a:off x="1869440" y="2536952"/>
              <a:ext cx="70485" cy="26034"/>
            </a:xfrm>
            <a:custGeom>
              <a:avLst/>
              <a:gdLst/>
              <a:ahLst/>
              <a:cxnLst/>
              <a:rect l="l" t="t" r="r" b="b"/>
              <a:pathLst>
                <a:path w="70485" h="26035">
                  <a:moveTo>
                    <a:pt x="70104" y="25907"/>
                  </a:moveTo>
                  <a:lnTo>
                    <a:pt x="70104" y="0"/>
                  </a:lnTo>
                  <a:lnTo>
                    <a:pt x="0" y="0"/>
                  </a:lnTo>
                  <a:lnTo>
                    <a:pt x="0" y="25907"/>
                  </a:lnTo>
                  <a:lnTo>
                    <a:pt x="70104" y="25907"/>
                  </a:lnTo>
                  <a:close/>
                </a:path>
              </a:pathLst>
            </a:custGeom>
            <a:solidFill>
              <a:srgbClr val="000000"/>
            </a:solidFill>
          </p:spPr>
          <p:txBody>
            <a:bodyPr wrap="square" lIns="0" tIns="0" rIns="0" bIns="0" rtlCol="0"/>
            <a:lstStyle/>
            <a:p>
              <a:endParaRPr/>
            </a:p>
          </p:txBody>
        </p:sp>
        <p:sp>
          <p:nvSpPr>
            <p:cNvPr id="53" name="object 53"/>
            <p:cNvSpPr/>
            <p:nvPr/>
          </p:nvSpPr>
          <p:spPr>
            <a:xfrm>
              <a:off x="1869440" y="2594863"/>
              <a:ext cx="70485" cy="0"/>
            </a:xfrm>
            <a:custGeom>
              <a:avLst/>
              <a:gdLst/>
              <a:ahLst/>
              <a:cxnLst/>
              <a:rect l="l" t="t" r="r" b="b"/>
              <a:pathLst>
                <a:path w="70485">
                  <a:moveTo>
                    <a:pt x="70104" y="0"/>
                  </a:moveTo>
                  <a:lnTo>
                    <a:pt x="0" y="0"/>
                  </a:lnTo>
                </a:path>
              </a:pathLst>
            </a:custGeom>
            <a:ln w="3175">
              <a:solidFill>
                <a:srgbClr val="000000"/>
              </a:solidFill>
            </a:ln>
          </p:spPr>
          <p:txBody>
            <a:bodyPr wrap="square" lIns="0" tIns="0" rIns="0" bIns="0" rtlCol="0"/>
            <a:lstStyle/>
            <a:p>
              <a:endParaRPr/>
            </a:p>
          </p:txBody>
        </p:sp>
        <p:sp>
          <p:nvSpPr>
            <p:cNvPr id="54" name="object 54"/>
            <p:cNvSpPr/>
            <p:nvPr/>
          </p:nvSpPr>
          <p:spPr>
            <a:xfrm>
              <a:off x="1866392" y="2575052"/>
              <a:ext cx="76200" cy="26034"/>
            </a:xfrm>
            <a:custGeom>
              <a:avLst/>
              <a:gdLst/>
              <a:ahLst/>
              <a:cxnLst/>
              <a:rect l="l" t="t" r="r" b="b"/>
              <a:pathLst>
                <a:path w="76200" h="26035">
                  <a:moveTo>
                    <a:pt x="76200" y="25907"/>
                  </a:moveTo>
                  <a:lnTo>
                    <a:pt x="76200" y="0"/>
                  </a:lnTo>
                  <a:lnTo>
                    <a:pt x="0" y="0"/>
                  </a:lnTo>
                  <a:lnTo>
                    <a:pt x="0" y="25907"/>
                  </a:lnTo>
                  <a:lnTo>
                    <a:pt x="76200" y="25907"/>
                  </a:lnTo>
                  <a:close/>
                </a:path>
              </a:pathLst>
            </a:custGeom>
            <a:solidFill>
              <a:srgbClr val="000000"/>
            </a:solidFill>
          </p:spPr>
          <p:txBody>
            <a:bodyPr wrap="square" lIns="0" tIns="0" rIns="0" bIns="0" rtlCol="0"/>
            <a:lstStyle/>
            <a:p>
              <a:endParaRPr/>
            </a:p>
          </p:txBody>
        </p:sp>
        <p:sp>
          <p:nvSpPr>
            <p:cNvPr id="55" name="object 55"/>
            <p:cNvSpPr/>
            <p:nvPr/>
          </p:nvSpPr>
          <p:spPr>
            <a:xfrm>
              <a:off x="1866392" y="2632963"/>
              <a:ext cx="76200" cy="0"/>
            </a:xfrm>
            <a:custGeom>
              <a:avLst/>
              <a:gdLst/>
              <a:ahLst/>
              <a:cxnLst/>
              <a:rect l="l" t="t" r="r" b="b"/>
              <a:pathLst>
                <a:path w="76200">
                  <a:moveTo>
                    <a:pt x="76200" y="0"/>
                  </a:moveTo>
                  <a:lnTo>
                    <a:pt x="0" y="0"/>
                  </a:lnTo>
                </a:path>
              </a:pathLst>
            </a:custGeom>
            <a:ln w="3175">
              <a:solidFill>
                <a:srgbClr val="000000"/>
              </a:solidFill>
            </a:ln>
          </p:spPr>
          <p:txBody>
            <a:bodyPr wrap="square" lIns="0" tIns="0" rIns="0" bIns="0" rtlCol="0"/>
            <a:lstStyle/>
            <a:p>
              <a:endParaRPr/>
            </a:p>
          </p:txBody>
        </p:sp>
        <p:sp>
          <p:nvSpPr>
            <p:cNvPr id="56" name="object 56"/>
            <p:cNvSpPr/>
            <p:nvPr/>
          </p:nvSpPr>
          <p:spPr>
            <a:xfrm>
              <a:off x="1861820" y="2616200"/>
              <a:ext cx="85725" cy="24765"/>
            </a:xfrm>
            <a:custGeom>
              <a:avLst/>
              <a:gdLst/>
              <a:ahLst/>
              <a:cxnLst/>
              <a:rect l="l" t="t" r="r" b="b"/>
              <a:pathLst>
                <a:path w="85725" h="24764">
                  <a:moveTo>
                    <a:pt x="85343" y="24383"/>
                  </a:moveTo>
                  <a:lnTo>
                    <a:pt x="85343" y="0"/>
                  </a:lnTo>
                  <a:lnTo>
                    <a:pt x="0" y="0"/>
                  </a:lnTo>
                  <a:lnTo>
                    <a:pt x="0" y="24383"/>
                  </a:lnTo>
                  <a:lnTo>
                    <a:pt x="85343" y="24383"/>
                  </a:lnTo>
                  <a:close/>
                </a:path>
              </a:pathLst>
            </a:custGeom>
            <a:solidFill>
              <a:srgbClr val="000000"/>
            </a:solidFill>
          </p:spPr>
          <p:txBody>
            <a:bodyPr wrap="square" lIns="0" tIns="0" rIns="0" bIns="0" rtlCol="0"/>
            <a:lstStyle/>
            <a:p>
              <a:endParaRPr/>
            </a:p>
          </p:txBody>
        </p:sp>
      </p:grpSp>
      <p:sp>
        <p:nvSpPr>
          <p:cNvPr id="57" name="object 57"/>
          <p:cNvSpPr txBox="1"/>
          <p:nvPr/>
        </p:nvSpPr>
        <p:spPr>
          <a:xfrm>
            <a:off x="1198372" y="1292925"/>
            <a:ext cx="370840" cy="299720"/>
          </a:xfrm>
          <a:prstGeom prst="rect">
            <a:avLst/>
          </a:prstGeom>
        </p:spPr>
        <p:txBody>
          <a:bodyPr vert="horz" wrap="square" lIns="0" tIns="12700" rIns="0" bIns="0" rtlCol="0">
            <a:spAutoFit/>
          </a:bodyPr>
          <a:lstStyle/>
          <a:p>
            <a:pPr marL="12700">
              <a:lnSpc>
                <a:spcPct val="100000"/>
              </a:lnSpc>
              <a:spcBef>
                <a:spcPts val="100"/>
              </a:spcBef>
            </a:pPr>
            <a:r>
              <a:rPr sz="1800" i="1" dirty="0">
                <a:latin typeface="Arial"/>
                <a:cs typeface="Arial"/>
              </a:rPr>
              <a:t>HO</a:t>
            </a:r>
            <a:endParaRPr sz="1800">
              <a:latin typeface="Arial"/>
              <a:cs typeface="Arial"/>
            </a:endParaRPr>
          </a:p>
        </p:txBody>
      </p:sp>
      <p:sp>
        <p:nvSpPr>
          <p:cNvPr id="58" name="object 58"/>
          <p:cNvSpPr txBox="1"/>
          <p:nvPr/>
        </p:nvSpPr>
        <p:spPr>
          <a:xfrm>
            <a:off x="1172966" y="2310957"/>
            <a:ext cx="1764664" cy="299720"/>
          </a:xfrm>
          <a:prstGeom prst="rect">
            <a:avLst/>
          </a:prstGeom>
        </p:spPr>
        <p:txBody>
          <a:bodyPr vert="horz" wrap="square" lIns="0" tIns="12700" rIns="0" bIns="0" rtlCol="0">
            <a:spAutoFit/>
          </a:bodyPr>
          <a:lstStyle/>
          <a:p>
            <a:pPr marL="38100">
              <a:lnSpc>
                <a:spcPct val="100000"/>
              </a:lnSpc>
              <a:spcBef>
                <a:spcPts val="100"/>
              </a:spcBef>
              <a:tabLst>
                <a:tab pos="1101725" algn="l"/>
              </a:tabLst>
            </a:pPr>
            <a:r>
              <a:rPr sz="1800" i="1" dirty="0">
                <a:latin typeface="Arial"/>
                <a:cs typeface="Arial"/>
              </a:rPr>
              <a:t>HO	CO</a:t>
            </a:r>
            <a:r>
              <a:rPr sz="2175" i="1" baseline="-15325" dirty="0">
                <a:latin typeface="Arial"/>
                <a:cs typeface="Arial"/>
              </a:rPr>
              <a:t>2</a:t>
            </a:r>
            <a:r>
              <a:rPr sz="1800" i="1" dirty="0">
                <a:latin typeface="Arial"/>
                <a:cs typeface="Arial"/>
              </a:rPr>
              <a:t>H</a:t>
            </a:r>
            <a:endParaRPr sz="1800">
              <a:latin typeface="Arial"/>
              <a:cs typeface="Arial"/>
            </a:endParaRPr>
          </a:p>
        </p:txBody>
      </p:sp>
      <p:sp>
        <p:nvSpPr>
          <p:cNvPr id="59" name="object 59"/>
          <p:cNvSpPr txBox="1"/>
          <p:nvPr/>
        </p:nvSpPr>
        <p:spPr>
          <a:xfrm>
            <a:off x="1827783" y="1000318"/>
            <a:ext cx="190500" cy="299720"/>
          </a:xfrm>
          <a:prstGeom prst="rect">
            <a:avLst/>
          </a:prstGeom>
        </p:spPr>
        <p:txBody>
          <a:bodyPr vert="horz" wrap="square" lIns="0" tIns="12700" rIns="0" bIns="0" rtlCol="0">
            <a:spAutoFit/>
          </a:bodyPr>
          <a:lstStyle/>
          <a:p>
            <a:pPr marL="12700">
              <a:lnSpc>
                <a:spcPct val="100000"/>
              </a:lnSpc>
              <a:spcBef>
                <a:spcPts val="100"/>
              </a:spcBef>
            </a:pPr>
            <a:r>
              <a:rPr sz="1800" i="1" u="heavy" spc="-5" dirty="0">
                <a:uFill>
                  <a:solidFill>
                    <a:srgbClr val="000000"/>
                  </a:solidFill>
                </a:uFill>
                <a:latin typeface="Arial"/>
                <a:cs typeface="Arial"/>
              </a:rPr>
              <a:t>H</a:t>
            </a:r>
            <a:endParaRPr sz="1800">
              <a:latin typeface="Arial"/>
              <a:cs typeface="Arial"/>
            </a:endParaRPr>
          </a:p>
        </p:txBody>
      </p:sp>
      <p:sp>
        <p:nvSpPr>
          <p:cNvPr id="60" name="object 60"/>
          <p:cNvSpPr txBox="1"/>
          <p:nvPr/>
        </p:nvSpPr>
        <p:spPr>
          <a:xfrm>
            <a:off x="1827783" y="2577657"/>
            <a:ext cx="190500" cy="299720"/>
          </a:xfrm>
          <a:prstGeom prst="rect">
            <a:avLst/>
          </a:prstGeom>
        </p:spPr>
        <p:txBody>
          <a:bodyPr vert="horz" wrap="square" lIns="0" tIns="12700" rIns="0" bIns="0" rtlCol="0">
            <a:spAutoFit/>
          </a:bodyPr>
          <a:lstStyle/>
          <a:p>
            <a:pPr marL="12700">
              <a:lnSpc>
                <a:spcPct val="100000"/>
              </a:lnSpc>
              <a:spcBef>
                <a:spcPts val="100"/>
              </a:spcBef>
            </a:pPr>
            <a:r>
              <a:rPr sz="1800" i="1" spc="-5" dirty="0">
                <a:latin typeface="Arial"/>
                <a:cs typeface="Arial"/>
              </a:rPr>
              <a:t>H</a:t>
            </a:r>
            <a:endParaRPr sz="1800">
              <a:latin typeface="Arial"/>
              <a:cs typeface="Arial"/>
            </a:endParaRPr>
          </a:p>
        </p:txBody>
      </p:sp>
      <p:sp>
        <p:nvSpPr>
          <p:cNvPr id="61" name="object 61"/>
          <p:cNvSpPr txBox="1"/>
          <p:nvPr/>
        </p:nvSpPr>
        <p:spPr>
          <a:xfrm>
            <a:off x="1949704" y="1610436"/>
            <a:ext cx="208915" cy="644525"/>
          </a:xfrm>
          <a:prstGeom prst="rect">
            <a:avLst/>
          </a:prstGeom>
        </p:spPr>
        <p:txBody>
          <a:bodyPr vert="horz" wrap="square" lIns="0" tIns="3175" rIns="0" bIns="0" rtlCol="0">
            <a:spAutoFit/>
          </a:bodyPr>
          <a:lstStyle/>
          <a:p>
            <a:pPr marL="27305" marR="5080" indent="-15240">
              <a:lnSpc>
                <a:spcPct val="103000"/>
              </a:lnSpc>
              <a:spcBef>
                <a:spcPts val="25"/>
              </a:spcBef>
            </a:pPr>
            <a:r>
              <a:rPr sz="2000" b="1" spc="-5" dirty="0">
                <a:solidFill>
                  <a:srgbClr val="FF0000"/>
                </a:solidFill>
                <a:latin typeface="Times New Roman"/>
                <a:cs typeface="Times New Roman"/>
              </a:rPr>
              <a:t>R  S</a:t>
            </a:r>
            <a:endParaRPr sz="2000">
              <a:latin typeface="Times New Roman"/>
              <a:cs typeface="Times New Roman"/>
            </a:endParaRPr>
          </a:p>
        </p:txBody>
      </p:sp>
      <p:grpSp>
        <p:nvGrpSpPr>
          <p:cNvPr id="62" name="object 62"/>
          <p:cNvGrpSpPr/>
          <p:nvPr/>
        </p:nvGrpSpPr>
        <p:grpSpPr>
          <a:xfrm>
            <a:off x="6764528" y="1290319"/>
            <a:ext cx="739140" cy="1350645"/>
            <a:chOff x="6764528" y="1290319"/>
            <a:chExt cx="739140" cy="1350645"/>
          </a:xfrm>
        </p:grpSpPr>
        <p:sp>
          <p:nvSpPr>
            <p:cNvPr id="63" name="object 63"/>
            <p:cNvSpPr/>
            <p:nvPr/>
          </p:nvSpPr>
          <p:spPr>
            <a:xfrm>
              <a:off x="7125716" y="1709419"/>
              <a:ext cx="0" cy="487680"/>
            </a:xfrm>
            <a:custGeom>
              <a:avLst/>
              <a:gdLst/>
              <a:ahLst/>
              <a:cxnLst/>
              <a:rect l="l" t="t" r="r" b="b"/>
              <a:pathLst>
                <a:path h="487680">
                  <a:moveTo>
                    <a:pt x="0" y="487680"/>
                  </a:moveTo>
                  <a:lnTo>
                    <a:pt x="0" y="0"/>
                  </a:lnTo>
                </a:path>
              </a:pathLst>
            </a:custGeom>
            <a:ln w="3175">
              <a:solidFill>
                <a:srgbClr val="000000"/>
              </a:solidFill>
            </a:ln>
          </p:spPr>
          <p:txBody>
            <a:bodyPr wrap="square" lIns="0" tIns="0" rIns="0" bIns="0" rtlCol="0"/>
            <a:lstStyle/>
            <a:p>
              <a:endParaRPr/>
            </a:p>
          </p:txBody>
        </p:sp>
        <p:sp>
          <p:nvSpPr>
            <p:cNvPr id="64" name="object 64"/>
            <p:cNvSpPr/>
            <p:nvPr/>
          </p:nvSpPr>
          <p:spPr>
            <a:xfrm>
              <a:off x="7112000" y="1702485"/>
              <a:ext cx="25400" cy="501650"/>
            </a:xfrm>
            <a:custGeom>
              <a:avLst/>
              <a:gdLst/>
              <a:ahLst/>
              <a:cxnLst/>
              <a:rect l="l" t="t" r="r" b="b"/>
              <a:pathLst>
                <a:path w="25400" h="501650">
                  <a:moveTo>
                    <a:pt x="25400" y="0"/>
                  </a:moveTo>
                  <a:lnTo>
                    <a:pt x="13970" y="0"/>
                  </a:lnTo>
                  <a:lnTo>
                    <a:pt x="0" y="12"/>
                  </a:lnTo>
                  <a:lnTo>
                    <a:pt x="0" y="501573"/>
                  </a:lnTo>
                  <a:lnTo>
                    <a:pt x="13970" y="501573"/>
                  </a:lnTo>
                  <a:lnTo>
                    <a:pt x="25400" y="501586"/>
                  </a:lnTo>
                  <a:lnTo>
                    <a:pt x="25400" y="0"/>
                  </a:lnTo>
                  <a:close/>
                </a:path>
              </a:pathLst>
            </a:custGeom>
            <a:solidFill>
              <a:srgbClr val="000000"/>
            </a:solidFill>
          </p:spPr>
          <p:txBody>
            <a:bodyPr wrap="square" lIns="0" tIns="0" rIns="0" bIns="0" rtlCol="0"/>
            <a:lstStyle/>
            <a:p>
              <a:endParaRPr/>
            </a:p>
          </p:txBody>
        </p:sp>
        <p:sp>
          <p:nvSpPr>
            <p:cNvPr id="65" name="object 65"/>
            <p:cNvSpPr/>
            <p:nvPr/>
          </p:nvSpPr>
          <p:spPr>
            <a:xfrm>
              <a:off x="7131812" y="1496059"/>
              <a:ext cx="342900" cy="198120"/>
            </a:xfrm>
            <a:custGeom>
              <a:avLst/>
              <a:gdLst/>
              <a:ahLst/>
              <a:cxnLst/>
              <a:rect l="l" t="t" r="r" b="b"/>
              <a:pathLst>
                <a:path w="342900" h="198119">
                  <a:moveTo>
                    <a:pt x="0" y="198120"/>
                  </a:moveTo>
                  <a:lnTo>
                    <a:pt x="342900" y="0"/>
                  </a:lnTo>
                </a:path>
              </a:pathLst>
            </a:custGeom>
            <a:ln w="3175">
              <a:solidFill>
                <a:srgbClr val="000000"/>
              </a:solidFill>
            </a:ln>
          </p:spPr>
          <p:txBody>
            <a:bodyPr wrap="square" lIns="0" tIns="0" rIns="0" bIns="0" rtlCol="0"/>
            <a:lstStyle/>
            <a:p>
              <a:endParaRPr/>
            </a:p>
          </p:txBody>
        </p:sp>
        <p:sp>
          <p:nvSpPr>
            <p:cNvPr id="66" name="object 66"/>
            <p:cNvSpPr/>
            <p:nvPr/>
          </p:nvSpPr>
          <p:spPr>
            <a:xfrm>
              <a:off x="7125716" y="1462531"/>
              <a:ext cx="372110" cy="243840"/>
            </a:xfrm>
            <a:custGeom>
              <a:avLst/>
              <a:gdLst/>
              <a:ahLst/>
              <a:cxnLst/>
              <a:rect l="l" t="t" r="r" b="b"/>
              <a:pathLst>
                <a:path w="372109" h="243839">
                  <a:moveTo>
                    <a:pt x="371855" y="67056"/>
                  </a:moveTo>
                  <a:lnTo>
                    <a:pt x="333755" y="0"/>
                  </a:lnTo>
                  <a:lnTo>
                    <a:pt x="0" y="220980"/>
                  </a:lnTo>
                  <a:lnTo>
                    <a:pt x="0" y="236219"/>
                  </a:lnTo>
                  <a:lnTo>
                    <a:pt x="12191" y="243840"/>
                  </a:lnTo>
                  <a:lnTo>
                    <a:pt x="371855" y="67056"/>
                  </a:lnTo>
                  <a:close/>
                </a:path>
              </a:pathLst>
            </a:custGeom>
            <a:solidFill>
              <a:srgbClr val="000000"/>
            </a:solidFill>
          </p:spPr>
          <p:txBody>
            <a:bodyPr wrap="square" lIns="0" tIns="0" rIns="0" bIns="0" rtlCol="0"/>
            <a:lstStyle/>
            <a:p>
              <a:endParaRPr/>
            </a:p>
          </p:txBody>
        </p:sp>
        <p:sp>
          <p:nvSpPr>
            <p:cNvPr id="67" name="object 67"/>
            <p:cNvSpPr/>
            <p:nvPr/>
          </p:nvSpPr>
          <p:spPr>
            <a:xfrm>
              <a:off x="6779768" y="1499107"/>
              <a:ext cx="335280" cy="195580"/>
            </a:xfrm>
            <a:custGeom>
              <a:avLst/>
              <a:gdLst/>
              <a:ahLst/>
              <a:cxnLst/>
              <a:rect l="l" t="t" r="r" b="b"/>
              <a:pathLst>
                <a:path w="335279" h="195580">
                  <a:moveTo>
                    <a:pt x="335279" y="195072"/>
                  </a:moveTo>
                  <a:lnTo>
                    <a:pt x="0" y="0"/>
                  </a:lnTo>
                </a:path>
              </a:pathLst>
            </a:custGeom>
            <a:ln w="3175">
              <a:solidFill>
                <a:srgbClr val="000000"/>
              </a:solidFill>
            </a:ln>
          </p:spPr>
          <p:txBody>
            <a:bodyPr wrap="square" lIns="0" tIns="0" rIns="0" bIns="0" rtlCol="0"/>
            <a:lstStyle/>
            <a:p>
              <a:endParaRPr/>
            </a:p>
          </p:txBody>
        </p:sp>
        <p:sp>
          <p:nvSpPr>
            <p:cNvPr id="68" name="object 68"/>
            <p:cNvSpPr/>
            <p:nvPr/>
          </p:nvSpPr>
          <p:spPr>
            <a:xfrm>
              <a:off x="6772148" y="1485391"/>
              <a:ext cx="353695" cy="220979"/>
            </a:xfrm>
            <a:custGeom>
              <a:avLst/>
              <a:gdLst/>
              <a:ahLst/>
              <a:cxnLst/>
              <a:rect l="l" t="t" r="r" b="b"/>
              <a:pathLst>
                <a:path w="353695" h="220980">
                  <a:moveTo>
                    <a:pt x="353568" y="213359"/>
                  </a:moveTo>
                  <a:lnTo>
                    <a:pt x="353568" y="198119"/>
                  </a:lnTo>
                  <a:lnTo>
                    <a:pt x="12192" y="0"/>
                  </a:lnTo>
                  <a:lnTo>
                    <a:pt x="0" y="25907"/>
                  </a:lnTo>
                  <a:lnTo>
                    <a:pt x="339851" y="220980"/>
                  </a:lnTo>
                  <a:lnTo>
                    <a:pt x="353568" y="213359"/>
                  </a:lnTo>
                  <a:close/>
                </a:path>
              </a:pathLst>
            </a:custGeom>
            <a:solidFill>
              <a:srgbClr val="000000"/>
            </a:solidFill>
          </p:spPr>
          <p:txBody>
            <a:bodyPr wrap="square" lIns="0" tIns="0" rIns="0" bIns="0" rtlCol="0"/>
            <a:lstStyle/>
            <a:p>
              <a:endParaRPr/>
            </a:p>
          </p:txBody>
        </p:sp>
        <p:sp>
          <p:nvSpPr>
            <p:cNvPr id="69" name="object 69"/>
            <p:cNvSpPr/>
            <p:nvPr/>
          </p:nvSpPr>
          <p:spPr>
            <a:xfrm>
              <a:off x="6772148" y="2212339"/>
              <a:ext cx="342900" cy="200025"/>
            </a:xfrm>
            <a:custGeom>
              <a:avLst/>
              <a:gdLst/>
              <a:ahLst/>
              <a:cxnLst/>
              <a:rect l="l" t="t" r="r" b="b"/>
              <a:pathLst>
                <a:path w="342900" h="200025">
                  <a:moveTo>
                    <a:pt x="0" y="199644"/>
                  </a:moveTo>
                  <a:lnTo>
                    <a:pt x="342900" y="0"/>
                  </a:lnTo>
                </a:path>
              </a:pathLst>
            </a:custGeom>
            <a:ln w="3175">
              <a:solidFill>
                <a:srgbClr val="000000"/>
              </a:solidFill>
            </a:ln>
          </p:spPr>
          <p:txBody>
            <a:bodyPr wrap="square" lIns="0" tIns="0" rIns="0" bIns="0" rtlCol="0"/>
            <a:lstStyle/>
            <a:p>
              <a:endParaRPr/>
            </a:p>
          </p:txBody>
        </p:sp>
        <p:sp>
          <p:nvSpPr>
            <p:cNvPr id="70" name="object 70"/>
            <p:cNvSpPr/>
            <p:nvPr/>
          </p:nvSpPr>
          <p:spPr>
            <a:xfrm>
              <a:off x="6764528" y="2198623"/>
              <a:ext cx="361315" cy="227329"/>
            </a:xfrm>
            <a:custGeom>
              <a:avLst/>
              <a:gdLst/>
              <a:ahLst/>
              <a:cxnLst/>
              <a:rect l="l" t="t" r="r" b="b"/>
              <a:pathLst>
                <a:path w="361315" h="227330">
                  <a:moveTo>
                    <a:pt x="361188" y="25907"/>
                  </a:moveTo>
                  <a:lnTo>
                    <a:pt x="361188" y="10667"/>
                  </a:lnTo>
                  <a:lnTo>
                    <a:pt x="347472" y="0"/>
                  </a:lnTo>
                  <a:lnTo>
                    <a:pt x="0" y="201167"/>
                  </a:lnTo>
                  <a:lnTo>
                    <a:pt x="12192" y="227075"/>
                  </a:lnTo>
                  <a:lnTo>
                    <a:pt x="361188" y="25907"/>
                  </a:lnTo>
                  <a:close/>
                </a:path>
              </a:pathLst>
            </a:custGeom>
            <a:solidFill>
              <a:srgbClr val="000000"/>
            </a:solidFill>
          </p:spPr>
          <p:txBody>
            <a:bodyPr wrap="square" lIns="0" tIns="0" rIns="0" bIns="0" rtlCol="0"/>
            <a:lstStyle/>
            <a:p>
              <a:endParaRPr/>
            </a:p>
          </p:txBody>
        </p:sp>
        <p:sp>
          <p:nvSpPr>
            <p:cNvPr id="71" name="object 71"/>
            <p:cNvSpPr/>
            <p:nvPr/>
          </p:nvSpPr>
          <p:spPr>
            <a:xfrm>
              <a:off x="7131812" y="2212339"/>
              <a:ext cx="349250" cy="203200"/>
            </a:xfrm>
            <a:custGeom>
              <a:avLst/>
              <a:gdLst/>
              <a:ahLst/>
              <a:cxnLst/>
              <a:rect l="l" t="t" r="r" b="b"/>
              <a:pathLst>
                <a:path w="349250" h="203200">
                  <a:moveTo>
                    <a:pt x="348996" y="202692"/>
                  </a:moveTo>
                  <a:lnTo>
                    <a:pt x="0" y="0"/>
                  </a:lnTo>
                </a:path>
              </a:pathLst>
            </a:custGeom>
            <a:ln w="3175">
              <a:solidFill>
                <a:srgbClr val="000000"/>
              </a:solidFill>
            </a:ln>
          </p:spPr>
          <p:txBody>
            <a:bodyPr wrap="square" lIns="0" tIns="0" rIns="0" bIns="0" rtlCol="0"/>
            <a:lstStyle/>
            <a:p>
              <a:endParaRPr/>
            </a:p>
          </p:txBody>
        </p:sp>
        <p:sp>
          <p:nvSpPr>
            <p:cNvPr id="72" name="object 72"/>
            <p:cNvSpPr/>
            <p:nvPr/>
          </p:nvSpPr>
          <p:spPr>
            <a:xfrm>
              <a:off x="7125716" y="2198623"/>
              <a:ext cx="378460" cy="250190"/>
            </a:xfrm>
            <a:custGeom>
              <a:avLst/>
              <a:gdLst/>
              <a:ahLst/>
              <a:cxnLst/>
              <a:rect l="l" t="t" r="r" b="b"/>
              <a:pathLst>
                <a:path w="378459" h="250189">
                  <a:moveTo>
                    <a:pt x="377951" y="182879"/>
                  </a:moveTo>
                  <a:lnTo>
                    <a:pt x="12191" y="0"/>
                  </a:lnTo>
                  <a:lnTo>
                    <a:pt x="0" y="10667"/>
                  </a:lnTo>
                  <a:lnTo>
                    <a:pt x="0" y="25907"/>
                  </a:lnTo>
                  <a:lnTo>
                    <a:pt x="339851" y="249935"/>
                  </a:lnTo>
                  <a:lnTo>
                    <a:pt x="377951" y="182879"/>
                  </a:lnTo>
                  <a:close/>
                </a:path>
              </a:pathLst>
            </a:custGeom>
            <a:solidFill>
              <a:srgbClr val="000000"/>
            </a:solidFill>
          </p:spPr>
          <p:txBody>
            <a:bodyPr wrap="square" lIns="0" tIns="0" rIns="0" bIns="0" rtlCol="0"/>
            <a:lstStyle/>
            <a:p>
              <a:endParaRPr/>
            </a:p>
          </p:txBody>
        </p:sp>
        <p:sp>
          <p:nvSpPr>
            <p:cNvPr id="73" name="object 73"/>
            <p:cNvSpPr/>
            <p:nvPr/>
          </p:nvSpPr>
          <p:spPr>
            <a:xfrm>
              <a:off x="7125716" y="1659127"/>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a:p>
          </p:txBody>
        </p:sp>
        <p:sp>
          <p:nvSpPr>
            <p:cNvPr id="74" name="object 74"/>
            <p:cNvSpPr/>
            <p:nvPr/>
          </p:nvSpPr>
          <p:spPr>
            <a:xfrm>
              <a:off x="7122668" y="1653031"/>
              <a:ext cx="5080" cy="26034"/>
            </a:xfrm>
            <a:custGeom>
              <a:avLst/>
              <a:gdLst/>
              <a:ahLst/>
              <a:cxnLst/>
              <a:rect l="l" t="t" r="r" b="b"/>
              <a:pathLst>
                <a:path w="5079" h="26035">
                  <a:moveTo>
                    <a:pt x="4572" y="25907"/>
                  </a:moveTo>
                  <a:lnTo>
                    <a:pt x="4572" y="0"/>
                  </a:lnTo>
                  <a:lnTo>
                    <a:pt x="0" y="0"/>
                  </a:lnTo>
                  <a:lnTo>
                    <a:pt x="0" y="25907"/>
                  </a:lnTo>
                  <a:lnTo>
                    <a:pt x="4572" y="25907"/>
                  </a:lnTo>
                  <a:close/>
                </a:path>
              </a:pathLst>
            </a:custGeom>
            <a:solidFill>
              <a:srgbClr val="000000"/>
            </a:solidFill>
          </p:spPr>
          <p:txBody>
            <a:bodyPr wrap="square" lIns="0" tIns="0" rIns="0" bIns="0" rtlCol="0"/>
            <a:lstStyle/>
            <a:p>
              <a:endParaRPr/>
            </a:p>
          </p:txBody>
        </p:sp>
        <p:sp>
          <p:nvSpPr>
            <p:cNvPr id="75" name="object 75"/>
            <p:cNvSpPr/>
            <p:nvPr/>
          </p:nvSpPr>
          <p:spPr>
            <a:xfrm>
              <a:off x="7122668" y="1622551"/>
              <a:ext cx="5080" cy="0"/>
            </a:xfrm>
            <a:custGeom>
              <a:avLst/>
              <a:gdLst/>
              <a:ahLst/>
              <a:cxnLst/>
              <a:rect l="l" t="t" r="r" b="b"/>
              <a:pathLst>
                <a:path w="5079">
                  <a:moveTo>
                    <a:pt x="0" y="0"/>
                  </a:moveTo>
                  <a:lnTo>
                    <a:pt x="4572" y="0"/>
                  </a:lnTo>
                </a:path>
              </a:pathLst>
            </a:custGeom>
            <a:ln w="3175">
              <a:solidFill>
                <a:srgbClr val="000000"/>
              </a:solidFill>
            </a:ln>
          </p:spPr>
          <p:txBody>
            <a:bodyPr wrap="square" lIns="0" tIns="0" rIns="0" bIns="0" rtlCol="0"/>
            <a:lstStyle/>
            <a:p>
              <a:endParaRPr/>
            </a:p>
          </p:txBody>
        </p:sp>
        <p:sp>
          <p:nvSpPr>
            <p:cNvPr id="76" name="object 76"/>
            <p:cNvSpPr/>
            <p:nvPr/>
          </p:nvSpPr>
          <p:spPr>
            <a:xfrm>
              <a:off x="7118096" y="1617979"/>
              <a:ext cx="13970" cy="26034"/>
            </a:xfrm>
            <a:custGeom>
              <a:avLst/>
              <a:gdLst/>
              <a:ahLst/>
              <a:cxnLst/>
              <a:rect l="l" t="t" r="r" b="b"/>
              <a:pathLst>
                <a:path w="13970" h="26035">
                  <a:moveTo>
                    <a:pt x="13716" y="25907"/>
                  </a:moveTo>
                  <a:lnTo>
                    <a:pt x="13716" y="0"/>
                  </a:lnTo>
                  <a:lnTo>
                    <a:pt x="0" y="0"/>
                  </a:lnTo>
                  <a:lnTo>
                    <a:pt x="0" y="25907"/>
                  </a:lnTo>
                  <a:lnTo>
                    <a:pt x="13716" y="25907"/>
                  </a:lnTo>
                  <a:close/>
                </a:path>
              </a:pathLst>
            </a:custGeom>
            <a:solidFill>
              <a:srgbClr val="000000"/>
            </a:solidFill>
          </p:spPr>
          <p:txBody>
            <a:bodyPr wrap="square" lIns="0" tIns="0" rIns="0" bIns="0" rtlCol="0"/>
            <a:lstStyle/>
            <a:p>
              <a:endParaRPr/>
            </a:p>
          </p:txBody>
        </p:sp>
        <p:sp>
          <p:nvSpPr>
            <p:cNvPr id="77" name="object 77"/>
            <p:cNvSpPr/>
            <p:nvPr/>
          </p:nvSpPr>
          <p:spPr>
            <a:xfrm>
              <a:off x="7118096" y="1587499"/>
              <a:ext cx="13970" cy="0"/>
            </a:xfrm>
            <a:custGeom>
              <a:avLst/>
              <a:gdLst/>
              <a:ahLst/>
              <a:cxnLst/>
              <a:rect l="l" t="t" r="r" b="b"/>
              <a:pathLst>
                <a:path w="13970">
                  <a:moveTo>
                    <a:pt x="0" y="0"/>
                  </a:moveTo>
                  <a:lnTo>
                    <a:pt x="13715" y="0"/>
                  </a:lnTo>
                </a:path>
              </a:pathLst>
            </a:custGeom>
            <a:ln w="3175">
              <a:solidFill>
                <a:srgbClr val="000000"/>
              </a:solidFill>
            </a:ln>
          </p:spPr>
          <p:txBody>
            <a:bodyPr wrap="square" lIns="0" tIns="0" rIns="0" bIns="0" rtlCol="0"/>
            <a:lstStyle/>
            <a:p>
              <a:endParaRPr/>
            </a:p>
          </p:txBody>
        </p:sp>
        <p:sp>
          <p:nvSpPr>
            <p:cNvPr id="78" name="object 78"/>
            <p:cNvSpPr/>
            <p:nvPr/>
          </p:nvSpPr>
          <p:spPr>
            <a:xfrm>
              <a:off x="7115048" y="1579879"/>
              <a:ext cx="20320" cy="26034"/>
            </a:xfrm>
            <a:custGeom>
              <a:avLst/>
              <a:gdLst/>
              <a:ahLst/>
              <a:cxnLst/>
              <a:rect l="l" t="t" r="r" b="b"/>
              <a:pathLst>
                <a:path w="20320" h="26034">
                  <a:moveTo>
                    <a:pt x="19811" y="25907"/>
                  </a:moveTo>
                  <a:lnTo>
                    <a:pt x="19811" y="0"/>
                  </a:lnTo>
                  <a:lnTo>
                    <a:pt x="0" y="0"/>
                  </a:lnTo>
                  <a:lnTo>
                    <a:pt x="0" y="25907"/>
                  </a:lnTo>
                  <a:lnTo>
                    <a:pt x="19811" y="25907"/>
                  </a:lnTo>
                  <a:close/>
                </a:path>
              </a:pathLst>
            </a:custGeom>
            <a:solidFill>
              <a:srgbClr val="000000"/>
            </a:solidFill>
          </p:spPr>
          <p:txBody>
            <a:bodyPr wrap="square" lIns="0" tIns="0" rIns="0" bIns="0" rtlCol="0"/>
            <a:lstStyle/>
            <a:p>
              <a:endParaRPr/>
            </a:p>
          </p:txBody>
        </p:sp>
        <p:sp>
          <p:nvSpPr>
            <p:cNvPr id="79" name="object 79"/>
            <p:cNvSpPr/>
            <p:nvPr/>
          </p:nvSpPr>
          <p:spPr>
            <a:xfrm>
              <a:off x="7115048" y="1549399"/>
              <a:ext cx="20320" cy="0"/>
            </a:xfrm>
            <a:custGeom>
              <a:avLst/>
              <a:gdLst/>
              <a:ahLst/>
              <a:cxnLst/>
              <a:rect l="l" t="t" r="r" b="b"/>
              <a:pathLst>
                <a:path w="20320">
                  <a:moveTo>
                    <a:pt x="0" y="0"/>
                  </a:moveTo>
                  <a:lnTo>
                    <a:pt x="19811" y="0"/>
                  </a:lnTo>
                </a:path>
              </a:pathLst>
            </a:custGeom>
            <a:ln w="3175">
              <a:solidFill>
                <a:srgbClr val="000000"/>
              </a:solidFill>
            </a:ln>
          </p:spPr>
          <p:txBody>
            <a:bodyPr wrap="square" lIns="0" tIns="0" rIns="0" bIns="0" rtlCol="0"/>
            <a:lstStyle/>
            <a:p>
              <a:endParaRPr/>
            </a:p>
          </p:txBody>
        </p:sp>
        <p:sp>
          <p:nvSpPr>
            <p:cNvPr id="80" name="object 80"/>
            <p:cNvSpPr/>
            <p:nvPr/>
          </p:nvSpPr>
          <p:spPr>
            <a:xfrm>
              <a:off x="7112000" y="1544827"/>
              <a:ext cx="26034" cy="24765"/>
            </a:xfrm>
            <a:custGeom>
              <a:avLst/>
              <a:gdLst/>
              <a:ahLst/>
              <a:cxnLst/>
              <a:rect l="l" t="t" r="r" b="b"/>
              <a:pathLst>
                <a:path w="26034" h="24765">
                  <a:moveTo>
                    <a:pt x="25907" y="24383"/>
                  </a:moveTo>
                  <a:lnTo>
                    <a:pt x="25907" y="0"/>
                  </a:lnTo>
                  <a:lnTo>
                    <a:pt x="0" y="0"/>
                  </a:lnTo>
                  <a:lnTo>
                    <a:pt x="0" y="24383"/>
                  </a:lnTo>
                  <a:lnTo>
                    <a:pt x="25907" y="24383"/>
                  </a:lnTo>
                  <a:close/>
                </a:path>
              </a:pathLst>
            </a:custGeom>
            <a:solidFill>
              <a:srgbClr val="000000"/>
            </a:solidFill>
          </p:spPr>
          <p:txBody>
            <a:bodyPr wrap="square" lIns="0" tIns="0" rIns="0" bIns="0" rtlCol="0"/>
            <a:lstStyle/>
            <a:p>
              <a:endParaRPr/>
            </a:p>
          </p:txBody>
        </p:sp>
        <p:sp>
          <p:nvSpPr>
            <p:cNvPr id="81" name="object 81"/>
            <p:cNvSpPr/>
            <p:nvPr/>
          </p:nvSpPr>
          <p:spPr>
            <a:xfrm>
              <a:off x="7112000" y="1514347"/>
              <a:ext cx="26034" cy="0"/>
            </a:xfrm>
            <a:custGeom>
              <a:avLst/>
              <a:gdLst/>
              <a:ahLst/>
              <a:cxnLst/>
              <a:rect l="l" t="t" r="r" b="b"/>
              <a:pathLst>
                <a:path w="26034">
                  <a:moveTo>
                    <a:pt x="0" y="0"/>
                  </a:moveTo>
                  <a:lnTo>
                    <a:pt x="25907" y="0"/>
                  </a:lnTo>
                </a:path>
              </a:pathLst>
            </a:custGeom>
            <a:ln w="3175">
              <a:solidFill>
                <a:srgbClr val="000000"/>
              </a:solidFill>
            </a:ln>
          </p:spPr>
          <p:txBody>
            <a:bodyPr wrap="square" lIns="0" tIns="0" rIns="0" bIns="0" rtlCol="0"/>
            <a:lstStyle/>
            <a:p>
              <a:endParaRPr/>
            </a:p>
          </p:txBody>
        </p:sp>
        <p:sp>
          <p:nvSpPr>
            <p:cNvPr id="82" name="object 82"/>
            <p:cNvSpPr/>
            <p:nvPr/>
          </p:nvSpPr>
          <p:spPr>
            <a:xfrm>
              <a:off x="7107428" y="1508251"/>
              <a:ext cx="35560" cy="26034"/>
            </a:xfrm>
            <a:custGeom>
              <a:avLst/>
              <a:gdLst/>
              <a:ahLst/>
              <a:cxnLst/>
              <a:rect l="l" t="t" r="r" b="b"/>
              <a:pathLst>
                <a:path w="35559" h="26034">
                  <a:moveTo>
                    <a:pt x="35051" y="25907"/>
                  </a:moveTo>
                  <a:lnTo>
                    <a:pt x="35051" y="0"/>
                  </a:lnTo>
                  <a:lnTo>
                    <a:pt x="0" y="0"/>
                  </a:lnTo>
                  <a:lnTo>
                    <a:pt x="0" y="25907"/>
                  </a:lnTo>
                  <a:lnTo>
                    <a:pt x="35051" y="25907"/>
                  </a:lnTo>
                  <a:close/>
                </a:path>
              </a:pathLst>
            </a:custGeom>
            <a:solidFill>
              <a:srgbClr val="000000"/>
            </a:solidFill>
          </p:spPr>
          <p:txBody>
            <a:bodyPr wrap="square" lIns="0" tIns="0" rIns="0" bIns="0" rtlCol="0"/>
            <a:lstStyle/>
            <a:p>
              <a:endParaRPr/>
            </a:p>
          </p:txBody>
        </p:sp>
        <p:sp>
          <p:nvSpPr>
            <p:cNvPr id="83" name="object 83"/>
            <p:cNvSpPr/>
            <p:nvPr/>
          </p:nvSpPr>
          <p:spPr>
            <a:xfrm>
              <a:off x="7107428" y="1477771"/>
              <a:ext cx="35560" cy="0"/>
            </a:xfrm>
            <a:custGeom>
              <a:avLst/>
              <a:gdLst/>
              <a:ahLst/>
              <a:cxnLst/>
              <a:rect l="l" t="t" r="r" b="b"/>
              <a:pathLst>
                <a:path w="35559">
                  <a:moveTo>
                    <a:pt x="0" y="0"/>
                  </a:moveTo>
                  <a:lnTo>
                    <a:pt x="35051" y="0"/>
                  </a:lnTo>
                </a:path>
              </a:pathLst>
            </a:custGeom>
            <a:ln w="3175">
              <a:solidFill>
                <a:srgbClr val="000000"/>
              </a:solidFill>
            </a:ln>
          </p:spPr>
          <p:txBody>
            <a:bodyPr wrap="square" lIns="0" tIns="0" rIns="0" bIns="0" rtlCol="0"/>
            <a:lstStyle/>
            <a:p>
              <a:endParaRPr/>
            </a:p>
          </p:txBody>
        </p:sp>
        <p:sp>
          <p:nvSpPr>
            <p:cNvPr id="84" name="object 84"/>
            <p:cNvSpPr/>
            <p:nvPr/>
          </p:nvSpPr>
          <p:spPr>
            <a:xfrm>
              <a:off x="7104380" y="1470151"/>
              <a:ext cx="41275" cy="26034"/>
            </a:xfrm>
            <a:custGeom>
              <a:avLst/>
              <a:gdLst/>
              <a:ahLst/>
              <a:cxnLst/>
              <a:rect l="l" t="t" r="r" b="b"/>
              <a:pathLst>
                <a:path w="41275" h="26034">
                  <a:moveTo>
                    <a:pt x="41148" y="25907"/>
                  </a:moveTo>
                  <a:lnTo>
                    <a:pt x="41148" y="0"/>
                  </a:lnTo>
                  <a:lnTo>
                    <a:pt x="0" y="0"/>
                  </a:lnTo>
                  <a:lnTo>
                    <a:pt x="0" y="25907"/>
                  </a:lnTo>
                  <a:lnTo>
                    <a:pt x="41148" y="25907"/>
                  </a:lnTo>
                  <a:close/>
                </a:path>
              </a:pathLst>
            </a:custGeom>
            <a:solidFill>
              <a:srgbClr val="000000"/>
            </a:solidFill>
          </p:spPr>
          <p:txBody>
            <a:bodyPr wrap="square" lIns="0" tIns="0" rIns="0" bIns="0" rtlCol="0"/>
            <a:lstStyle/>
            <a:p>
              <a:endParaRPr/>
            </a:p>
          </p:txBody>
        </p:sp>
        <p:sp>
          <p:nvSpPr>
            <p:cNvPr id="85" name="object 85"/>
            <p:cNvSpPr/>
            <p:nvPr/>
          </p:nvSpPr>
          <p:spPr>
            <a:xfrm>
              <a:off x="7104380" y="1439671"/>
              <a:ext cx="41275" cy="0"/>
            </a:xfrm>
            <a:custGeom>
              <a:avLst/>
              <a:gdLst/>
              <a:ahLst/>
              <a:cxnLst/>
              <a:rect l="l" t="t" r="r" b="b"/>
              <a:pathLst>
                <a:path w="41275">
                  <a:moveTo>
                    <a:pt x="0" y="0"/>
                  </a:moveTo>
                  <a:lnTo>
                    <a:pt x="41148" y="0"/>
                  </a:lnTo>
                </a:path>
              </a:pathLst>
            </a:custGeom>
            <a:ln w="3175">
              <a:solidFill>
                <a:srgbClr val="000000"/>
              </a:solidFill>
            </a:ln>
          </p:spPr>
          <p:txBody>
            <a:bodyPr wrap="square" lIns="0" tIns="0" rIns="0" bIns="0" rtlCol="0"/>
            <a:lstStyle/>
            <a:p>
              <a:endParaRPr/>
            </a:p>
          </p:txBody>
        </p:sp>
        <p:sp>
          <p:nvSpPr>
            <p:cNvPr id="86" name="object 86"/>
            <p:cNvSpPr/>
            <p:nvPr/>
          </p:nvSpPr>
          <p:spPr>
            <a:xfrm>
              <a:off x="7099808" y="1435099"/>
              <a:ext cx="50800" cy="26034"/>
            </a:xfrm>
            <a:custGeom>
              <a:avLst/>
              <a:gdLst/>
              <a:ahLst/>
              <a:cxnLst/>
              <a:rect l="l" t="t" r="r" b="b"/>
              <a:pathLst>
                <a:path w="50800" h="26034">
                  <a:moveTo>
                    <a:pt x="50292" y="25907"/>
                  </a:moveTo>
                  <a:lnTo>
                    <a:pt x="50292" y="0"/>
                  </a:lnTo>
                  <a:lnTo>
                    <a:pt x="0" y="0"/>
                  </a:lnTo>
                  <a:lnTo>
                    <a:pt x="0" y="25907"/>
                  </a:lnTo>
                  <a:lnTo>
                    <a:pt x="50292" y="25907"/>
                  </a:lnTo>
                  <a:close/>
                </a:path>
              </a:pathLst>
            </a:custGeom>
            <a:solidFill>
              <a:srgbClr val="000000"/>
            </a:solidFill>
          </p:spPr>
          <p:txBody>
            <a:bodyPr wrap="square" lIns="0" tIns="0" rIns="0" bIns="0" rtlCol="0"/>
            <a:lstStyle/>
            <a:p>
              <a:endParaRPr/>
            </a:p>
          </p:txBody>
        </p:sp>
        <p:sp>
          <p:nvSpPr>
            <p:cNvPr id="87" name="object 87"/>
            <p:cNvSpPr/>
            <p:nvPr/>
          </p:nvSpPr>
          <p:spPr>
            <a:xfrm>
              <a:off x="7102856" y="1404619"/>
              <a:ext cx="44450" cy="0"/>
            </a:xfrm>
            <a:custGeom>
              <a:avLst/>
              <a:gdLst/>
              <a:ahLst/>
              <a:cxnLst/>
              <a:rect l="l" t="t" r="r" b="b"/>
              <a:pathLst>
                <a:path w="44450">
                  <a:moveTo>
                    <a:pt x="0" y="0"/>
                  </a:moveTo>
                  <a:lnTo>
                    <a:pt x="44196" y="0"/>
                  </a:lnTo>
                </a:path>
              </a:pathLst>
            </a:custGeom>
            <a:ln w="3175">
              <a:solidFill>
                <a:srgbClr val="000000"/>
              </a:solidFill>
            </a:ln>
          </p:spPr>
          <p:txBody>
            <a:bodyPr wrap="square" lIns="0" tIns="0" rIns="0" bIns="0" rtlCol="0"/>
            <a:lstStyle/>
            <a:p>
              <a:endParaRPr/>
            </a:p>
          </p:txBody>
        </p:sp>
        <p:sp>
          <p:nvSpPr>
            <p:cNvPr id="88" name="object 88"/>
            <p:cNvSpPr/>
            <p:nvPr/>
          </p:nvSpPr>
          <p:spPr>
            <a:xfrm>
              <a:off x="7096760" y="1400047"/>
              <a:ext cx="56515" cy="24765"/>
            </a:xfrm>
            <a:custGeom>
              <a:avLst/>
              <a:gdLst/>
              <a:ahLst/>
              <a:cxnLst/>
              <a:rect l="l" t="t" r="r" b="b"/>
              <a:pathLst>
                <a:path w="56515" h="24765">
                  <a:moveTo>
                    <a:pt x="56388" y="24383"/>
                  </a:moveTo>
                  <a:lnTo>
                    <a:pt x="56388" y="0"/>
                  </a:lnTo>
                  <a:lnTo>
                    <a:pt x="0" y="0"/>
                  </a:lnTo>
                  <a:lnTo>
                    <a:pt x="0" y="24383"/>
                  </a:lnTo>
                  <a:lnTo>
                    <a:pt x="56388" y="24383"/>
                  </a:lnTo>
                  <a:close/>
                </a:path>
              </a:pathLst>
            </a:custGeom>
            <a:solidFill>
              <a:srgbClr val="000000"/>
            </a:solidFill>
          </p:spPr>
          <p:txBody>
            <a:bodyPr wrap="square" lIns="0" tIns="0" rIns="0" bIns="0" rtlCol="0"/>
            <a:lstStyle/>
            <a:p>
              <a:endParaRPr/>
            </a:p>
          </p:txBody>
        </p:sp>
        <p:sp>
          <p:nvSpPr>
            <p:cNvPr id="89" name="object 89"/>
            <p:cNvSpPr/>
            <p:nvPr/>
          </p:nvSpPr>
          <p:spPr>
            <a:xfrm>
              <a:off x="7096760" y="1369567"/>
              <a:ext cx="56515" cy="0"/>
            </a:xfrm>
            <a:custGeom>
              <a:avLst/>
              <a:gdLst/>
              <a:ahLst/>
              <a:cxnLst/>
              <a:rect l="l" t="t" r="r" b="b"/>
              <a:pathLst>
                <a:path w="56515">
                  <a:moveTo>
                    <a:pt x="0" y="0"/>
                  </a:moveTo>
                  <a:lnTo>
                    <a:pt x="56388" y="0"/>
                  </a:lnTo>
                </a:path>
              </a:pathLst>
            </a:custGeom>
            <a:ln w="3175">
              <a:solidFill>
                <a:srgbClr val="000000"/>
              </a:solidFill>
            </a:ln>
          </p:spPr>
          <p:txBody>
            <a:bodyPr wrap="square" lIns="0" tIns="0" rIns="0" bIns="0" rtlCol="0"/>
            <a:lstStyle/>
            <a:p>
              <a:endParaRPr/>
            </a:p>
          </p:txBody>
        </p:sp>
        <p:sp>
          <p:nvSpPr>
            <p:cNvPr id="90" name="object 90"/>
            <p:cNvSpPr/>
            <p:nvPr/>
          </p:nvSpPr>
          <p:spPr>
            <a:xfrm>
              <a:off x="7095236" y="1361947"/>
              <a:ext cx="59690" cy="24765"/>
            </a:xfrm>
            <a:custGeom>
              <a:avLst/>
              <a:gdLst/>
              <a:ahLst/>
              <a:cxnLst/>
              <a:rect l="l" t="t" r="r" b="b"/>
              <a:pathLst>
                <a:path w="59690" h="24765">
                  <a:moveTo>
                    <a:pt x="59435" y="24383"/>
                  </a:moveTo>
                  <a:lnTo>
                    <a:pt x="59435" y="0"/>
                  </a:lnTo>
                  <a:lnTo>
                    <a:pt x="0" y="0"/>
                  </a:lnTo>
                  <a:lnTo>
                    <a:pt x="0" y="24383"/>
                  </a:lnTo>
                  <a:lnTo>
                    <a:pt x="59435" y="24383"/>
                  </a:lnTo>
                  <a:close/>
                </a:path>
              </a:pathLst>
            </a:custGeom>
            <a:solidFill>
              <a:srgbClr val="000000"/>
            </a:solidFill>
          </p:spPr>
          <p:txBody>
            <a:bodyPr wrap="square" lIns="0" tIns="0" rIns="0" bIns="0" rtlCol="0"/>
            <a:lstStyle/>
            <a:p>
              <a:endParaRPr/>
            </a:p>
          </p:txBody>
        </p:sp>
        <p:sp>
          <p:nvSpPr>
            <p:cNvPr id="91" name="object 91"/>
            <p:cNvSpPr/>
            <p:nvPr/>
          </p:nvSpPr>
          <p:spPr>
            <a:xfrm>
              <a:off x="7095236" y="1331467"/>
              <a:ext cx="59690" cy="0"/>
            </a:xfrm>
            <a:custGeom>
              <a:avLst/>
              <a:gdLst/>
              <a:ahLst/>
              <a:cxnLst/>
              <a:rect l="l" t="t" r="r" b="b"/>
              <a:pathLst>
                <a:path w="59690">
                  <a:moveTo>
                    <a:pt x="0" y="0"/>
                  </a:moveTo>
                  <a:lnTo>
                    <a:pt x="59436" y="0"/>
                  </a:lnTo>
                </a:path>
              </a:pathLst>
            </a:custGeom>
            <a:ln w="3175">
              <a:solidFill>
                <a:srgbClr val="000000"/>
              </a:solidFill>
            </a:ln>
          </p:spPr>
          <p:txBody>
            <a:bodyPr wrap="square" lIns="0" tIns="0" rIns="0" bIns="0" rtlCol="0"/>
            <a:lstStyle/>
            <a:p>
              <a:endParaRPr/>
            </a:p>
          </p:txBody>
        </p:sp>
        <p:sp>
          <p:nvSpPr>
            <p:cNvPr id="92" name="object 92"/>
            <p:cNvSpPr/>
            <p:nvPr/>
          </p:nvSpPr>
          <p:spPr>
            <a:xfrm>
              <a:off x="7089140" y="1325371"/>
              <a:ext cx="71755" cy="26034"/>
            </a:xfrm>
            <a:custGeom>
              <a:avLst/>
              <a:gdLst/>
              <a:ahLst/>
              <a:cxnLst/>
              <a:rect l="l" t="t" r="r" b="b"/>
              <a:pathLst>
                <a:path w="71754" h="26034">
                  <a:moveTo>
                    <a:pt x="71627" y="25907"/>
                  </a:moveTo>
                  <a:lnTo>
                    <a:pt x="71627" y="0"/>
                  </a:lnTo>
                  <a:lnTo>
                    <a:pt x="0" y="0"/>
                  </a:lnTo>
                  <a:lnTo>
                    <a:pt x="0" y="25907"/>
                  </a:lnTo>
                  <a:lnTo>
                    <a:pt x="71627" y="25907"/>
                  </a:lnTo>
                  <a:close/>
                </a:path>
              </a:pathLst>
            </a:custGeom>
            <a:solidFill>
              <a:srgbClr val="000000"/>
            </a:solidFill>
          </p:spPr>
          <p:txBody>
            <a:bodyPr wrap="square" lIns="0" tIns="0" rIns="0" bIns="0" rtlCol="0"/>
            <a:lstStyle/>
            <a:p>
              <a:endParaRPr/>
            </a:p>
          </p:txBody>
        </p:sp>
        <p:sp>
          <p:nvSpPr>
            <p:cNvPr id="93" name="object 93"/>
            <p:cNvSpPr/>
            <p:nvPr/>
          </p:nvSpPr>
          <p:spPr>
            <a:xfrm>
              <a:off x="7089140" y="1294891"/>
              <a:ext cx="71755" cy="0"/>
            </a:xfrm>
            <a:custGeom>
              <a:avLst/>
              <a:gdLst/>
              <a:ahLst/>
              <a:cxnLst/>
              <a:rect l="l" t="t" r="r" b="b"/>
              <a:pathLst>
                <a:path w="71754">
                  <a:moveTo>
                    <a:pt x="0" y="0"/>
                  </a:moveTo>
                  <a:lnTo>
                    <a:pt x="71627" y="0"/>
                  </a:lnTo>
                </a:path>
              </a:pathLst>
            </a:custGeom>
            <a:ln w="3175">
              <a:solidFill>
                <a:srgbClr val="000000"/>
              </a:solidFill>
            </a:ln>
          </p:spPr>
          <p:txBody>
            <a:bodyPr wrap="square" lIns="0" tIns="0" rIns="0" bIns="0" rtlCol="0"/>
            <a:lstStyle/>
            <a:p>
              <a:endParaRPr/>
            </a:p>
          </p:txBody>
        </p:sp>
        <p:sp>
          <p:nvSpPr>
            <p:cNvPr id="94" name="object 94"/>
            <p:cNvSpPr/>
            <p:nvPr/>
          </p:nvSpPr>
          <p:spPr>
            <a:xfrm>
              <a:off x="7087616" y="1290319"/>
              <a:ext cx="74930" cy="26034"/>
            </a:xfrm>
            <a:custGeom>
              <a:avLst/>
              <a:gdLst/>
              <a:ahLst/>
              <a:cxnLst/>
              <a:rect l="l" t="t" r="r" b="b"/>
              <a:pathLst>
                <a:path w="74929" h="26034">
                  <a:moveTo>
                    <a:pt x="74675" y="25907"/>
                  </a:moveTo>
                  <a:lnTo>
                    <a:pt x="74675" y="0"/>
                  </a:lnTo>
                  <a:lnTo>
                    <a:pt x="0" y="0"/>
                  </a:lnTo>
                  <a:lnTo>
                    <a:pt x="0" y="25907"/>
                  </a:lnTo>
                  <a:lnTo>
                    <a:pt x="74675" y="25907"/>
                  </a:lnTo>
                  <a:close/>
                </a:path>
              </a:pathLst>
            </a:custGeom>
            <a:solidFill>
              <a:srgbClr val="000000"/>
            </a:solidFill>
          </p:spPr>
          <p:txBody>
            <a:bodyPr wrap="square" lIns="0" tIns="0" rIns="0" bIns="0" rtlCol="0"/>
            <a:lstStyle/>
            <a:p>
              <a:endParaRPr/>
            </a:p>
          </p:txBody>
        </p:sp>
        <p:sp>
          <p:nvSpPr>
            <p:cNvPr id="95" name="object 95"/>
            <p:cNvSpPr/>
            <p:nvPr/>
          </p:nvSpPr>
          <p:spPr>
            <a:xfrm>
              <a:off x="7125716" y="2247391"/>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a:p>
          </p:txBody>
        </p:sp>
        <p:sp>
          <p:nvSpPr>
            <p:cNvPr id="96" name="object 96"/>
            <p:cNvSpPr/>
            <p:nvPr/>
          </p:nvSpPr>
          <p:spPr>
            <a:xfrm>
              <a:off x="7119620" y="2229103"/>
              <a:ext cx="10795" cy="26034"/>
            </a:xfrm>
            <a:custGeom>
              <a:avLst/>
              <a:gdLst/>
              <a:ahLst/>
              <a:cxnLst/>
              <a:rect l="l" t="t" r="r" b="b"/>
              <a:pathLst>
                <a:path w="10795" h="26035">
                  <a:moveTo>
                    <a:pt x="10668" y="25907"/>
                  </a:moveTo>
                  <a:lnTo>
                    <a:pt x="10668" y="0"/>
                  </a:lnTo>
                  <a:lnTo>
                    <a:pt x="0" y="0"/>
                  </a:lnTo>
                  <a:lnTo>
                    <a:pt x="0" y="25907"/>
                  </a:lnTo>
                  <a:lnTo>
                    <a:pt x="10668" y="25907"/>
                  </a:lnTo>
                  <a:close/>
                </a:path>
              </a:pathLst>
            </a:custGeom>
            <a:solidFill>
              <a:srgbClr val="000000"/>
            </a:solidFill>
          </p:spPr>
          <p:txBody>
            <a:bodyPr wrap="square" lIns="0" tIns="0" rIns="0" bIns="0" rtlCol="0"/>
            <a:lstStyle/>
            <a:p>
              <a:endParaRPr/>
            </a:p>
          </p:txBody>
        </p:sp>
        <p:sp>
          <p:nvSpPr>
            <p:cNvPr id="97" name="object 97"/>
            <p:cNvSpPr/>
            <p:nvPr/>
          </p:nvSpPr>
          <p:spPr>
            <a:xfrm>
              <a:off x="7119620" y="2288539"/>
              <a:ext cx="10795" cy="0"/>
            </a:xfrm>
            <a:custGeom>
              <a:avLst/>
              <a:gdLst/>
              <a:ahLst/>
              <a:cxnLst/>
              <a:rect l="l" t="t" r="r" b="b"/>
              <a:pathLst>
                <a:path w="10795">
                  <a:moveTo>
                    <a:pt x="10668" y="0"/>
                  </a:moveTo>
                  <a:lnTo>
                    <a:pt x="0" y="0"/>
                  </a:lnTo>
                </a:path>
              </a:pathLst>
            </a:custGeom>
            <a:ln w="3175">
              <a:solidFill>
                <a:srgbClr val="000000"/>
              </a:solidFill>
            </a:ln>
          </p:spPr>
          <p:txBody>
            <a:bodyPr wrap="square" lIns="0" tIns="0" rIns="0" bIns="0" rtlCol="0"/>
            <a:lstStyle/>
            <a:p>
              <a:endParaRPr/>
            </a:p>
          </p:txBody>
        </p:sp>
        <p:sp>
          <p:nvSpPr>
            <p:cNvPr id="98" name="object 98"/>
            <p:cNvSpPr/>
            <p:nvPr/>
          </p:nvSpPr>
          <p:spPr>
            <a:xfrm>
              <a:off x="7118096" y="2267203"/>
              <a:ext cx="13970" cy="26034"/>
            </a:xfrm>
            <a:custGeom>
              <a:avLst/>
              <a:gdLst/>
              <a:ahLst/>
              <a:cxnLst/>
              <a:rect l="l" t="t" r="r" b="b"/>
              <a:pathLst>
                <a:path w="13970" h="26035">
                  <a:moveTo>
                    <a:pt x="13716" y="25907"/>
                  </a:moveTo>
                  <a:lnTo>
                    <a:pt x="13716" y="0"/>
                  </a:lnTo>
                  <a:lnTo>
                    <a:pt x="0" y="0"/>
                  </a:lnTo>
                  <a:lnTo>
                    <a:pt x="0" y="25907"/>
                  </a:lnTo>
                  <a:lnTo>
                    <a:pt x="13716" y="25907"/>
                  </a:lnTo>
                  <a:close/>
                </a:path>
              </a:pathLst>
            </a:custGeom>
            <a:solidFill>
              <a:srgbClr val="000000"/>
            </a:solidFill>
          </p:spPr>
          <p:txBody>
            <a:bodyPr wrap="square" lIns="0" tIns="0" rIns="0" bIns="0" rtlCol="0"/>
            <a:lstStyle/>
            <a:p>
              <a:endParaRPr/>
            </a:p>
          </p:txBody>
        </p:sp>
        <p:sp>
          <p:nvSpPr>
            <p:cNvPr id="99" name="object 99"/>
            <p:cNvSpPr/>
            <p:nvPr/>
          </p:nvSpPr>
          <p:spPr>
            <a:xfrm>
              <a:off x="7118096" y="2326639"/>
              <a:ext cx="13970" cy="0"/>
            </a:xfrm>
            <a:custGeom>
              <a:avLst/>
              <a:gdLst/>
              <a:ahLst/>
              <a:cxnLst/>
              <a:rect l="l" t="t" r="r" b="b"/>
              <a:pathLst>
                <a:path w="13970">
                  <a:moveTo>
                    <a:pt x="13715" y="0"/>
                  </a:moveTo>
                  <a:lnTo>
                    <a:pt x="0" y="0"/>
                  </a:lnTo>
                </a:path>
              </a:pathLst>
            </a:custGeom>
            <a:ln w="3175">
              <a:solidFill>
                <a:srgbClr val="000000"/>
              </a:solidFill>
            </a:ln>
          </p:spPr>
          <p:txBody>
            <a:bodyPr wrap="square" lIns="0" tIns="0" rIns="0" bIns="0" rtlCol="0"/>
            <a:lstStyle/>
            <a:p>
              <a:endParaRPr/>
            </a:p>
          </p:txBody>
        </p:sp>
        <p:sp>
          <p:nvSpPr>
            <p:cNvPr id="100" name="object 100"/>
            <p:cNvSpPr/>
            <p:nvPr/>
          </p:nvSpPr>
          <p:spPr>
            <a:xfrm>
              <a:off x="7112000" y="2305303"/>
              <a:ext cx="26034" cy="26034"/>
            </a:xfrm>
            <a:custGeom>
              <a:avLst/>
              <a:gdLst/>
              <a:ahLst/>
              <a:cxnLst/>
              <a:rect l="l" t="t" r="r" b="b"/>
              <a:pathLst>
                <a:path w="26034" h="26035">
                  <a:moveTo>
                    <a:pt x="25907" y="25907"/>
                  </a:moveTo>
                  <a:lnTo>
                    <a:pt x="25907" y="0"/>
                  </a:lnTo>
                  <a:lnTo>
                    <a:pt x="0" y="0"/>
                  </a:lnTo>
                  <a:lnTo>
                    <a:pt x="0" y="25907"/>
                  </a:lnTo>
                  <a:lnTo>
                    <a:pt x="25907" y="25907"/>
                  </a:lnTo>
                  <a:close/>
                </a:path>
              </a:pathLst>
            </a:custGeom>
            <a:solidFill>
              <a:srgbClr val="000000"/>
            </a:solidFill>
          </p:spPr>
          <p:txBody>
            <a:bodyPr wrap="square" lIns="0" tIns="0" rIns="0" bIns="0" rtlCol="0"/>
            <a:lstStyle/>
            <a:p>
              <a:endParaRPr/>
            </a:p>
          </p:txBody>
        </p:sp>
        <p:sp>
          <p:nvSpPr>
            <p:cNvPr id="101" name="object 101"/>
            <p:cNvSpPr/>
            <p:nvPr/>
          </p:nvSpPr>
          <p:spPr>
            <a:xfrm>
              <a:off x="7112000" y="2364739"/>
              <a:ext cx="26034" cy="0"/>
            </a:xfrm>
            <a:custGeom>
              <a:avLst/>
              <a:gdLst/>
              <a:ahLst/>
              <a:cxnLst/>
              <a:rect l="l" t="t" r="r" b="b"/>
              <a:pathLst>
                <a:path w="26034">
                  <a:moveTo>
                    <a:pt x="25907" y="0"/>
                  </a:moveTo>
                  <a:lnTo>
                    <a:pt x="0" y="0"/>
                  </a:lnTo>
                </a:path>
              </a:pathLst>
            </a:custGeom>
            <a:ln w="3175">
              <a:solidFill>
                <a:srgbClr val="000000"/>
              </a:solidFill>
            </a:ln>
          </p:spPr>
          <p:txBody>
            <a:bodyPr wrap="square" lIns="0" tIns="0" rIns="0" bIns="0" rtlCol="0"/>
            <a:lstStyle/>
            <a:p>
              <a:endParaRPr/>
            </a:p>
          </p:txBody>
        </p:sp>
        <p:sp>
          <p:nvSpPr>
            <p:cNvPr id="102" name="object 102"/>
            <p:cNvSpPr/>
            <p:nvPr/>
          </p:nvSpPr>
          <p:spPr>
            <a:xfrm>
              <a:off x="7110476" y="2343403"/>
              <a:ext cx="29209" cy="26034"/>
            </a:xfrm>
            <a:custGeom>
              <a:avLst/>
              <a:gdLst/>
              <a:ahLst/>
              <a:cxnLst/>
              <a:rect l="l" t="t" r="r" b="b"/>
              <a:pathLst>
                <a:path w="29209" h="26035">
                  <a:moveTo>
                    <a:pt x="28955" y="25907"/>
                  </a:moveTo>
                  <a:lnTo>
                    <a:pt x="28955" y="0"/>
                  </a:lnTo>
                  <a:lnTo>
                    <a:pt x="0" y="0"/>
                  </a:lnTo>
                  <a:lnTo>
                    <a:pt x="0" y="25907"/>
                  </a:lnTo>
                  <a:lnTo>
                    <a:pt x="28955" y="25907"/>
                  </a:lnTo>
                  <a:close/>
                </a:path>
              </a:pathLst>
            </a:custGeom>
            <a:solidFill>
              <a:srgbClr val="000000"/>
            </a:solidFill>
          </p:spPr>
          <p:txBody>
            <a:bodyPr wrap="square" lIns="0" tIns="0" rIns="0" bIns="0" rtlCol="0"/>
            <a:lstStyle/>
            <a:p>
              <a:endParaRPr/>
            </a:p>
          </p:txBody>
        </p:sp>
        <p:sp>
          <p:nvSpPr>
            <p:cNvPr id="103" name="object 103"/>
            <p:cNvSpPr/>
            <p:nvPr/>
          </p:nvSpPr>
          <p:spPr>
            <a:xfrm>
              <a:off x="7110476" y="2402839"/>
              <a:ext cx="29209" cy="0"/>
            </a:xfrm>
            <a:custGeom>
              <a:avLst/>
              <a:gdLst/>
              <a:ahLst/>
              <a:cxnLst/>
              <a:rect l="l" t="t" r="r" b="b"/>
              <a:pathLst>
                <a:path w="29209">
                  <a:moveTo>
                    <a:pt x="28955" y="0"/>
                  </a:moveTo>
                  <a:lnTo>
                    <a:pt x="0" y="0"/>
                  </a:lnTo>
                </a:path>
              </a:pathLst>
            </a:custGeom>
            <a:ln w="3175">
              <a:solidFill>
                <a:srgbClr val="000000"/>
              </a:solidFill>
            </a:ln>
          </p:spPr>
          <p:txBody>
            <a:bodyPr wrap="square" lIns="0" tIns="0" rIns="0" bIns="0" rtlCol="0"/>
            <a:lstStyle/>
            <a:p>
              <a:endParaRPr/>
            </a:p>
          </p:txBody>
        </p:sp>
        <p:sp>
          <p:nvSpPr>
            <p:cNvPr id="104" name="object 104"/>
            <p:cNvSpPr/>
            <p:nvPr/>
          </p:nvSpPr>
          <p:spPr>
            <a:xfrm>
              <a:off x="7104380" y="2381503"/>
              <a:ext cx="41275" cy="26034"/>
            </a:xfrm>
            <a:custGeom>
              <a:avLst/>
              <a:gdLst/>
              <a:ahLst/>
              <a:cxnLst/>
              <a:rect l="l" t="t" r="r" b="b"/>
              <a:pathLst>
                <a:path w="41275" h="26035">
                  <a:moveTo>
                    <a:pt x="41148" y="25907"/>
                  </a:moveTo>
                  <a:lnTo>
                    <a:pt x="41148" y="0"/>
                  </a:lnTo>
                  <a:lnTo>
                    <a:pt x="0" y="0"/>
                  </a:lnTo>
                  <a:lnTo>
                    <a:pt x="0" y="25907"/>
                  </a:lnTo>
                  <a:lnTo>
                    <a:pt x="41148" y="25907"/>
                  </a:lnTo>
                  <a:close/>
                </a:path>
              </a:pathLst>
            </a:custGeom>
            <a:solidFill>
              <a:srgbClr val="000000"/>
            </a:solidFill>
          </p:spPr>
          <p:txBody>
            <a:bodyPr wrap="square" lIns="0" tIns="0" rIns="0" bIns="0" rtlCol="0"/>
            <a:lstStyle/>
            <a:p>
              <a:endParaRPr/>
            </a:p>
          </p:txBody>
        </p:sp>
        <p:sp>
          <p:nvSpPr>
            <p:cNvPr id="105" name="object 105"/>
            <p:cNvSpPr/>
            <p:nvPr/>
          </p:nvSpPr>
          <p:spPr>
            <a:xfrm>
              <a:off x="7104380" y="2440939"/>
              <a:ext cx="41275" cy="0"/>
            </a:xfrm>
            <a:custGeom>
              <a:avLst/>
              <a:gdLst/>
              <a:ahLst/>
              <a:cxnLst/>
              <a:rect l="l" t="t" r="r" b="b"/>
              <a:pathLst>
                <a:path w="41275">
                  <a:moveTo>
                    <a:pt x="41148" y="0"/>
                  </a:moveTo>
                  <a:lnTo>
                    <a:pt x="0" y="0"/>
                  </a:lnTo>
                </a:path>
              </a:pathLst>
            </a:custGeom>
            <a:ln w="3175">
              <a:solidFill>
                <a:srgbClr val="000000"/>
              </a:solidFill>
            </a:ln>
          </p:spPr>
          <p:txBody>
            <a:bodyPr wrap="square" lIns="0" tIns="0" rIns="0" bIns="0" rtlCol="0"/>
            <a:lstStyle/>
            <a:p>
              <a:endParaRPr/>
            </a:p>
          </p:txBody>
        </p:sp>
        <p:sp>
          <p:nvSpPr>
            <p:cNvPr id="106" name="object 106"/>
            <p:cNvSpPr/>
            <p:nvPr/>
          </p:nvSpPr>
          <p:spPr>
            <a:xfrm>
              <a:off x="7102856" y="2422652"/>
              <a:ext cx="44450" cy="26034"/>
            </a:xfrm>
            <a:custGeom>
              <a:avLst/>
              <a:gdLst/>
              <a:ahLst/>
              <a:cxnLst/>
              <a:rect l="l" t="t" r="r" b="b"/>
              <a:pathLst>
                <a:path w="44450" h="26035">
                  <a:moveTo>
                    <a:pt x="44196" y="25907"/>
                  </a:moveTo>
                  <a:lnTo>
                    <a:pt x="44196" y="0"/>
                  </a:lnTo>
                  <a:lnTo>
                    <a:pt x="0" y="0"/>
                  </a:lnTo>
                  <a:lnTo>
                    <a:pt x="0" y="25907"/>
                  </a:lnTo>
                  <a:lnTo>
                    <a:pt x="44196" y="25907"/>
                  </a:lnTo>
                  <a:close/>
                </a:path>
              </a:pathLst>
            </a:custGeom>
            <a:solidFill>
              <a:srgbClr val="000000"/>
            </a:solidFill>
          </p:spPr>
          <p:txBody>
            <a:bodyPr wrap="square" lIns="0" tIns="0" rIns="0" bIns="0" rtlCol="0"/>
            <a:lstStyle/>
            <a:p>
              <a:endParaRPr/>
            </a:p>
          </p:txBody>
        </p:sp>
        <p:sp>
          <p:nvSpPr>
            <p:cNvPr id="107" name="object 107"/>
            <p:cNvSpPr/>
            <p:nvPr/>
          </p:nvSpPr>
          <p:spPr>
            <a:xfrm>
              <a:off x="7102856" y="2480563"/>
              <a:ext cx="44450" cy="0"/>
            </a:xfrm>
            <a:custGeom>
              <a:avLst/>
              <a:gdLst/>
              <a:ahLst/>
              <a:cxnLst/>
              <a:rect l="l" t="t" r="r" b="b"/>
              <a:pathLst>
                <a:path w="44450">
                  <a:moveTo>
                    <a:pt x="44196" y="0"/>
                  </a:moveTo>
                  <a:lnTo>
                    <a:pt x="0" y="0"/>
                  </a:lnTo>
                </a:path>
              </a:pathLst>
            </a:custGeom>
            <a:ln w="3175">
              <a:solidFill>
                <a:srgbClr val="000000"/>
              </a:solidFill>
            </a:ln>
          </p:spPr>
          <p:txBody>
            <a:bodyPr wrap="square" lIns="0" tIns="0" rIns="0" bIns="0" rtlCol="0"/>
            <a:lstStyle/>
            <a:p>
              <a:endParaRPr/>
            </a:p>
          </p:txBody>
        </p:sp>
        <p:sp>
          <p:nvSpPr>
            <p:cNvPr id="108" name="object 108"/>
            <p:cNvSpPr/>
            <p:nvPr/>
          </p:nvSpPr>
          <p:spPr>
            <a:xfrm>
              <a:off x="7096760" y="2460752"/>
              <a:ext cx="56515" cy="26034"/>
            </a:xfrm>
            <a:custGeom>
              <a:avLst/>
              <a:gdLst/>
              <a:ahLst/>
              <a:cxnLst/>
              <a:rect l="l" t="t" r="r" b="b"/>
              <a:pathLst>
                <a:path w="56515" h="26035">
                  <a:moveTo>
                    <a:pt x="56388" y="25907"/>
                  </a:moveTo>
                  <a:lnTo>
                    <a:pt x="56388" y="0"/>
                  </a:lnTo>
                  <a:lnTo>
                    <a:pt x="0" y="0"/>
                  </a:lnTo>
                  <a:lnTo>
                    <a:pt x="0" y="25907"/>
                  </a:lnTo>
                  <a:lnTo>
                    <a:pt x="56388" y="25907"/>
                  </a:lnTo>
                  <a:close/>
                </a:path>
              </a:pathLst>
            </a:custGeom>
            <a:solidFill>
              <a:srgbClr val="000000"/>
            </a:solidFill>
          </p:spPr>
          <p:txBody>
            <a:bodyPr wrap="square" lIns="0" tIns="0" rIns="0" bIns="0" rtlCol="0"/>
            <a:lstStyle/>
            <a:p>
              <a:endParaRPr/>
            </a:p>
          </p:txBody>
        </p:sp>
        <p:sp>
          <p:nvSpPr>
            <p:cNvPr id="109" name="object 109"/>
            <p:cNvSpPr/>
            <p:nvPr/>
          </p:nvSpPr>
          <p:spPr>
            <a:xfrm>
              <a:off x="7096760" y="2518663"/>
              <a:ext cx="56515" cy="0"/>
            </a:xfrm>
            <a:custGeom>
              <a:avLst/>
              <a:gdLst/>
              <a:ahLst/>
              <a:cxnLst/>
              <a:rect l="l" t="t" r="r" b="b"/>
              <a:pathLst>
                <a:path w="56515">
                  <a:moveTo>
                    <a:pt x="56388" y="0"/>
                  </a:moveTo>
                  <a:lnTo>
                    <a:pt x="0" y="0"/>
                  </a:lnTo>
                </a:path>
              </a:pathLst>
            </a:custGeom>
            <a:ln w="3175">
              <a:solidFill>
                <a:srgbClr val="000000"/>
              </a:solidFill>
            </a:ln>
          </p:spPr>
          <p:txBody>
            <a:bodyPr wrap="square" lIns="0" tIns="0" rIns="0" bIns="0" rtlCol="0"/>
            <a:lstStyle/>
            <a:p>
              <a:endParaRPr/>
            </a:p>
          </p:txBody>
        </p:sp>
        <p:sp>
          <p:nvSpPr>
            <p:cNvPr id="110" name="object 110"/>
            <p:cNvSpPr/>
            <p:nvPr/>
          </p:nvSpPr>
          <p:spPr>
            <a:xfrm>
              <a:off x="7095236" y="2498852"/>
              <a:ext cx="59690" cy="26034"/>
            </a:xfrm>
            <a:custGeom>
              <a:avLst/>
              <a:gdLst/>
              <a:ahLst/>
              <a:cxnLst/>
              <a:rect l="l" t="t" r="r" b="b"/>
              <a:pathLst>
                <a:path w="59690" h="26035">
                  <a:moveTo>
                    <a:pt x="59435" y="25907"/>
                  </a:moveTo>
                  <a:lnTo>
                    <a:pt x="59435" y="0"/>
                  </a:lnTo>
                  <a:lnTo>
                    <a:pt x="0" y="0"/>
                  </a:lnTo>
                  <a:lnTo>
                    <a:pt x="0" y="25907"/>
                  </a:lnTo>
                  <a:lnTo>
                    <a:pt x="59435" y="25907"/>
                  </a:lnTo>
                  <a:close/>
                </a:path>
              </a:pathLst>
            </a:custGeom>
            <a:solidFill>
              <a:srgbClr val="000000"/>
            </a:solidFill>
          </p:spPr>
          <p:txBody>
            <a:bodyPr wrap="square" lIns="0" tIns="0" rIns="0" bIns="0" rtlCol="0"/>
            <a:lstStyle/>
            <a:p>
              <a:endParaRPr/>
            </a:p>
          </p:txBody>
        </p:sp>
        <p:sp>
          <p:nvSpPr>
            <p:cNvPr id="111" name="object 111"/>
            <p:cNvSpPr/>
            <p:nvPr/>
          </p:nvSpPr>
          <p:spPr>
            <a:xfrm>
              <a:off x="7095236" y="2556763"/>
              <a:ext cx="59690" cy="0"/>
            </a:xfrm>
            <a:custGeom>
              <a:avLst/>
              <a:gdLst/>
              <a:ahLst/>
              <a:cxnLst/>
              <a:rect l="l" t="t" r="r" b="b"/>
              <a:pathLst>
                <a:path w="59690">
                  <a:moveTo>
                    <a:pt x="59436" y="0"/>
                  </a:moveTo>
                  <a:lnTo>
                    <a:pt x="0" y="0"/>
                  </a:lnTo>
                </a:path>
              </a:pathLst>
            </a:custGeom>
            <a:ln w="3175">
              <a:solidFill>
                <a:srgbClr val="000000"/>
              </a:solidFill>
            </a:ln>
          </p:spPr>
          <p:txBody>
            <a:bodyPr wrap="square" lIns="0" tIns="0" rIns="0" bIns="0" rtlCol="0"/>
            <a:lstStyle/>
            <a:p>
              <a:endParaRPr/>
            </a:p>
          </p:txBody>
        </p:sp>
        <p:sp>
          <p:nvSpPr>
            <p:cNvPr id="112" name="object 112"/>
            <p:cNvSpPr/>
            <p:nvPr/>
          </p:nvSpPr>
          <p:spPr>
            <a:xfrm>
              <a:off x="7089140" y="2536952"/>
              <a:ext cx="71755" cy="26034"/>
            </a:xfrm>
            <a:custGeom>
              <a:avLst/>
              <a:gdLst/>
              <a:ahLst/>
              <a:cxnLst/>
              <a:rect l="l" t="t" r="r" b="b"/>
              <a:pathLst>
                <a:path w="71754" h="26035">
                  <a:moveTo>
                    <a:pt x="71627" y="25907"/>
                  </a:moveTo>
                  <a:lnTo>
                    <a:pt x="71627" y="0"/>
                  </a:lnTo>
                  <a:lnTo>
                    <a:pt x="0" y="0"/>
                  </a:lnTo>
                  <a:lnTo>
                    <a:pt x="0" y="25907"/>
                  </a:lnTo>
                  <a:lnTo>
                    <a:pt x="71627" y="25907"/>
                  </a:lnTo>
                  <a:close/>
                </a:path>
              </a:pathLst>
            </a:custGeom>
            <a:solidFill>
              <a:srgbClr val="000000"/>
            </a:solidFill>
          </p:spPr>
          <p:txBody>
            <a:bodyPr wrap="square" lIns="0" tIns="0" rIns="0" bIns="0" rtlCol="0"/>
            <a:lstStyle/>
            <a:p>
              <a:endParaRPr/>
            </a:p>
          </p:txBody>
        </p:sp>
        <p:sp>
          <p:nvSpPr>
            <p:cNvPr id="113" name="object 113"/>
            <p:cNvSpPr/>
            <p:nvPr/>
          </p:nvSpPr>
          <p:spPr>
            <a:xfrm>
              <a:off x="7089140" y="2594863"/>
              <a:ext cx="71755" cy="0"/>
            </a:xfrm>
            <a:custGeom>
              <a:avLst/>
              <a:gdLst/>
              <a:ahLst/>
              <a:cxnLst/>
              <a:rect l="l" t="t" r="r" b="b"/>
              <a:pathLst>
                <a:path w="71754">
                  <a:moveTo>
                    <a:pt x="71627" y="0"/>
                  </a:moveTo>
                  <a:lnTo>
                    <a:pt x="0" y="0"/>
                  </a:lnTo>
                </a:path>
              </a:pathLst>
            </a:custGeom>
            <a:ln w="3175">
              <a:solidFill>
                <a:srgbClr val="000000"/>
              </a:solidFill>
            </a:ln>
          </p:spPr>
          <p:txBody>
            <a:bodyPr wrap="square" lIns="0" tIns="0" rIns="0" bIns="0" rtlCol="0"/>
            <a:lstStyle/>
            <a:p>
              <a:endParaRPr/>
            </a:p>
          </p:txBody>
        </p:sp>
        <p:sp>
          <p:nvSpPr>
            <p:cNvPr id="114" name="object 114"/>
            <p:cNvSpPr/>
            <p:nvPr/>
          </p:nvSpPr>
          <p:spPr>
            <a:xfrm>
              <a:off x="7087616" y="2575052"/>
              <a:ext cx="74930" cy="26034"/>
            </a:xfrm>
            <a:custGeom>
              <a:avLst/>
              <a:gdLst/>
              <a:ahLst/>
              <a:cxnLst/>
              <a:rect l="l" t="t" r="r" b="b"/>
              <a:pathLst>
                <a:path w="74929" h="26035">
                  <a:moveTo>
                    <a:pt x="74675" y="25907"/>
                  </a:moveTo>
                  <a:lnTo>
                    <a:pt x="74675" y="0"/>
                  </a:lnTo>
                  <a:lnTo>
                    <a:pt x="0" y="0"/>
                  </a:lnTo>
                  <a:lnTo>
                    <a:pt x="0" y="25907"/>
                  </a:lnTo>
                  <a:lnTo>
                    <a:pt x="74675" y="25907"/>
                  </a:lnTo>
                  <a:close/>
                </a:path>
              </a:pathLst>
            </a:custGeom>
            <a:solidFill>
              <a:srgbClr val="000000"/>
            </a:solidFill>
          </p:spPr>
          <p:txBody>
            <a:bodyPr wrap="square" lIns="0" tIns="0" rIns="0" bIns="0" rtlCol="0"/>
            <a:lstStyle/>
            <a:p>
              <a:endParaRPr/>
            </a:p>
          </p:txBody>
        </p:sp>
        <p:sp>
          <p:nvSpPr>
            <p:cNvPr id="115" name="object 115"/>
            <p:cNvSpPr/>
            <p:nvPr/>
          </p:nvSpPr>
          <p:spPr>
            <a:xfrm>
              <a:off x="7087616" y="2632963"/>
              <a:ext cx="74930" cy="0"/>
            </a:xfrm>
            <a:custGeom>
              <a:avLst/>
              <a:gdLst/>
              <a:ahLst/>
              <a:cxnLst/>
              <a:rect l="l" t="t" r="r" b="b"/>
              <a:pathLst>
                <a:path w="74929">
                  <a:moveTo>
                    <a:pt x="74675" y="0"/>
                  </a:moveTo>
                  <a:lnTo>
                    <a:pt x="0" y="0"/>
                  </a:lnTo>
                </a:path>
              </a:pathLst>
            </a:custGeom>
            <a:ln w="3175">
              <a:solidFill>
                <a:srgbClr val="000000"/>
              </a:solidFill>
            </a:ln>
          </p:spPr>
          <p:txBody>
            <a:bodyPr wrap="square" lIns="0" tIns="0" rIns="0" bIns="0" rtlCol="0"/>
            <a:lstStyle/>
            <a:p>
              <a:endParaRPr/>
            </a:p>
          </p:txBody>
        </p:sp>
        <p:sp>
          <p:nvSpPr>
            <p:cNvPr id="116" name="object 116"/>
            <p:cNvSpPr/>
            <p:nvPr/>
          </p:nvSpPr>
          <p:spPr>
            <a:xfrm>
              <a:off x="7081520" y="2616200"/>
              <a:ext cx="86995" cy="24765"/>
            </a:xfrm>
            <a:custGeom>
              <a:avLst/>
              <a:gdLst/>
              <a:ahLst/>
              <a:cxnLst/>
              <a:rect l="l" t="t" r="r" b="b"/>
              <a:pathLst>
                <a:path w="86995" h="24764">
                  <a:moveTo>
                    <a:pt x="86868" y="24383"/>
                  </a:moveTo>
                  <a:lnTo>
                    <a:pt x="86868" y="0"/>
                  </a:lnTo>
                  <a:lnTo>
                    <a:pt x="0" y="0"/>
                  </a:lnTo>
                  <a:lnTo>
                    <a:pt x="0" y="24383"/>
                  </a:lnTo>
                  <a:lnTo>
                    <a:pt x="86868" y="24383"/>
                  </a:lnTo>
                  <a:close/>
                </a:path>
              </a:pathLst>
            </a:custGeom>
            <a:solidFill>
              <a:srgbClr val="000000"/>
            </a:solidFill>
          </p:spPr>
          <p:txBody>
            <a:bodyPr wrap="square" lIns="0" tIns="0" rIns="0" bIns="0" rtlCol="0"/>
            <a:lstStyle/>
            <a:p>
              <a:endParaRPr/>
            </a:p>
          </p:txBody>
        </p:sp>
      </p:grpSp>
      <p:sp>
        <p:nvSpPr>
          <p:cNvPr id="117" name="object 117"/>
          <p:cNvSpPr txBox="1"/>
          <p:nvPr/>
        </p:nvSpPr>
        <p:spPr>
          <a:xfrm>
            <a:off x="7475728" y="1292925"/>
            <a:ext cx="366395" cy="299720"/>
          </a:xfrm>
          <a:prstGeom prst="rect">
            <a:avLst/>
          </a:prstGeom>
        </p:spPr>
        <p:txBody>
          <a:bodyPr vert="horz" wrap="square" lIns="0" tIns="12700" rIns="0" bIns="0" rtlCol="0">
            <a:spAutoFit/>
          </a:bodyPr>
          <a:lstStyle/>
          <a:p>
            <a:pPr marL="12700">
              <a:lnSpc>
                <a:spcPct val="100000"/>
              </a:lnSpc>
              <a:spcBef>
                <a:spcPts val="100"/>
              </a:spcBef>
            </a:pPr>
            <a:r>
              <a:rPr sz="1800" i="1" spc="-15" dirty="0">
                <a:latin typeface="Arial"/>
                <a:cs typeface="Arial"/>
              </a:rPr>
              <a:t>OH</a:t>
            </a:r>
            <a:endParaRPr sz="1800">
              <a:latin typeface="Arial"/>
              <a:cs typeface="Arial"/>
            </a:endParaRPr>
          </a:p>
        </p:txBody>
      </p:sp>
      <p:sp>
        <p:nvSpPr>
          <p:cNvPr id="118" name="object 118"/>
          <p:cNvSpPr txBox="1"/>
          <p:nvPr/>
        </p:nvSpPr>
        <p:spPr>
          <a:xfrm>
            <a:off x="6113788" y="2310953"/>
            <a:ext cx="690880" cy="299720"/>
          </a:xfrm>
          <a:prstGeom prst="rect">
            <a:avLst/>
          </a:prstGeom>
        </p:spPr>
        <p:txBody>
          <a:bodyPr vert="horz" wrap="square" lIns="0" tIns="12700" rIns="0" bIns="0" rtlCol="0">
            <a:spAutoFit/>
          </a:bodyPr>
          <a:lstStyle/>
          <a:p>
            <a:pPr marL="38100">
              <a:lnSpc>
                <a:spcPct val="100000"/>
              </a:lnSpc>
              <a:spcBef>
                <a:spcPts val="100"/>
              </a:spcBef>
            </a:pPr>
            <a:r>
              <a:rPr sz="1800" i="1" spc="5" dirty="0">
                <a:latin typeface="Arial"/>
                <a:cs typeface="Arial"/>
              </a:rPr>
              <a:t>HO</a:t>
            </a:r>
            <a:r>
              <a:rPr sz="2175" i="1" spc="7" baseline="-15325" dirty="0">
                <a:latin typeface="Arial"/>
                <a:cs typeface="Arial"/>
              </a:rPr>
              <a:t>2</a:t>
            </a:r>
            <a:r>
              <a:rPr sz="1800" i="1" spc="5" dirty="0">
                <a:latin typeface="Arial"/>
                <a:cs typeface="Arial"/>
              </a:rPr>
              <a:t>C</a:t>
            </a:r>
            <a:endParaRPr sz="1800">
              <a:latin typeface="Arial"/>
              <a:cs typeface="Arial"/>
            </a:endParaRPr>
          </a:p>
        </p:txBody>
      </p:sp>
      <p:sp>
        <p:nvSpPr>
          <p:cNvPr id="119" name="object 119"/>
          <p:cNvSpPr txBox="1"/>
          <p:nvPr/>
        </p:nvSpPr>
        <p:spPr>
          <a:xfrm>
            <a:off x="7475677" y="2310957"/>
            <a:ext cx="367665" cy="299720"/>
          </a:xfrm>
          <a:prstGeom prst="rect">
            <a:avLst/>
          </a:prstGeom>
        </p:spPr>
        <p:txBody>
          <a:bodyPr vert="horz" wrap="square" lIns="0" tIns="12700" rIns="0" bIns="0" rtlCol="0">
            <a:spAutoFit/>
          </a:bodyPr>
          <a:lstStyle/>
          <a:p>
            <a:pPr marL="12700">
              <a:lnSpc>
                <a:spcPct val="100000"/>
              </a:lnSpc>
              <a:spcBef>
                <a:spcPts val="100"/>
              </a:spcBef>
            </a:pPr>
            <a:r>
              <a:rPr sz="1800" i="1" spc="-10" dirty="0">
                <a:latin typeface="Arial"/>
                <a:cs typeface="Arial"/>
              </a:rPr>
              <a:t>O</a:t>
            </a:r>
            <a:r>
              <a:rPr sz="1800" i="1" spc="-5" dirty="0">
                <a:latin typeface="Arial"/>
                <a:cs typeface="Arial"/>
              </a:rPr>
              <a:t>H</a:t>
            </a:r>
            <a:endParaRPr sz="1800">
              <a:latin typeface="Arial"/>
              <a:cs typeface="Arial"/>
            </a:endParaRPr>
          </a:p>
        </p:txBody>
      </p:sp>
      <p:sp>
        <p:nvSpPr>
          <p:cNvPr id="120" name="object 120"/>
          <p:cNvSpPr txBox="1"/>
          <p:nvPr/>
        </p:nvSpPr>
        <p:spPr>
          <a:xfrm>
            <a:off x="2249390" y="981951"/>
            <a:ext cx="5003165" cy="610870"/>
          </a:xfrm>
          <a:prstGeom prst="rect">
            <a:avLst/>
          </a:prstGeom>
        </p:spPr>
        <p:txBody>
          <a:bodyPr vert="horz" wrap="square" lIns="0" tIns="31114" rIns="0" bIns="0" rtlCol="0">
            <a:spAutoFit/>
          </a:bodyPr>
          <a:lstStyle/>
          <a:p>
            <a:pPr marL="4812030">
              <a:lnSpc>
                <a:spcPct val="100000"/>
              </a:lnSpc>
              <a:spcBef>
                <a:spcPts val="244"/>
              </a:spcBef>
            </a:pPr>
            <a:r>
              <a:rPr sz="1800" i="1" u="heavy" spc="-5" dirty="0">
                <a:uFill>
                  <a:solidFill>
                    <a:srgbClr val="000000"/>
                  </a:solidFill>
                </a:uFill>
                <a:latin typeface="Arial"/>
                <a:cs typeface="Arial"/>
              </a:rPr>
              <a:t>H</a:t>
            </a:r>
            <a:endParaRPr sz="1800">
              <a:latin typeface="Arial"/>
              <a:cs typeface="Arial"/>
            </a:endParaRPr>
          </a:p>
          <a:p>
            <a:pPr marL="25400">
              <a:lnSpc>
                <a:spcPct val="100000"/>
              </a:lnSpc>
              <a:spcBef>
                <a:spcPts val="140"/>
              </a:spcBef>
              <a:tabLst>
                <a:tab pos="3902075" algn="l"/>
              </a:tabLst>
            </a:pPr>
            <a:r>
              <a:rPr sz="1800" i="1" dirty="0">
                <a:latin typeface="Arial"/>
                <a:cs typeface="Arial"/>
              </a:rPr>
              <a:t>CO</a:t>
            </a:r>
            <a:r>
              <a:rPr sz="2175" i="1" baseline="-15325" dirty="0">
                <a:latin typeface="Arial"/>
                <a:cs typeface="Arial"/>
              </a:rPr>
              <a:t>2</a:t>
            </a:r>
            <a:r>
              <a:rPr sz="1800" i="1" dirty="0">
                <a:latin typeface="Arial"/>
                <a:cs typeface="Arial"/>
              </a:rPr>
              <a:t>H	</a:t>
            </a:r>
            <a:r>
              <a:rPr sz="1800" i="1" spc="5" dirty="0">
                <a:latin typeface="Arial"/>
                <a:cs typeface="Arial"/>
              </a:rPr>
              <a:t>HO</a:t>
            </a:r>
            <a:r>
              <a:rPr sz="2175" i="1" spc="7" baseline="-15325" dirty="0">
                <a:latin typeface="Arial"/>
                <a:cs typeface="Arial"/>
              </a:rPr>
              <a:t>2</a:t>
            </a:r>
            <a:r>
              <a:rPr sz="1800" i="1" spc="5" dirty="0">
                <a:latin typeface="Arial"/>
                <a:cs typeface="Arial"/>
              </a:rPr>
              <a:t>C</a:t>
            </a:r>
            <a:endParaRPr sz="1800">
              <a:latin typeface="Arial"/>
              <a:cs typeface="Arial"/>
            </a:endParaRPr>
          </a:p>
        </p:txBody>
      </p:sp>
      <p:sp>
        <p:nvSpPr>
          <p:cNvPr id="121" name="object 121"/>
          <p:cNvSpPr txBox="1"/>
          <p:nvPr/>
        </p:nvSpPr>
        <p:spPr>
          <a:xfrm>
            <a:off x="7049007" y="2577657"/>
            <a:ext cx="190500" cy="299720"/>
          </a:xfrm>
          <a:prstGeom prst="rect">
            <a:avLst/>
          </a:prstGeom>
        </p:spPr>
        <p:txBody>
          <a:bodyPr vert="horz" wrap="square" lIns="0" tIns="12700" rIns="0" bIns="0" rtlCol="0">
            <a:spAutoFit/>
          </a:bodyPr>
          <a:lstStyle/>
          <a:p>
            <a:pPr marL="12700">
              <a:lnSpc>
                <a:spcPct val="100000"/>
              </a:lnSpc>
              <a:spcBef>
                <a:spcPts val="100"/>
              </a:spcBef>
            </a:pPr>
            <a:r>
              <a:rPr sz="1800" i="1" spc="-5" dirty="0">
                <a:latin typeface="Arial"/>
                <a:cs typeface="Arial"/>
              </a:rPr>
              <a:t>H</a:t>
            </a:r>
            <a:endParaRPr sz="1800">
              <a:latin typeface="Arial"/>
              <a:cs typeface="Arial"/>
            </a:endParaRPr>
          </a:p>
        </p:txBody>
      </p:sp>
      <p:sp>
        <p:nvSpPr>
          <p:cNvPr id="122" name="object 122"/>
          <p:cNvSpPr txBox="1"/>
          <p:nvPr/>
        </p:nvSpPr>
        <p:spPr>
          <a:xfrm>
            <a:off x="6885944" y="1610436"/>
            <a:ext cx="208915" cy="644525"/>
          </a:xfrm>
          <a:prstGeom prst="rect">
            <a:avLst/>
          </a:prstGeom>
        </p:spPr>
        <p:txBody>
          <a:bodyPr vert="horz" wrap="square" lIns="0" tIns="3175" rIns="0" bIns="0" rtlCol="0">
            <a:spAutoFit/>
          </a:bodyPr>
          <a:lstStyle/>
          <a:p>
            <a:pPr marL="12700" marR="5080" indent="15240">
              <a:lnSpc>
                <a:spcPct val="103000"/>
              </a:lnSpc>
              <a:spcBef>
                <a:spcPts val="25"/>
              </a:spcBef>
            </a:pPr>
            <a:r>
              <a:rPr sz="2000" b="1" spc="-5" dirty="0">
                <a:solidFill>
                  <a:srgbClr val="FF0000"/>
                </a:solidFill>
                <a:latin typeface="Times New Roman"/>
                <a:cs typeface="Times New Roman"/>
              </a:rPr>
              <a:t>S  R</a:t>
            </a:r>
            <a:endParaRPr sz="2000">
              <a:latin typeface="Times New Roman"/>
              <a:cs typeface="Times New Roman"/>
            </a:endParaRPr>
          </a:p>
        </p:txBody>
      </p:sp>
      <p:sp>
        <p:nvSpPr>
          <p:cNvPr id="123" name="object 123"/>
          <p:cNvSpPr txBox="1">
            <a:spLocks noGrp="1"/>
          </p:cNvSpPr>
          <p:nvPr>
            <p:ph type="title"/>
          </p:nvPr>
        </p:nvSpPr>
        <p:spPr>
          <a:xfrm>
            <a:off x="2018283" y="186436"/>
            <a:ext cx="5078730" cy="635000"/>
          </a:xfrm>
          <a:prstGeom prst="rect">
            <a:avLst/>
          </a:prstGeom>
        </p:spPr>
        <p:txBody>
          <a:bodyPr vert="horz" wrap="square" lIns="0" tIns="12065" rIns="0" bIns="0" rtlCol="0">
            <a:spAutoFit/>
          </a:bodyPr>
          <a:lstStyle/>
          <a:p>
            <a:pPr marL="12700">
              <a:lnSpc>
                <a:spcPct val="100000"/>
              </a:lnSpc>
              <a:spcBef>
                <a:spcPts val="95"/>
              </a:spcBef>
            </a:pPr>
            <a:r>
              <a:rPr spc="-5" dirty="0"/>
              <a:t>Why not</a:t>
            </a:r>
            <a:r>
              <a:rPr spc="-55" dirty="0"/>
              <a:t> </a:t>
            </a:r>
            <a:r>
              <a:rPr spc="-5" dirty="0"/>
              <a:t>Enantiomers?</a:t>
            </a:r>
          </a:p>
        </p:txBody>
      </p:sp>
      <p:sp>
        <p:nvSpPr>
          <p:cNvPr id="124" name="object 124"/>
          <p:cNvSpPr txBox="1"/>
          <p:nvPr/>
        </p:nvSpPr>
        <p:spPr>
          <a:xfrm>
            <a:off x="269236" y="2994899"/>
            <a:ext cx="4772660" cy="3041015"/>
          </a:xfrm>
          <a:prstGeom prst="rect">
            <a:avLst/>
          </a:prstGeom>
        </p:spPr>
        <p:txBody>
          <a:bodyPr vert="horz" wrap="square" lIns="0" tIns="181610" rIns="0" bIns="0" rtlCol="0">
            <a:spAutoFit/>
          </a:bodyPr>
          <a:lstStyle/>
          <a:p>
            <a:pPr marL="434975">
              <a:lnSpc>
                <a:spcPct val="100000"/>
              </a:lnSpc>
              <a:spcBef>
                <a:spcPts val="1430"/>
              </a:spcBef>
            </a:pPr>
            <a:r>
              <a:rPr sz="2800" b="1" spc="185" dirty="0">
                <a:solidFill>
                  <a:srgbClr val="0000FF"/>
                </a:solidFill>
                <a:latin typeface="Times New Roman"/>
                <a:cs typeface="Times New Roman"/>
              </a:rPr>
              <a:t>Enantiomers:</a:t>
            </a:r>
            <a:endParaRPr sz="2800">
              <a:latin typeface="Times New Roman"/>
              <a:cs typeface="Times New Roman"/>
            </a:endParaRPr>
          </a:p>
          <a:p>
            <a:pPr marL="38100">
              <a:lnSpc>
                <a:spcPct val="100000"/>
              </a:lnSpc>
              <a:spcBef>
                <a:spcPts val="1530"/>
              </a:spcBef>
              <a:tabLst>
                <a:tab pos="438150" algn="l"/>
                <a:tab pos="1419225" algn="l"/>
              </a:tabLst>
            </a:pPr>
            <a:r>
              <a:rPr sz="4800" baseline="-9548" dirty="0">
                <a:solidFill>
                  <a:srgbClr val="FF0000"/>
                </a:solidFill>
                <a:latin typeface="Symbol"/>
                <a:cs typeface="Symbol"/>
              </a:rPr>
              <a:t></a:t>
            </a:r>
            <a:r>
              <a:rPr sz="4800" baseline="-9548" dirty="0">
                <a:solidFill>
                  <a:srgbClr val="FF0000"/>
                </a:solidFill>
                <a:latin typeface="Times New Roman"/>
                <a:cs typeface="Times New Roman"/>
              </a:rPr>
              <a:t>	</a:t>
            </a:r>
            <a:r>
              <a:rPr sz="2800" b="1" spc="110" dirty="0">
                <a:latin typeface="Times New Roman"/>
                <a:cs typeface="Times New Roman"/>
              </a:rPr>
              <a:t>same	</a:t>
            </a:r>
            <a:r>
              <a:rPr sz="2800" b="1" spc="210" dirty="0">
                <a:latin typeface="Times New Roman"/>
                <a:cs typeface="Times New Roman"/>
              </a:rPr>
              <a:t>molecular</a:t>
            </a:r>
            <a:r>
              <a:rPr sz="2800" b="1" spc="290" dirty="0">
                <a:latin typeface="Times New Roman"/>
                <a:cs typeface="Times New Roman"/>
              </a:rPr>
              <a:t> </a:t>
            </a:r>
            <a:r>
              <a:rPr sz="2800" b="1" spc="210" dirty="0">
                <a:latin typeface="Times New Roman"/>
                <a:cs typeface="Times New Roman"/>
              </a:rPr>
              <a:t>formula</a:t>
            </a:r>
            <a:endParaRPr sz="2800">
              <a:latin typeface="Times New Roman"/>
              <a:cs typeface="Times New Roman"/>
            </a:endParaRPr>
          </a:p>
          <a:p>
            <a:pPr marL="38100">
              <a:lnSpc>
                <a:spcPct val="100000"/>
              </a:lnSpc>
              <a:spcBef>
                <a:spcPts val="720"/>
              </a:spcBef>
              <a:tabLst>
                <a:tab pos="438150" algn="l"/>
                <a:tab pos="1416050" algn="l"/>
              </a:tabLst>
            </a:pPr>
            <a:r>
              <a:rPr sz="4800" baseline="-9548" dirty="0">
                <a:solidFill>
                  <a:srgbClr val="FF0000"/>
                </a:solidFill>
                <a:latin typeface="Symbol"/>
                <a:cs typeface="Symbol"/>
              </a:rPr>
              <a:t></a:t>
            </a:r>
            <a:r>
              <a:rPr sz="4800" baseline="-9548" dirty="0">
                <a:solidFill>
                  <a:srgbClr val="FF0000"/>
                </a:solidFill>
                <a:latin typeface="Times New Roman"/>
                <a:cs typeface="Times New Roman"/>
              </a:rPr>
              <a:t>	</a:t>
            </a:r>
            <a:r>
              <a:rPr sz="2800" b="1" spc="110" dirty="0">
                <a:latin typeface="Times New Roman"/>
                <a:cs typeface="Times New Roman"/>
              </a:rPr>
              <a:t>same	</a:t>
            </a:r>
            <a:r>
              <a:rPr sz="2800" b="1" spc="150" dirty="0">
                <a:latin typeface="Times New Roman"/>
                <a:cs typeface="Times New Roman"/>
              </a:rPr>
              <a:t>connectivity</a:t>
            </a:r>
            <a:endParaRPr sz="2800">
              <a:latin typeface="Times New Roman"/>
              <a:cs typeface="Times New Roman"/>
            </a:endParaRPr>
          </a:p>
          <a:p>
            <a:pPr marL="38100">
              <a:lnSpc>
                <a:spcPct val="100000"/>
              </a:lnSpc>
              <a:spcBef>
                <a:spcPts val="720"/>
              </a:spcBef>
              <a:tabLst>
                <a:tab pos="441959" algn="l"/>
                <a:tab pos="1752600" algn="l"/>
              </a:tabLst>
            </a:pPr>
            <a:r>
              <a:rPr sz="4800" baseline="-7812" dirty="0">
                <a:solidFill>
                  <a:srgbClr val="FF0000"/>
                </a:solidFill>
                <a:latin typeface="Symbol"/>
                <a:cs typeface="Symbol"/>
              </a:rPr>
              <a:t></a:t>
            </a:r>
            <a:r>
              <a:rPr sz="4800" baseline="-7812" dirty="0">
                <a:solidFill>
                  <a:srgbClr val="FF0000"/>
                </a:solidFill>
                <a:latin typeface="Times New Roman"/>
                <a:cs typeface="Times New Roman"/>
              </a:rPr>
              <a:t>	</a:t>
            </a:r>
            <a:r>
              <a:rPr sz="2800" b="1" spc="160" dirty="0">
                <a:latin typeface="Times New Roman"/>
                <a:cs typeface="Times New Roman"/>
              </a:rPr>
              <a:t>mirror	</a:t>
            </a:r>
            <a:r>
              <a:rPr sz="2800" b="1" spc="195" dirty="0">
                <a:latin typeface="Times New Roman"/>
                <a:cs typeface="Times New Roman"/>
              </a:rPr>
              <a:t>images</a:t>
            </a:r>
            <a:endParaRPr sz="2800">
              <a:latin typeface="Times New Roman"/>
              <a:cs typeface="Times New Roman"/>
            </a:endParaRPr>
          </a:p>
          <a:p>
            <a:pPr marL="38100">
              <a:lnSpc>
                <a:spcPct val="100000"/>
              </a:lnSpc>
              <a:spcBef>
                <a:spcPts val="720"/>
              </a:spcBef>
            </a:pPr>
            <a:r>
              <a:rPr sz="4800" b="1" baseline="-6944" dirty="0">
                <a:solidFill>
                  <a:srgbClr val="FF0000"/>
                </a:solidFill>
                <a:latin typeface="Times New Roman"/>
                <a:cs typeface="Times New Roman"/>
              </a:rPr>
              <a:t>X</a:t>
            </a:r>
            <a:r>
              <a:rPr sz="4800" b="1" spc="89" baseline="-6944" dirty="0">
                <a:solidFill>
                  <a:srgbClr val="FF0000"/>
                </a:solidFill>
                <a:latin typeface="Times New Roman"/>
                <a:cs typeface="Times New Roman"/>
              </a:rPr>
              <a:t> </a:t>
            </a:r>
            <a:r>
              <a:rPr sz="2800" b="1" spc="180" dirty="0">
                <a:latin typeface="Times New Roman"/>
                <a:cs typeface="Times New Roman"/>
              </a:rPr>
              <a:t>nonsuperposable</a:t>
            </a:r>
            <a:endParaRPr sz="2800">
              <a:latin typeface="Times New Roman"/>
              <a:cs typeface="Times New Roman"/>
            </a:endParaRPr>
          </a:p>
        </p:txBody>
      </p:sp>
      <p:grpSp>
        <p:nvGrpSpPr>
          <p:cNvPr id="125" name="object 125"/>
          <p:cNvGrpSpPr/>
          <p:nvPr/>
        </p:nvGrpSpPr>
        <p:grpSpPr>
          <a:xfrm>
            <a:off x="4249928" y="5773928"/>
            <a:ext cx="542925" cy="161925"/>
            <a:chOff x="4249928" y="5773928"/>
            <a:chExt cx="542925" cy="161925"/>
          </a:xfrm>
        </p:grpSpPr>
        <p:sp>
          <p:nvSpPr>
            <p:cNvPr id="126" name="object 126"/>
            <p:cNvSpPr/>
            <p:nvPr/>
          </p:nvSpPr>
          <p:spPr>
            <a:xfrm>
              <a:off x="4254500" y="5778500"/>
              <a:ext cx="533400" cy="152400"/>
            </a:xfrm>
            <a:custGeom>
              <a:avLst/>
              <a:gdLst/>
              <a:ahLst/>
              <a:cxnLst/>
              <a:rect l="l" t="t" r="r" b="b"/>
              <a:pathLst>
                <a:path w="533400" h="152400">
                  <a:moveTo>
                    <a:pt x="533400" y="76200"/>
                  </a:moveTo>
                  <a:lnTo>
                    <a:pt x="399288" y="0"/>
                  </a:lnTo>
                  <a:lnTo>
                    <a:pt x="0" y="0"/>
                  </a:lnTo>
                  <a:lnTo>
                    <a:pt x="132587" y="76200"/>
                  </a:lnTo>
                  <a:lnTo>
                    <a:pt x="0" y="152400"/>
                  </a:lnTo>
                  <a:lnTo>
                    <a:pt x="399288" y="152400"/>
                  </a:lnTo>
                  <a:lnTo>
                    <a:pt x="533400" y="76200"/>
                  </a:lnTo>
                  <a:close/>
                </a:path>
              </a:pathLst>
            </a:custGeom>
            <a:solidFill>
              <a:srgbClr val="01CA99"/>
            </a:solidFill>
          </p:spPr>
          <p:txBody>
            <a:bodyPr wrap="square" lIns="0" tIns="0" rIns="0" bIns="0" rtlCol="0"/>
            <a:lstStyle/>
            <a:p>
              <a:endParaRPr/>
            </a:p>
          </p:txBody>
        </p:sp>
        <p:sp>
          <p:nvSpPr>
            <p:cNvPr id="127" name="object 127"/>
            <p:cNvSpPr/>
            <p:nvPr/>
          </p:nvSpPr>
          <p:spPr>
            <a:xfrm>
              <a:off x="4254500" y="5778500"/>
              <a:ext cx="533400" cy="152400"/>
            </a:xfrm>
            <a:custGeom>
              <a:avLst/>
              <a:gdLst/>
              <a:ahLst/>
              <a:cxnLst/>
              <a:rect l="l" t="t" r="r" b="b"/>
              <a:pathLst>
                <a:path w="533400" h="152400">
                  <a:moveTo>
                    <a:pt x="399288" y="0"/>
                  </a:moveTo>
                  <a:lnTo>
                    <a:pt x="0" y="0"/>
                  </a:lnTo>
                  <a:lnTo>
                    <a:pt x="132587" y="76200"/>
                  </a:lnTo>
                  <a:lnTo>
                    <a:pt x="0" y="152400"/>
                  </a:lnTo>
                  <a:lnTo>
                    <a:pt x="399288" y="152400"/>
                  </a:lnTo>
                  <a:lnTo>
                    <a:pt x="533400" y="76200"/>
                  </a:lnTo>
                  <a:lnTo>
                    <a:pt x="399288" y="0"/>
                  </a:lnTo>
                  <a:close/>
                </a:path>
              </a:pathLst>
            </a:custGeom>
            <a:ln w="9144">
              <a:solidFill>
                <a:srgbClr val="000000"/>
              </a:solidFill>
            </a:ln>
          </p:spPr>
          <p:txBody>
            <a:bodyPr wrap="square" lIns="0" tIns="0" rIns="0" bIns="0" rtlCol="0"/>
            <a:lstStyle/>
            <a:p>
              <a:endParaRPr/>
            </a:p>
          </p:txBody>
        </p:sp>
      </p:grpSp>
      <p:sp>
        <p:nvSpPr>
          <p:cNvPr id="128" name="object 128"/>
          <p:cNvSpPr txBox="1"/>
          <p:nvPr/>
        </p:nvSpPr>
        <p:spPr>
          <a:xfrm>
            <a:off x="5178752" y="5511291"/>
            <a:ext cx="2687320" cy="513715"/>
          </a:xfrm>
          <a:prstGeom prst="rect">
            <a:avLst/>
          </a:prstGeom>
        </p:spPr>
        <p:txBody>
          <a:bodyPr vert="horz" wrap="square" lIns="0" tIns="13335" rIns="0" bIns="0" rtlCol="0">
            <a:spAutoFit/>
          </a:bodyPr>
          <a:lstStyle/>
          <a:p>
            <a:pPr marL="12700">
              <a:lnSpc>
                <a:spcPct val="100000"/>
              </a:lnSpc>
              <a:spcBef>
                <a:spcPts val="105"/>
              </a:spcBef>
            </a:pPr>
            <a:r>
              <a:rPr sz="3200" b="1" spc="200" dirty="0">
                <a:latin typeface="Times New Roman"/>
                <a:cs typeface="Times New Roman"/>
              </a:rPr>
              <a:t>Superposable</a:t>
            </a:r>
            <a:endParaRPr sz="3200">
              <a:latin typeface="Times New Roman"/>
              <a:cs typeface="Times New Roman"/>
            </a:endParaRPr>
          </a:p>
        </p:txBody>
      </p:sp>
      <p:sp>
        <p:nvSpPr>
          <p:cNvPr id="129" name="object 129"/>
          <p:cNvSpPr txBox="1"/>
          <p:nvPr/>
        </p:nvSpPr>
        <p:spPr>
          <a:xfrm>
            <a:off x="4854955" y="6097015"/>
            <a:ext cx="3590925" cy="520065"/>
          </a:xfrm>
          <a:prstGeom prst="rect">
            <a:avLst/>
          </a:prstGeom>
          <a:solidFill>
            <a:srgbClr val="0000FF"/>
          </a:solidFill>
        </p:spPr>
        <p:txBody>
          <a:bodyPr vert="horz" wrap="square" lIns="0" tIns="40640" rIns="0" bIns="0" rtlCol="0">
            <a:spAutoFit/>
          </a:bodyPr>
          <a:lstStyle/>
          <a:p>
            <a:pPr marL="97790">
              <a:lnSpc>
                <a:spcPct val="100000"/>
              </a:lnSpc>
              <a:spcBef>
                <a:spcPts val="320"/>
              </a:spcBef>
              <a:tabLst>
                <a:tab pos="1551940" algn="l"/>
              </a:tabLst>
            </a:pPr>
            <a:r>
              <a:rPr sz="2800" b="1" spc="180" dirty="0">
                <a:solidFill>
                  <a:srgbClr val="FFFFFF"/>
                </a:solidFill>
                <a:latin typeface="Times New Roman"/>
                <a:cs typeface="Times New Roman"/>
              </a:rPr>
              <a:t>Achiral	</a:t>
            </a:r>
            <a:r>
              <a:rPr sz="2800" b="1" spc="150" dirty="0">
                <a:solidFill>
                  <a:srgbClr val="FFFFFF"/>
                </a:solidFill>
                <a:latin typeface="Times New Roman"/>
                <a:cs typeface="Times New Roman"/>
              </a:rPr>
              <a:t>compound</a:t>
            </a:r>
            <a:endParaRPr sz="2800">
              <a:latin typeface="Times New Roman"/>
              <a:cs typeface="Times New Roman"/>
            </a:endParaRPr>
          </a:p>
        </p:txBody>
      </p:sp>
      <p:sp>
        <p:nvSpPr>
          <p:cNvPr id="130" name="object 130"/>
          <p:cNvSpPr txBox="1"/>
          <p:nvPr/>
        </p:nvSpPr>
        <p:spPr>
          <a:xfrm>
            <a:off x="3315715" y="2012695"/>
            <a:ext cx="2539365" cy="946785"/>
          </a:xfrm>
          <a:prstGeom prst="rect">
            <a:avLst/>
          </a:prstGeom>
          <a:solidFill>
            <a:srgbClr val="0000FF"/>
          </a:solidFill>
        </p:spPr>
        <p:txBody>
          <a:bodyPr vert="horz" wrap="square" lIns="0" tIns="40640" rIns="0" bIns="0" rtlCol="0">
            <a:spAutoFit/>
          </a:bodyPr>
          <a:lstStyle/>
          <a:p>
            <a:pPr marR="148590" algn="ctr">
              <a:lnSpc>
                <a:spcPct val="100000"/>
              </a:lnSpc>
              <a:spcBef>
                <a:spcPts val="320"/>
              </a:spcBef>
            </a:pPr>
            <a:r>
              <a:rPr sz="2800" b="1" spc="150" dirty="0">
                <a:solidFill>
                  <a:srgbClr val="FFFFFF"/>
                </a:solidFill>
                <a:latin typeface="Times New Roman"/>
                <a:cs typeface="Times New Roman"/>
              </a:rPr>
              <a:t>Same</a:t>
            </a:r>
            <a:endParaRPr sz="2800">
              <a:latin typeface="Times New Roman"/>
              <a:cs typeface="Times New Roman"/>
            </a:endParaRPr>
          </a:p>
          <a:p>
            <a:pPr marR="125095" algn="ctr">
              <a:lnSpc>
                <a:spcPct val="100000"/>
              </a:lnSpc>
            </a:pPr>
            <a:r>
              <a:rPr sz="2800" b="1" spc="65" dirty="0">
                <a:solidFill>
                  <a:srgbClr val="FFFFFF"/>
                </a:solidFill>
                <a:latin typeface="Times New Roman"/>
                <a:cs typeface="Times New Roman"/>
              </a:rPr>
              <a:t>compound!!!!</a:t>
            </a:r>
            <a:endParaRPr sz="2800">
              <a:latin typeface="Times New Roman"/>
              <a:cs typeface="Times New Roman"/>
            </a:endParaRPr>
          </a:p>
        </p:txBody>
      </p:sp>
    </p:spTree>
  </p:cSld>
  <p:clrMapOvr>
    <a:masterClrMapping/>
  </p:clrMapOvr>
  <mc:AlternateContent xmlns:mc="http://schemas.openxmlformats.org/markup-compatibility/2006" xmlns:p14="http://schemas.microsoft.com/office/powerpoint/2010/main">
    <mc:Choice Requires="p14">
      <p:transition spd="slow" p14:dur="2000" advTm="2215"/>
    </mc:Choice>
    <mc:Fallback xmlns="">
      <p:transition spd="slow" advTm="2215"/>
    </mc:Fallback>
  </mc:AlternateContent>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1534160" y="1290319"/>
            <a:ext cx="741045" cy="1350645"/>
            <a:chOff x="1534160" y="1290319"/>
            <a:chExt cx="741045" cy="1350645"/>
          </a:xfrm>
        </p:grpSpPr>
        <p:sp>
          <p:nvSpPr>
            <p:cNvPr id="3" name="object 3"/>
            <p:cNvSpPr/>
            <p:nvPr/>
          </p:nvSpPr>
          <p:spPr>
            <a:xfrm>
              <a:off x="1904492" y="1709419"/>
              <a:ext cx="0" cy="487680"/>
            </a:xfrm>
            <a:custGeom>
              <a:avLst/>
              <a:gdLst/>
              <a:ahLst/>
              <a:cxnLst/>
              <a:rect l="l" t="t" r="r" b="b"/>
              <a:pathLst>
                <a:path h="487680">
                  <a:moveTo>
                    <a:pt x="0" y="0"/>
                  </a:moveTo>
                  <a:lnTo>
                    <a:pt x="0" y="487679"/>
                  </a:lnTo>
                </a:path>
              </a:pathLst>
            </a:custGeom>
            <a:ln w="3175">
              <a:solidFill>
                <a:srgbClr val="000000"/>
              </a:solidFill>
            </a:ln>
          </p:spPr>
          <p:txBody>
            <a:bodyPr wrap="square" lIns="0" tIns="0" rIns="0" bIns="0" rtlCol="0"/>
            <a:lstStyle/>
            <a:p>
              <a:endParaRPr/>
            </a:p>
          </p:txBody>
        </p:sp>
        <p:sp>
          <p:nvSpPr>
            <p:cNvPr id="4" name="object 4"/>
            <p:cNvSpPr/>
            <p:nvPr/>
          </p:nvSpPr>
          <p:spPr>
            <a:xfrm>
              <a:off x="1892300" y="1702409"/>
              <a:ext cx="24130" cy="502284"/>
            </a:xfrm>
            <a:custGeom>
              <a:avLst/>
              <a:gdLst/>
              <a:ahLst/>
              <a:cxnLst/>
              <a:rect l="l" t="t" r="r" b="b"/>
              <a:pathLst>
                <a:path w="24130" h="502285">
                  <a:moveTo>
                    <a:pt x="24130" y="241"/>
                  </a:moveTo>
                  <a:lnTo>
                    <a:pt x="12700" y="241"/>
                  </a:lnTo>
                  <a:lnTo>
                    <a:pt x="12700" y="0"/>
                  </a:lnTo>
                  <a:lnTo>
                    <a:pt x="0" y="0"/>
                  </a:lnTo>
                  <a:lnTo>
                    <a:pt x="0" y="501777"/>
                  </a:lnTo>
                  <a:lnTo>
                    <a:pt x="12700" y="501777"/>
                  </a:lnTo>
                  <a:lnTo>
                    <a:pt x="12700" y="501446"/>
                  </a:lnTo>
                  <a:lnTo>
                    <a:pt x="24130" y="501446"/>
                  </a:lnTo>
                  <a:lnTo>
                    <a:pt x="24130" y="241"/>
                  </a:lnTo>
                  <a:close/>
                </a:path>
              </a:pathLst>
            </a:custGeom>
            <a:solidFill>
              <a:srgbClr val="000000"/>
            </a:solidFill>
          </p:spPr>
          <p:txBody>
            <a:bodyPr wrap="square" lIns="0" tIns="0" rIns="0" bIns="0" rtlCol="0"/>
            <a:lstStyle/>
            <a:p>
              <a:endParaRPr/>
            </a:p>
          </p:txBody>
        </p:sp>
        <p:sp>
          <p:nvSpPr>
            <p:cNvPr id="5" name="object 5"/>
            <p:cNvSpPr/>
            <p:nvPr/>
          </p:nvSpPr>
          <p:spPr>
            <a:xfrm>
              <a:off x="1560068" y="1499107"/>
              <a:ext cx="334010" cy="195580"/>
            </a:xfrm>
            <a:custGeom>
              <a:avLst/>
              <a:gdLst/>
              <a:ahLst/>
              <a:cxnLst/>
              <a:rect l="l" t="t" r="r" b="b"/>
              <a:pathLst>
                <a:path w="334010" h="195580">
                  <a:moveTo>
                    <a:pt x="0" y="0"/>
                  </a:moveTo>
                  <a:lnTo>
                    <a:pt x="333756" y="195072"/>
                  </a:lnTo>
                </a:path>
              </a:pathLst>
            </a:custGeom>
            <a:ln w="3175">
              <a:solidFill>
                <a:srgbClr val="000000"/>
              </a:solidFill>
            </a:ln>
          </p:spPr>
          <p:txBody>
            <a:bodyPr wrap="square" lIns="0" tIns="0" rIns="0" bIns="0" rtlCol="0"/>
            <a:lstStyle/>
            <a:p>
              <a:endParaRPr/>
            </a:p>
          </p:txBody>
        </p:sp>
        <p:sp>
          <p:nvSpPr>
            <p:cNvPr id="6" name="object 6"/>
            <p:cNvSpPr/>
            <p:nvPr/>
          </p:nvSpPr>
          <p:spPr>
            <a:xfrm>
              <a:off x="1538732" y="1465579"/>
              <a:ext cx="365760" cy="241300"/>
            </a:xfrm>
            <a:custGeom>
              <a:avLst/>
              <a:gdLst/>
              <a:ahLst/>
              <a:cxnLst/>
              <a:rect l="l" t="t" r="r" b="b"/>
              <a:pathLst>
                <a:path w="365760" h="241300">
                  <a:moveTo>
                    <a:pt x="365760" y="233172"/>
                  </a:moveTo>
                  <a:lnTo>
                    <a:pt x="365760" y="217932"/>
                  </a:lnTo>
                  <a:lnTo>
                    <a:pt x="38100" y="0"/>
                  </a:lnTo>
                  <a:lnTo>
                    <a:pt x="0" y="65532"/>
                  </a:lnTo>
                  <a:lnTo>
                    <a:pt x="353568" y="240792"/>
                  </a:lnTo>
                  <a:lnTo>
                    <a:pt x="365760" y="233172"/>
                  </a:lnTo>
                  <a:close/>
                </a:path>
              </a:pathLst>
            </a:custGeom>
            <a:solidFill>
              <a:srgbClr val="000000"/>
            </a:solidFill>
          </p:spPr>
          <p:txBody>
            <a:bodyPr wrap="square" lIns="0" tIns="0" rIns="0" bIns="0" rtlCol="0"/>
            <a:lstStyle/>
            <a:p>
              <a:endParaRPr/>
            </a:p>
          </p:txBody>
        </p:sp>
        <p:sp>
          <p:nvSpPr>
            <p:cNvPr id="7" name="object 7"/>
            <p:cNvSpPr/>
            <p:nvPr/>
          </p:nvSpPr>
          <p:spPr>
            <a:xfrm>
              <a:off x="1912112" y="1493011"/>
              <a:ext cx="347980" cy="201295"/>
            </a:xfrm>
            <a:custGeom>
              <a:avLst/>
              <a:gdLst/>
              <a:ahLst/>
              <a:cxnLst/>
              <a:rect l="l" t="t" r="r" b="b"/>
              <a:pathLst>
                <a:path w="347980" h="201294">
                  <a:moveTo>
                    <a:pt x="347471" y="0"/>
                  </a:moveTo>
                  <a:lnTo>
                    <a:pt x="0" y="201168"/>
                  </a:lnTo>
                </a:path>
              </a:pathLst>
            </a:custGeom>
            <a:ln w="3175">
              <a:solidFill>
                <a:srgbClr val="000000"/>
              </a:solidFill>
            </a:ln>
          </p:spPr>
          <p:txBody>
            <a:bodyPr wrap="square" lIns="0" tIns="0" rIns="0" bIns="0" rtlCol="0"/>
            <a:lstStyle/>
            <a:p>
              <a:endParaRPr/>
            </a:p>
          </p:txBody>
        </p:sp>
        <p:sp>
          <p:nvSpPr>
            <p:cNvPr id="8" name="object 8"/>
            <p:cNvSpPr/>
            <p:nvPr/>
          </p:nvSpPr>
          <p:spPr>
            <a:xfrm>
              <a:off x="1904492" y="1480819"/>
              <a:ext cx="365760" cy="226060"/>
            </a:xfrm>
            <a:custGeom>
              <a:avLst/>
              <a:gdLst/>
              <a:ahLst/>
              <a:cxnLst/>
              <a:rect l="l" t="t" r="r" b="b"/>
              <a:pathLst>
                <a:path w="365760" h="226060">
                  <a:moveTo>
                    <a:pt x="365759" y="22859"/>
                  </a:moveTo>
                  <a:lnTo>
                    <a:pt x="350519" y="0"/>
                  </a:lnTo>
                  <a:lnTo>
                    <a:pt x="0" y="202691"/>
                  </a:lnTo>
                  <a:lnTo>
                    <a:pt x="0" y="217931"/>
                  </a:lnTo>
                  <a:lnTo>
                    <a:pt x="12191" y="225551"/>
                  </a:lnTo>
                  <a:lnTo>
                    <a:pt x="365759" y="22859"/>
                  </a:lnTo>
                  <a:close/>
                </a:path>
              </a:pathLst>
            </a:custGeom>
            <a:solidFill>
              <a:srgbClr val="000000"/>
            </a:solidFill>
          </p:spPr>
          <p:txBody>
            <a:bodyPr wrap="square" lIns="0" tIns="0" rIns="0" bIns="0" rtlCol="0"/>
            <a:lstStyle/>
            <a:p>
              <a:endParaRPr/>
            </a:p>
          </p:txBody>
        </p:sp>
        <p:sp>
          <p:nvSpPr>
            <p:cNvPr id="9" name="object 9"/>
            <p:cNvSpPr/>
            <p:nvPr/>
          </p:nvSpPr>
          <p:spPr>
            <a:xfrm>
              <a:off x="1912112" y="2212339"/>
              <a:ext cx="353695" cy="205740"/>
            </a:xfrm>
            <a:custGeom>
              <a:avLst/>
              <a:gdLst/>
              <a:ahLst/>
              <a:cxnLst/>
              <a:rect l="l" t="t" r="r" b="b"/>
              <a:pathLst>
                <a:path w="353694" h="205739">
                  <a:moveTo>
                    <a:pt x="0" y="0"/>
                  </a:moveTo>
                  <a:lnTo>
                    <a:pt x="353568" y="205740"/>
                  </a:lnTo>
                </a:path>
              </a:pathLst>
            </a:custGeom>
            <a:ln w="3175">
              <a:solidFill>
                <a:srgbClr val="000000"/>
              </a:solidFill>
            </a:ln>
          </p:spPr>
          <p:txBody>
            <a:bodyPr wrap="square" lIns="0" tIns="0" rIns="0" bIns="0" rtlCol="0"/>
            <a:lstStyle/>
            <a:p>
              <a:endParaRPr/>
            </a:p>
          </p:txBody>
        </p:sp>
        <p:sp>
          <p:nvSpPr>
            <p:cNvPr id="10" name="object 10"/>
            <p:cNvSpPr/>
            <p:nvPr/>
          </p:nvSpPr>
          <p:spPr>
            <a:xfrm>
              <a:off x="1904492" y="2198623"/>
              <a:ext cx="370840" cy="231775"/>
            </a:xfrm>
            <a:custGeom>
              <a:avLst/>
              <a:gdLst/>
              <a:ahLst/>
              <a:cxnLst/>
              <a:rect l="l" t="t" r="r" b="b"/>
              <a:pathLst>
                <a:path w="370839" h="231775">
                  <a:moveTo>
                    <a:pt x="370331" y="205739"/>
                  </a:moveTo>
                  <a:lnTo>
                    <a:pt x="12191" y="0"/>
                  </a:lnTo>
                  <a:lnTo>
                    <a:pt x="0" y="10668"/>
                  </a:lnTo>
                  <a:lnTo>
                    <a:pt x="0" y="25907"/>
                  </a:lnTo>
                  <a:lnTo>
                    <a:pt x="355091" y="231648"/>
                  </a:lnTo>
                  <a:lnTo>
                    <a:pt x="370331" y="205739"/>
                  </a:lnTo>
                  <a:close/>
                </a:path>
              </a:pathLst>
            </a:custGeom>
            <a:solidFill>
              <a:srgbClr val="000000"/>
            </a:solidFill>
          </p:spPr>
          <p:txBody>
            <a:bodyPr wrap="square" lIns="0" tIns="0" rIns="0" bIns="0" rtlCol="0"/>
            <a:lstStyle/>
            <a:p>
              <a:endParaRPr/>
            </a:p>
          </p:txBody>
        </p:sp>
        <p:sp>
          <p:nvSpPr>
            <p:cNvPr id="11" name="object 11"/>
            <p:cNvSpPr/>
            <p:nvPr/>
          </p:nvSpPr>
          <p:spPr>
            <a:xfrm>
              <a:off x="1553972" y="2212339"/>
              <a:ext cx="340360" cy="198120"/>
            </a:xfrm>
            <a:custGeom>
              <a:avLst/>
              <a:gdLst/>
              <a:ahLst/>
              <a:cxnLst/>
              <a:rect l="l" t="t" r="r" b="b"/>
              <a:pathLst>
                <a:path w="340360" h="198119">
                  <a:moveTo>
                    <a:pt x="339851" y="0"/>
                  </a:moveTo>
                  <a:lnTo>
                    <a:pt x="0" y="198120"/>
                  </a:lnTo>
                </a:path>
              </a:pathLst>
            </a:custGeom>
            <a:ln w="3175">
              <a:solidFill>
                <a:srgbClr val="000000"/>
              </a:solidFill>
            </a:ln>
          </p:spPr>
          <p:txBody>
            <a:bodyPr wrap="square" lIns="0" tIns="0" rIns="0" bIns="0" rtlCol="0"/>
            <a:lstStyle/>
            <a:p>
              <a:endParaRPr/>
            </a:p>
          </p:txBody>
        </p:sp>
        <p:sp>
          <p:nvSpPr>
            <p:cNvPr id="12" name="object 12"/>
            <p:cNvSpPr/>
            <p:nvPr/>
          </p:nvSpPr>
          <p:spPr>
            <a:xfrm>
              <a:off x="1534160" y="2198623"/>
              <a:ext cx="370840" cy="243840"/>
            </a:xfrm>
            <a:custGeom>
              <a:avLst/>
              <a:gdLst/>
              <a:ahLst/>
              <a:cxnLst/>
              <a:rect l="l" t="t" r="r" b="b"/>
              <a:pathLst>
                <a:path w="370839" h="243839">
                  <a:moveTo>
                    <a:pt x="370331" y="25907"/>
                  </a:moveTo>
                  <a:lnTo>
                    <a:pt x="370331" y="10668"/>
                  </a:lnTo>
                  <a:lnTo>
                    <a:pt x="358139" y="0"/>
                  </a:lnTo>
                  <a:lnTo>
                    <a:pt x="0" y="178307"/>
                  </a:lnTo>
                  <a:lnTo>
                    <a:pt x="38100" y="243839"/>
                  </a:lnTo>
                  <a:lnTo>
                    <a:pt x="370331" y="25907"/>
                  </a:lnTo>
                  <a:close/>
                </a:path>
              </a:pathLst>
            </a:custGeom>
            <a:solidFill>
              <a:srgbClr val="000000"/>
            </a:solidFill>
          </p:spPr>
          <p:txBody>
            <a:bodyPr wrap="square" lIns="0" tIns="0" rIns="0" bIns="0" rtlCol="0"/>
            <a:lstStyle/>
            <a:p>
              <a:endParaRPr/>
            </a:p>
          </p:txBody>
        </p:sp>
        <p:sp>
          <p:nvSpPr>
            <p:cNvPr id="13" name="object 13"/>
            <p:cNvSpPr/>
            <p:nvPr/>
          </p:nvSpPr>
          <p:spPr>
            <a:xfrm>
              <a:off x="1904492" y="1659127"/>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a:p>
          </p:txBody>
        </p:sp>
        <p:sp>
          <p:nvSpPr>
            <p:cNvPr id="14" name="object 14"/>
            <p:cNvSpPr/>
            <p:nvPr/>
          </p:nvSpPr>
          <p:spPr>
            <a:xfrm>
              <a:off x="1901444" y="1653031"/>
              <a:ext cx="6350" cy="26034"/>
            </a:xfrm>
            <a:custGeom>
              <a:avLst/>
              <a:gdLst/>
              <a:ahLst/>
              <a:cxnLst/>
              <a:rect l="l" t="t" r="r" b="b"/>
              <a:pathLst>
                <a:path w="6350" h="26035">
                  <a:moveTo>
                    <a:pt x="6095" y="25908"/>
                  </a:moveTo>
                  <a:lnTo>
                    <a:pt x="6095" y="0"/>
                  </a:lnTo>
                  <a:lnTo>
                    <a:pt x="0" y="0"/>
                  </a:lnTo>
                  <a:lnTo>
                    <a:pt x="0" y="25908"/>
                  </a:lnTo>
                  <a:lnTo>
                    <a:pt x="6095" y="25908"/>
                  </a:lnTo>
                  <a:close/>
                </a:path>
              </a:pathLst>
            </a:custGeom>
            <a:solidFill>
              <a:srgbClr val="000000"/>
            </a:solidFill>
          </p:spPr>
          <p:txBody>
            <a:bodyPr wrap="square" lIns="0" tIns="0" rIns="0" bIns="0" rtlCol="0"/>
            <a:lstStyle/>
            <a:p>
              <a:endParaRPr/>
            </a:p>
          </p:txBody>
        </p:sp>
        <p:sp>
          <p:nvSpPr>
            <p:cNvPr id="15" name="object 15"/>
            <p:cNvSpPr/>
            <p:nvPr/>
          </p:nvSpPr>
          <p:spPr>
            <a:xfrm>
              <a:off x="1901444" y="1622551"/>
              <a:ext cx="6350" cy="0"/>
            </a:xfrm>
            <a:custGeom>
              <a:avLst/>
              <a:gdLst/>
              <a:ahLst/>
              <a:cxnLst/>
              <a:rect l="l" t="t" r="r" b="b"/>
              <a:pathLst>
                <a:path w="6350">
                  <a:moveTo>
                    <a:pt x="0" y="0"/>
                  </a:moveTo>
                  <a:lnTo>
                    <a:pt x="6095" y="0"/>
                  </a:lnTo>
                </a:path>
              </a:pathLst>
            </a:custGeom>
            <a:ln w="3175">
              <a:solidFill>
                <a:srgbClr val="000000"/>
              </a:solidFill>
            </a:ln>
          </p:spPr>
          <p:txBody>
            <a:bodyPr wrap="square" lIns="0" tIns="0" rIns="0" bIns="0" rtlCol="0"/>
            <a:lstStyle/>
            <a:p>
              <a:endParaRPr/>
            </a:p>
          </p:txBody>
        </p:sp>
        <p:sp>
          <p:nvSpPr>
            <p:cNvPr id="16" name="object 16"/>
            <p:cNvSpPr/>
            <p:nvPr/>
          </p:nvSpPr>
          <p:spPr>
            <a:xfrm>
              <a:off x="1896872" y="1617979"/>
              <a:ext cx="15240" cy="26034"/>
            </a:xfrm>
            <a:custGeom>
              <a:avLst/>
              <a:gdLst/>
              <a:ahLst/>
              <a:cxnLst/>
              <a:rect l="l" t="t" r="r" b="b"/>
              <a:pathLst>
                <a:path w="15239" h="26035">
                  <a:moveTo>
                    <a:pt x="15239" y="25908"/>
                  </a:moveTo>
                  <a:lnTo>
                    <a:pt x="15239" y="0"/>
                  </a:lnTo>
                  <a:lnTo>
                    <a:pt x="0" y="0"/>
                  </a:lnTo>
                  <a:lnTo>
                    <a:pt x="0" y="25908"/>
                  </a:lnTo>
                  <a:lnTo>
                    <a:pt x="15239" y="25908"/>
                  </a:lnTo>
                  <a:close/>
                </a:path>
              </a:pathLst>
            </a:custGeom>
            <a:solidFill>
              <a:srgbClr val="000000"/>
            </a:solidFill>
          </p:spPr>
          <p:txBody>
            <a:bodyPr wrap="square" lIns="0" tIns="0" rIns="0" bIns="0" rtlCol="0"/>
            <a:lstStyle/>
            <a:p>
              <a:endParaRPr/>
            </a:p>
          </p:txBody>
        </p:sp>
        <p:sp>
          <p:nvSpPr>
            <p:cNvPr id="17" name="object 17"/>
            <p:cNvSpPr/>
            <p:nvPr/>
          </p:nvSpPr>
          <p:spPr>
            <a:xfrm>
              <a:off x="1896872" y="1587499"/>
              <a:ext cx="15240" cy="0"/>
            </a:xfrm>
            <a:custGeom>
              <a:avLst/>
              <a:gdLst/>
              <a:ahLst/>
              <a:cxnLst/>
              <a:rect l="l" t="t" r="r" b="b"/>
              <a:pathLst>
                <a:path w="15239">
                  <a:moveTo>
                    <a:pt x="0" y="0"/>
                  </a:moveTo>
                  <a:lnTo>
                    <a:pt x="15239" y="0"/>
                  </a:lnTo>
                </a:path>
              </a:pathLst>
            </a:custGeom>
            <a:ln w="3175">
              <a:solidFill>
                <a:srgbClr val="000000"/>
              </a:solidFill>
            </a:ln>
          </p:spPr>
          <p:txBody>
            <a:bodyPr wrap="square" lIns="0" tIns="0" rIns="0" bIns="0" rtlCol="0"/>
            <a:lstStyle/>
            <a:p>
              <a:endParaRPr/>
            </a:p>
          </p:txBody>
        </p:sp>
        <p:sp>
          <p:nvSpPr>
            <p:cNvPr id="18" name="object 18"/>
            <p:cNvSpPr/>
            <p:nvPr/>
          </p:nvSpPr>
          <p:spPr>
            <a:xfrm>
              <a:off x="1893824" y="1579879"/>
              <a:ext cx="21590" cy="26034"/>
            </a:xfrm>
            <a:custGeom>
              <a:avLst/>
              <a:gdLst/>
              <a:ahLst/>
              <a:cxnLst/>
              <a:rect l="l" t="t" r="r" b="b"/>
              <a:pathLst>
                <a:path w="21589" h="26034">
                  <a:moveTo>
                    <a:pt x="21336" y="25908"/>
                  </a:moveTo>
                  <a:lnTo>
                    <a:pt x="21336" y="0"/>
                  </a:lnTo>
                  <a:lnTo>
                    <a:pt x="0" y="0"/>
                  </a:lnTo>
                  <a:lnTo>
                    <a:pt x="0" y="25908"/>
                  </a:lnTo>
                  <a:lnTo>
                    <a:pt x="21336" y="25908"/>
                  </a:lnTo>
                  <a:close/>
                </a:path>
              </a:pathLst>
            </a:custGeom>
            <a:solidFill>
              <a:srgbClr val="000000"/>
            </a:solidFill>
          </p:spPr>
          <p:txBody>
            <a:bodyPr wrap="square" lIns="0" tIns="0" rIns="0" bIns="0" rtlCol="0"/>
            <a:lstStyle/>
            <a:p>
              <a:endParaRPr/>
            </a:p>
          </p:txBody>
        </p:sp>
        <p:sp>
          <p:nvSpPr>
            <p:cNvPr id="19" name="object 19"/>
            <p:cNvSpPr/>
            <p:nvPr/>
          </p:nvSpPr>
          <p:spPr>
            <a:xfrm>
              <a:off x="1893824" y="1549399"/>
              <a:ext cx="21590" cy="0"/>
            </a:xfrm>
            <a:custGeom>
              <a:avLst/>
              <a:gdLst/>
              <a:ahLst/>
              <a:cxnLst/>
              <a:rect l="l" t="t" r="r" b="b"/>
              <a:pathLst>
                <a:path w="21589">
                  <a:moveTo>
                    <a:pt x="0" y="0"/>
                  </a:moveTo>
                  <a:lnTo>
                    <a:pt x="21336" y="0"/>
                  </a:lnTo>
                </a:path>
              </a:pathLst>
            </a:custGeom>
            <a:ln w="3175">
              <a:solidFill>
                <a:srgbClr val="000000"/>
              </a:solidFill>
            </a:ln>
          </p:spPr>
          <p:txBody>
            <a:bodyPr wrap="square" lIns="0" tIns="0" rIns="0" bIns="0" rtlCol="0"/>
            <a:lstStyle/>
            <a:p>
              <a:endParaRPr/>
            </a:p>
          </p:txBody>
        </p:sp>
        <p:sp>
          <p:nvSpPr>
            <p:cNvPr id="20" name="object 20"/>
            <p:cNvSpPr/>
            <p:nvPr/>
          </p:nvSpPr>
          <p:spPr>
            <a:xfrm>
              <a:off x="1892300" y="1544827"/>
              <a:ext cx="24765" cy="24765"/>
            </a:xfrm>
            <a:custGeom>
              <a:avLst/>
              <a:gdLst/>
              <a:ahLst/>
              <a:cxnLst/>
              <a:rect l="l" t="t" r="r" b="b"/>
              <a:pathLst>
                <a:path w="24764" h="24765">
                  <a:moveTo>
                    <a:pt x="24383" y="24383"/>
                  </a:moveTo>
                  <a:lnTo>
                    <a:pt x="24383" y="0"/>
                  </a:lnTo>
                  <a:lnTo>
                    <a:pt x="0" y="0"/>
                  </a:lnTo>
                  <a:lnTo>
                    <a:pt x="0" y="24383"/>
                  </a:lnTo>
                  <a:lnTo>
                    <a:pt x="24383" y="24383"/>
                  </a:lnTo>
                  <a:close/>
                </a:path>
              </a:pathLst>
            </a:custGeom>
            <a:solidFill>
              <a:srgbClr val="000000"/>
            </a:solidFill>
          </p:spPr>
          <p:txBody>
            <a:bodyPr wrap="square" lIns="0" tIns="0" rIns="0" bIns="0" rtlCol="0"/>
            <a:lstStyle/>
            <a:p>
              <a:endParaRPr/>
            </a:p>
          </p:txBody>
        </p:sp>
        <p:sp>
          <p:nvSpPr>
            <p:cNvPr id="21" name="object 21"/>
            <p:cNvSpPr/>
            <p:nvPr/>
          </p:nvSpPr>
          <p:spPr>
            <a:xfrm>
              <a:off x="1892300" y="1514347"/>
              <a:ext cx="24765" cy="0"/>
            </a:xfrm>
            <a:custGeom>
              <a:avLst/>
              <a:gdLst/>
              <a:ahLst/>
              <a:cxnLst/>
              <a:rect l="l" t="t" r="r" b="b"/>
              <a:pathLst>
                <a:path w="24764">
                  <a:moveTo>
                    <a:pt x="0" y="0"/>
                  </a:moveTo>
                  <a:lnTo>
                    <a:pt x="24383" y="0"/>
                  </a:lnTo>
                </a:path>
              </a:pathLst>
            </a:custGeom>
            <a:ln w="3175">
              <a:solidFill>
                <a:srgbClr val="000000"/>
              </a:solidFill>
            </a:ln>
          </p:spPr>
          <p:txBody>
            <a:bodyPr wrap="square" lIns="0" tIns="0" rIns="0" bIns="0" rtlCol="0"/>
            <a:lstStyle/>
            <a:p>
              <a:endParaRPr/>
            </a:p>
          </p:txBody>
        </p:sp>
        <p:sp>
          <p:nvSpPr>
            <p:cNvPr id="22" name="object 22"/>
            <p:cNvSpPr/>
            <p:nvPr/>
          </p:nvSpPr>
          <p:spPr>
            <a:xfrm>
              <a:off x="1886204" y="1508251"/>
              <a:ext cx="36830" cy="26034"/>
            </a:xfrm>
            <a:custGeom>
              <a:avLst/>
              <a:gdLst/>
              <a:ahLst/>
              <a:cxnLst/>
              <a:rect l="l" t="t" r="r" b="b"/>
              <a:pathLst>
                <a:path w="36830" h="26034">
                  <a:moveTo>
                    <a:pt x="36575" y="25907"/>
                  </a:moveTo>
                  <a:lnTo>
                    <a:pt x="36575" y="0"/>
                  </a:lnTo>
                  <a:lnTo>
                    <a:pt x="0" y="0"/>
                  </a:lnTo>
                  <a:lnTo>
                    <a:pt x="0" y="25907"/>
                  </a:lnTo>
                  <a:lnTo>
                    <a:pt x="36575" y="25907"/>
                  </a:lnTo>
                  <a:close/>
                </a:path>
              </a:pathLst>
            </a:custGeom>
            <a:solidFill>
              <a:srgbClr val="000000"/>
            </a:solidFill>
          </p:spPr>
          <p:txBody>
            <a:bodyPr wrap="square" lIns="0" tIns="0" rIns="0" bIns="0" rtlCol="0"/>
            <a:lstStyle/>
            <a:p>
              <a:endParaRPr/>
            </a:p>
          </p:txBody>
        </p:sp>
        <p:sp>
          <p:nvSpPr>
            <p:cNvPr id="23" name="object 23"/>
            <p:cNvSpPr/>
            <p:nvPr/>
          </p:nvSpPr>
          <p:spPr>
            <a:xfrm>
              <a:off x="1886204" y="1477771"/>
              <a:ext cx="36830" cy="0"/>
            </a:xfrm>
            <a:custGeom>
              <a:avLst/>
              <a:gdLst/>
              <a:ahLst/>
              <a:cxnLst/>
              <a:rect l="l" t="t" r="r" b="b"/>
              <a:pathLst>
                <a:path w="36830">
                  <a:moveTo>
                    <a:pt x="0" y="0"/>
                  </a:moveTo>
                  <a:lnTo>
                    <a:pt x="36575" y="0"/>
                  </a:lnTo>
                </a:path>
              </a:pathLst>
            </a:custGeom>
            <a:ln w="3175">
              <a:solidFill>
                <a:srgbClr val="000000"/>
              </a:solidFill>
            </a:ln>
          </p:spPr>
          <p:txBody>
            <a:bodyPr wrap="square" lIns="0" tIns="0" rIns="0" bIns="0" rtlCol="0"/>
            <a:lstStyle/>
            <a:p>
              <a:endParaRPr/>
            </a:p>
          </p:txBody>
        </p:sp>
        <p:sp>
          <p:nvSpPr>
            <p:cNvPr id="24" name="object 24"/>
            <p:cNvSpPr/>
            <p:nvPr/>
          </p:nvSpPr>
          <p:spPr>
            <a:xfrm>
              <a:off x="1884680" y="1470151"/>
              <a:ext cx="40005" cy="26034"/>
            </a:xfrm>
            <a:custGeom>
              <a:avLst/>
              <a:gdLst/>
              <a:ahLst/>
              <a:cxnLst/>
              <a:rect l="l" t="t" r="r" b="b"/>
              <a:pathLst>
                <a:path w="40005" h="26034">
                  <a:moveTo>
                    <a:pt x="39624" y="25907"/>
                  </a:moveTo>
                  <a:lnTo>
                    <a:pt x="39624" y="0"/>
                  </a:lnTo>
                  <a:lnTo>
                    <a:pt x="0" y="0"/>
                  </a:lnTo>
                  <a:lnTo>
                    <a:pt x="0" y="25907"/>
                  </a:lnTo>
                  <a:lnTo>
                    <a:pt x="39624" y="25907"/>
                  </a:lnTo>
                  <a:close/>
                </a:path>
              </a:pathLst>
            </a:custGeom>
            <a:solidFill>
              <a:srgbClr val="000000"/>
            </a:solidFill>
          </p:spPr>
          <p:txBody>
            <a:bodyPr wrap="square" lIns="0" tIns="0" rIns="0" bIns="0" rtlCol="0"/>
            <a:lstStyle/>
            <a:p>
              <a:endParaRPr/>
            </a:p>
          </p:txBody>
        </p:sp>
        <p:sp>
          <p:nvSpPr>
            <p:cNvPr id="25" name="object 25"/>
            <p:cNvSpPr/>
            <p:nvPr/>
          </p:nvSpPr>
          <p:spPr>
            <a:xfrm>
              <a:off x="1884680" y="1439671"/>
              <a:ext cx="40005" cy="0"/>
            </a:xfrm>
            <a:custGeom>
              <a:avLst/>
              <a:gdLst/>
              <a:ahLst/>
              <a:cxnLst/>
              <a:rect l="l" t="t" r="r" b="b"/>
              <a:pathLst>
                <a:path w="40005">
                  <a:moveTo>
                    <a:pt x="0" y="0"/>
                  </a:moveTo>
                  <a:lnTo>
                    <a:pt x="39624" y="0"/>
                  </a:lnTo>
                </a:path>
              </a:pathLst>
            </a:custGeom>
            <a:ln w="3175">
              <a:solidFill>
                <a:srgbClr val="000000"/>
              </a:solidFill>
            </a:ln>
          </p:spPr>
          <p:txBody>
            <a:bodyPr wrap="square" lIns="0" tIns="0" rIns="0" bIns="0" rtlCol="0"/>
            <a:lstStyle/>
            <a:p>
              <a:endParaRPr/>
            </a:p>
          </p:txBody>
        </p:sp>
        <p:sp>
          <p:nvSpPr>
            <p:cNvPr id="26" name="object 26"/>
            <p:cNvSpPr/>
            <p:nvPr/>
          </p:nvSpPr>
          <p:spPr>
            <a:xfrm>
              <a:off x="1878584" y="1435099"/>
              <a:ext cx="52069" cy="26034"/>
            </a:xfrm>
            <a:custGeom>
              <a:avLst/>
              <a:gdLst/>
              <a:ahLst/>
              <a:cxnLst/>
              <a:rect l="l" t="t" r="r" b="b"/>
              <a:pathLst>
                <a:path w="52069" h="26034">
                  <a:moveTo>
                    <a:pt x="51816" y="25907"/>
                  </a:moveTo>
                  <a:lnTo>
                    <a:pt x="51816" y="0"/>
                  </a:lnTo>
                  <a:lnTo>
                    <a:pt x="0" y="0"/>
                  </a:lnTo>
                  <a:lnTo>
                    <a:pt x="0" y="25907"/>
                  </a:lnTo>
                  <a:lnTo>
                    <a:pt x="51816" y="25907"/>
                  </a:lnTo>
                  <a:close/>
                </a:path>
              </a:pathLst>
            </a:custGeom>
            <a:solidFill>
              <a:srgbClr val="000000"/>
            </a:solidFill>
          </p:spPr>
          <p:txBody>
            <a:bodyPr wrap="square" lIns="0" tIns="0" rIns="0" bIns="0" rtlCol="0"/>
            <a:lstStyle/>
            <a:p>
              <a:endParaRPr/>
            </a:p>
          </p:txBody>
        </p:sp>
        <p:sp>
          <p:nvSpPr>
            <p:cNvPr id="27" name="object 27"/>
            <p:cNvSpPr/>
            <p:nvPr/>
          </p:nvSpPr>
          <p:spPr>
            <a:xfrm>
              <a:off x="1881632" y="1404619"/>
              <a:ext cx="45720" cy="0"/>
            </a:xfrm>
            <a:custGeom>
              <a:avLst/>
              <a:gdLst/>
              <a:ahLst/>
              <a:cxnLst/>
              <a:rect l="l" t="t" r="r" b="b"/>
              <a:pathLst>
                <a:path w="45719">
                  <a:moveTo>
                    <a:pt x="0" y="0"/>
                  </a:moveTo>
                  <a:lnTo>
                    <a:pt x="45719" y="0"/>
                  </a:lnTo>
                </a:path>
              </a:pathLst>
            </a:custGeom>
            <a:ln w="3175">
              <a:solidFill>
                <a:srgbClr val="000000"/>
              </a:solidFill>
            </a:ln>
          </p:spPr>
          <p:txBody>
            <a:bodyPr wrap="square" lIns="0" tIns="0" rIns="0" bIns="0" rtlCol="0"/>
            <a:lstStyle/>
            <a:p>
              <a:endParaRPr/>
            </a:p>
          </p:txBody>
        </p:sp>
        <p:sp>
          <p:nvSpPr>
            <p:cNvPr id="28" name="object 28"/>
            <p:cNvSpPr/>
            <p:nvPr/>
          </p:nvSpPr>
          <p:spPr>
            <a:xfrm>
              <a:off x="1877060" y="1400047"/>
              <a:ext cx="55244" cy="24765"/>
            </a:xfrm>
            <a:custGeom>
              <a:avLst/>
              <a:gdLst/>
              <a:ahLst/>
              <a:cxnLst/>
              <a:rect l="l" t="t" r="r" b="b"/>
              <a:pathLst>
                <a:path w="55244" h="24765">
                  <a:moveTo>
                    <a:pt x="54863" y="24383"/>
                  </a:moveTo>
                  <a:lnTo>
                    <a:pt x="54863" y="0"/>
                  </a:lnTo>
                  <a:lnTo>
                    <a:pt x="0" y="0"/>
                  </a:lnTo>
                  <a:lnTo>
                    <a:pt x="0" y="24383"/>
                  </a:lnTo>
                  <a:lnTo>
                    <a:pt x="54863" y="24383"/>
                  </a:lnTo>
                  <a:close/>
                </a:path>
              </a:pathLst>
            </a:custGeom>
            <a:solidFill>
              <a:srgbClr val="000000"/>
            </a:solidFill>
          </p:spPr>
          <p:txBody>
            <a:bodyPr wrap="square" lIns="0" tIns="0" rIns="0" bIns="0" rtlCol="0"/>
            <a:lstStyle/>
            <a:p>
              <a:endParaRPr/>
            </a:p>
          </p:txBody>
        </p:sp>
        <p:sp>
          <p:nvSpPr>
            <p:cNvPr id="29" name="object 29"/>
            <p:cNvSpPr/>
            <p:nvPr/>
          </p:nvSpPr>
          <p:spPr>
            <a:xfrm>
              <a:off x="1877060" y="1369567"/>
              <a:ext cx="55244" cy="0"/>
            </a:xfrm>
            <a:custGeom>
              <a:avLst/>
              <a:gdLst/>
              <a:ahLst/>
              <a:cxnLst/>
              <a:rect l="l" t="t" r="r" b="b"/>
              <a:pathLst>
                <a:path w="55244">
                  <a:moveTo>
                    <a:pt x="0" y="0"/>
                  </a:moveTo>
                  <a:lnTo>
                    <a:pt x="54863" y="0"/>
                  </a:lnTo>
                </a:path>
              </a:pathLst>
            </a:custGeom>
            <a:ln w="3175">
              <a:solidFill>
                <a:srgbClr val="000000"/>
              </a:solidFill>
            </a:ln>
          </p:spPr>
          <p:txBody>
            <a:bodyPr wrap="square" lIns="0" tIns="0" rIns="0" bIns="0" rtlCol="0"/>
            <a:lstStyle/>
            <a:p>
              <a:endParaRPr/>
            </a:p>
          </p:txBody>
        </p:sp>
        <p:sp>
          <p:nvSpPr>
            <p:cNvPr id="30" name="object 30"/>
            <p:cNvSpPr/>
            <p:nvPr/>
          </p:nvSpPr>
          <p:spPr>
            <a:xfrm>
              <a:off x="1874012" y="1361947"/>
              <a:ext cx="60960" cy="24765"/>
            </a:xfrm>
            <a:custGeom>
              <a:avLst/>
              <a:gdLst/>
              <a:ahLst/>
              <a:cxnLst/>
              <a:rect l="l" t="t" r="r" b="b"/>
              <a:pathLst>
                <a:path w="60960" h="24765">
                  <a:moveTo>
                    <a:pt x="60960" y="24383"/>
                  </a:moveTo>
                  <a:lnTo>
                    <a:pt x="60960" y="0"/>
                  </a:lnTo>
                  <a:lnTo>
                    <a:pt x="0" y="0"/>
                  </a:lnTo>
                  <a:lnTo>
                    <a:pt x="0" y="24383"/>
                  </a:lnTo>
                  <a:lnTo>
                    <a:pt x="60960" y="24383"/>
                  </a:lnTo>
                  <a:close/>
                </a:path>
              </a:pathLst>
            </a:custGeom>
            <a:solidFill>
              <a:srgbClr val="000000"/>
            </a:solidFill>
          </p:spPr>
          <p:txBody>
            <a:bodyPr wrap="square" lIns="0" tIns="0" rIns="0" bIns="0" rtlCol="0"/>
            <a:lstStyle/>
            <a:p>
              <a:endParaRPr/>
            </a:p>
          </p:txBody>
        </p:sp>
        <p:sp>
          <p:nvSpPr>
            <p:cNvPr id="31" name="object 31"/>
            <p:cNvSpPr/>
            <p:nvPr/>
          </p:nvSpPr>
          <p:spPr>
            <a:xfrm>
              <a:off x="1874012" y="1331467"/>
              <a:ext cx="60960" cy="0"/>
            </a:xfrm>
            <a:custGeom>
              <a:avLst/>
              <a:gdLst/>
              <a:ahLst/>
              <a:cxnLst/>
              <a:rect l="l" t="t" r="r" b="b"/>
              <a:pathLst>
                <a:path w="60960">
                  <a:moveTo>
                    <a:pt x="0" y="0"/>
                  </a:moveTo>
                  <a:lnTo>
                    <a:pt x="60960" y="0"/>
                  </a:lnTo>
                </a:path>
              </a:pathLst>
            </a:custGeom>
            <a:ln w="3175">
              <a:solidFill>
                <a:srgbClr val="000000"/>
              </a:solidFill>
            </a:ln>
          </p:spPr>
          <p:txBody>
            <a:bodyPr wrap="square" lIns="0" tIns="0" rIns="0" bIns="0" rtlCol="0"/>
            <a:lstStyle/>
            <a:p>
              <a:endParaRPr/>
            </a:p>
          </p:txBody>
        </p:sp>
        <p:sp>
          <p:nvSpPr>
            <p:cNvPr id="32" name="object 32"/>
            <p:cNvSpPr/>
            <p:nvPr/>
          </p:nvSpPr>
          <p:spPr>
            <a:xfrm>
              <a:off x="1869440" y="1325371"/>
              <a:ext cx="70485" cy="26034"/>
            </a:xfrm>
            <a:custGeom>
              <a:avLst/>
              <a:gdLst/>
              <a:ahLst/>
              <a:cxnLst/>
              <a:rect l="l" t="t" r="r" b="b"/>
              <a:pathLst>
                <a:path w="70485" h="26034">
                  <a:moveTo>
                    <a:pt x="70104" y="25907"/>
                  </a:moveTo>
                  <a:lnTo>
                    <a:pt x="70104" y="0"/>
                  </a:lnTo>
                  <a:lnTo>
                    <a:pt x="0" y="0"/>
                  </a:lnTo>
                  <a:lnTo>
                    <a:pt x="0" y="25907"/>
                  </a:lnTo>
                  <a:lnTo>
                    <a:pt x="70104" y="25907"/>
                  </a:lnTo>
                  <a:close/>
                </a:path>
              </a:pathLst>
            </a:custGeom>
            <a:solidFill>
              <a:srgbClr val="000000"/>
            </a:solidFill>
          </p:spPr>
          <p:txBody>
            <a:bodyPr wrap="square" lIns="0" tIns="0" rIns="0" bIns="0" rtlCol="0"/>
            <a:lstStyle/>
            <a:p>
              <a:endParaRPr/>
            </a:p>
          </p:txBody>
        </p:sp>
        <p:sp>
          <p:nvSpPr>
            <p:cNvPr id="33" name="object 33"/>
            <p:cNvSpPr/>
            <p:nvPr/>
          </p:nvSpPr>
          <p:spPr>
            <a:xfrm>
              <a:off x="1869440" y="1294891"/>
              <a:ext cx="70485" cy="0"/>
            </a:xfrm>
            <a:custGeom>
              <a:avLst/>
              <a:gdLst/>
              <a:ahLst/>
              <a:cxnLst/>
              <a:rect l="l" t="t" r="r" b="b"/>
              <a:pathLst>
                <a:path w="70485">
                  <a:moveTo>
                    <a:pt x="0" y="0"/>
                  </a:moveTo>
                  <a:lnTo>
                    <a:pt x="70104" y="0"/>
                  </a:lnTo>
                </a:path>
              </a:pathLst>
            </a:custGeom>
            <a:ln w="3175">
              <a:solidFill>
                <a:srgbClr val="000000"/>
              </a:solidFill>
            </a:ln>
          </p:spPr>
          <p:txBody>
            <a:bodyPr wrap="square" lIns="0" tIns="0" rIns="0" bIns="0" rtlCol="0"/>
            <a:lstStyle/>
            <a:p>
              <a:endParaRPr/>
            </a:p>
          </p:txBody>
        </p:sp>
        <p:sp>
          <p:nvSpPr>
            <p:cNvPr id="34" name="object 34"/>
            <p:cNvSpPr/>
            <p:nvPr/>
          </p:nvSpPr>
          <p:spPr>
            <a:xfrm>
              <a:off x="1866392" y="1290319"/>
              <a:ext cx="76200" cy="26034"/>
            </a:xfrm>
            <a:custGeom>
              <a:avLst/>
              <a:gdLst/>
              <a:ahLst/>
              <a:cxnLst/>
              <a:rect l="l" t="t" r="r" b="b"/>
              <a:pathLst>
                <a:path w="76200" h="26034">
                  <a:moveTo>
                    <a:pt x="76200" y="25907"/>
                  </a:moveTo>
                  <a:lnTo>
                    <a:pt x="76200" y="0"/>
                  </a:lnTo>
                  <a:lnTo>
                    <a:pt x="0" y="0"/>
                  </a:lnTo>
                  <a:lnTo>
                    <a:pt x="0" y="25907"/>
                  </a:lnTo>
                  <a:lnTo>
                    <a:pt x="76200" y="25907"/>
                  </a:lnTo>
                  <a:close/>
                </a:path>
              </a:pathLst>
            </a:custGeom>
            <a:solidFill>
              <a:srgbClr val="000000"/>
            </a:solidFill>
          </p:spPr>
          <p:txBody>
            <a:bodyPr wrap="square" lIns="0" tIns="0" rIns="0" bIns="0" rtlCol="0"/>
            <a:lstStyle/>
            <a:p>
              <a:endParaRPr/>
            </a:p>
          </p:txBody>
        </p:sp>
        <p:sp>
          <p:nvSpPr>
            <p:cNvPr id="35" name="object 35"/>
            <p:cNvSpPr/>
            <p:nvPr/>
          </p:nvSpPr>
          <p:spPr>
            <a:xfrm>
              <a:off x="1904492" y="2247391"/>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a:p>
          </p:txBody>
        </p:sp>
        <p:sp>
          <p:nvSpPr>
            <p:cNvPr id="36" name="object 36"/>
            <p:cNvSpPr/>
            <p:nvPr/>
          </p:nvSpPr>
          <p:spPr>
            <a:xfrm>
              <a:off x="1899920" y="2229103"/>
              <a:ext cx="9525" cy="26034"/>
            </a:xfrm>
            <a:custGeom>
              <a:avLst/>
              <a:gdLst/>
              <a:ahLst/>
              <a:cxnLst/>
              <a:rect l="l" t="t" r="r" b="b"/>
              <a:pathLst>
                <a:path w="9525" h="26035">
                  <a:moveTo>
                    <a:pt x="9143" y="25908"/>
                  </a:moveTo>
                  <a:lnTo>
                    <a:pt x="9143" y="0"/>
                  </a:lnTo>
                  <a:lnTo>
                    <a:pt x="0" y="0"/>
                  </a:lnTo>
                  <a:lnTo>
                    <a:pt x="0" y="25908"/>
                  </a:lnTo>
                  <a:lnTo>
                    <a:pt x="9143" y="25908"/>
                  </a:lnTo>
                  <a:close/>
                </a:path>
              </a:pathLst>
            </a:custGeom>
            <a:solidFill>
              <a:srgbClr val="000000"/>
            </a:solidFill>
          </p:spPr>
          <p:txBody>
            <a:bodyPr wrap="square" lIns="0" tIns="0" rIns="0" bIns="0" rtlCol="0"/>
            <a:lstStyle/>
            <a:p>
              <a:endParaRPr/>
            </a:p>
          </p:txBody>
        </p:sp>
        <p:sp>
          <p:nvSpPr>
            <p:cNvPr id="37" name="object 37"/>
            <p:cNvSpPr/>
            <p:nvPr/>
          </p:nvSpPr>
          <p:spPr>
            <a:xfrm>
              <a:off x="1899920" y="2288539"/>
              <a:ext cx="9525" cy="0"/>
            </a:xfrm>
            <a:custGeom>
              <a:avLst/>
              <a:gdLst/>
              <a:ahLst/>
              <a:cxnLst/>
              <a:rect l="l" t="t" r="r" b="b"/>
              <a:pathLst>
                <a:path w="9525">
                  <a:moveTo>
                    <a:pt x="9143" y="0"/>
                  </a:moveTo>
                  <a:lnTo>
                    <a:pt x="0" y="0"/>
                  </a:lnTo>
                </a:path>
              </a:pathLst>
            </a:custGeom>
            <a:ln w="3175">
              <a:solidFill>
                <a:srgbClr val="000000"/>
              </a:solidFill>
            </a:ln>
          </p:spPr>
          <p:txBody>
            <a:bodyPr wrap="square" lIns="0" tIns="0" rIns="0" bIns="0" rtlCol="0"/>
            <a:lstStyle/>
            <a:p>
              <a:endParaRPr/>
            </a:p>
          </p:txBody>
        </p:sp>
        <p:sp>
          <p:nvSpPr>
            <p:cNvPr id="38" name="object 38"/>
            <p:cNvSpPr/>
            <p:nvPr/>
          </p:nvSpPr>
          <p:spPr>
            <a:xfrm>
              <a:off x="1896872" y="2267203"/>
              <a:ext cx="15240" cy="26034"/>
            </a:xfrm>
            <a:custGeom>
              <a:avLst/>
              <a:gdLst/>
              <a:ahLst/>
              <a:cxnLst/>
              <a:rect l="l" t="t" r="r" b="b"/>
              <a:pathLst>
                <a:path w="15239" h="26035">
                  <a:moveTo>
                    <a:pt x="15239" y="25908"/>
                  </a:moveTo>
                  <a:lnTo>
                    <a:pt x="15239" y="0"/>
                  </a:lnTo>
                  <a:lnTo>
                    <a:pt x="0" y="0"/>
                  </a:lnTo>
                  <a:lnTo>
                    <a:pt x="0" y="25908"/>
                  </a:lnTo>
                  <a:lnTo>
                    <a:pt x="15239" y="25908"/>
                  </a:lnTo>
                  <a:close/>
                </a:path>
              </a:pathLst>
            </a:custGeom>
            <a:solidFill>
              <a:srgbClr val="000000"/>
            </a:solidFill>
          </p:spPr>
          <p:txBody>
            <a:bodyPr wrap="square" lIns="0" tIns="0" rIns="0" bIns="0" rtlCol="0"/>
            <a:lstStyle/>
            <a:p>
              <a:endParaRPr/>
            </a:p>
          </p:txBody>
        </p:sp>
        <p:sp>
          <p:nvSpPr>
            <p:cNvPr id="39" name="object 39"/>
            <p:cNvSpPr/>
            <p:nvPr/>
          </p:nvSpPr>
          <p:spPr>
            <a:xfrm>
              <a:off x="1896872" y="2326639"/>
              <a:ext cx="15240" cy="0"/>
            </a:xfrm>
            <a:custGeom>
              <a:avLst/>
              <a:gdLst/>
              <a:ahLst/>
              <a:cxnLst/>
              <a:rect l="l" t="t" r="r" b="b"/>
              <a:pathLst>
                <a:path w="15239">
                  <a:moveTo>
                    <a:pt x="15239" y="0"/>
                  </a:moveTo>
                  <a:lnTo>
                    <a:pt x="0" y="0"/>
                  </a:lnTo>
                </a:path>
              </a:pathLst>
            </a:custGeom>
            <a:ln w="3175">
              <a:solidFill>
                <a:srgbClr val="000000"/>
              </a:solidFill>
            </a:ln>
          </p:spPr>
          <p:txBody>
            <a:bodyPr wrap="square" lIns="0" tIns="0" rIns="0" bIns="0" rtlCol="0"/>
            <a:lstStyle/>
            <a:p>
              <a:endParaRPr/>
            </a:p>
          </p:txBody>
        </p:sp>
        <p:sp>
          <p:nvSpPr>
            <p:cNvPr id="40" name="object 40"/>
            <p:cNvSpPr/>
            <p:nvPr/>
          </p:nvSpPr>
          <p:spPr>
            <a:xfrm>
              <a:off x="1892300" y="2305303"/>
              <a:ext cx="24765" cy="26034"/>
            </a:xfrm>
            <a:custGeom>
              <a:avLst/>
              <a:gdLst/>
              <a:ahLst/>
              <a:cxnLst/>
              <a:rect l="l" t="t" r="r" b="b"/>
              <a:pathLst>
                <a:path w="24764" h="26035">
                  <a:moveTo>
                    <a:pt x="24383" y="25908"/>
                  </a:moveTo>
                  <a:lnTo>
                    <a:pt x="24383" y="0"/>
                  </a:lnTo>
                  <a:lnTo>
                    <a:pt x="0" y="0"/>
                  </a:lnTo>
                  <a:lnTo>
                    <a:pt x="0" y="25908"/>
                  </a:lnTo>
                  <a:lnTo>
                    <a:pt x="24383" y="25908"/>
                  </a:lnTo>
                  <a:close/>
                </a:path>
              </a:pathLst>
            </a:custGeom>
            <a:solidFill>
              <a:srgbClr val="000000"/>
            </a:solidFill>
          </p:spPr>
          <p:txBody>
            <a:bodyPr wrap="square" lIns="0" tIns="0" rIns="0" bIns="0" rtlCol="0"/>
            <a:lstStyle/>
            <a:p>
              <a:endParaRPr/>
            </a:p>
          </p:txBody>
        </p:sp>
        <p:sp>
          <p:nvSpPr>
            <p:cNvPr id="41" name="object 41"/>
            <p:cNvSpPr/>
            <p:nvPr/>
          </p:nvSpPr>
          <p:spPr>
            <a:xfrm>
              <a:off x="1892300" y="2364739"/>
              <a:ext cx="24765" cy="0"/>
            </a:xfrm>
            <a:custGeom>
              <a:avLst/>
              <a:gdLst/>
              <a:ahLst/>
              <a:cxnLst/>
              <a:rect l="l" t="t" r="r" b="b"/>
              <a:pathLst>
                <a:path w="24764">
                  <a:moveTo>
                    <a:pt x="24383" y="0"/>
                  </a:moveTo>
                  <a:lnTo>
                    <a:pt x="0" y="0"/>
                  </a:lnTo>
                </a:path>
              </a:pathLst>
            </a:custGeom>
            <a:ln w="3175">
              <a:solidFill>
                <a:srgbClr val="000000"/>
              </a:solidFill>
            </a:ln>
          </p:spPr>
          <p:txBody>
            <a:bodyPr wrap="square" lIns="0" tIns="0" rIns="0" bIns="0" rtlCol="0"/>
            <a:lstStyle/>
            <a:p>
              <a:endParaRPr/>
            </a:p>
          </p:txBody>
        </p:sp>
        <p:sp>
          <p:nvSpPr>
            <p:cNvPr id="42" name="object 42"/>
            <p:cNvSpPr/>
            <p:nvPr/>
          </p:nvSpPr>
          <p:spPr>
            <a:xfrm>
              <a:off x="1889252" y="2343403"/>
              <a:ext cx="30480" cy="26034"/>
            </a:xfrm>
            <a:custGeom>
              <a:avLst/>
              <a:gdLst/>
              <a:ahLst/>
              <a:cxnLst/>
              <a:rect l="l" t="t" r="r" b="b"/>
              <a:pathLst>
                <a:path w="30480" h="26035">
                  <a:moveTo>
                    <a:pt x="30480" y="25908"/>
                  </a:moveTo>
                  <a:lnTo>
                    <a:pt x="30480" y="0"/>
                  </a:lnTo>
                  <a:lnTo>
                    <a:pt x="0" y="0"/>
                  </a:lnTo>
                  <a:lnTo>
                    <a:pt x="0" y="25908"/>
                  </a:lnTo>
                  <a:lnTo>
                    <a:pt x="30480" y="25908"/>
                  </a:lnTo>
                  <a:close/>
                </a:path>
              </a:pathLst>
            </a:custGeom>
            <a:solidFill>
              <a:srgbClr val="000000"/>
            </a:solidFill>
          </p:spPr>
          <p:txBody>
            <a:bodyPr wrap="square" lIns="0" tIns="0" rIns="0" bIns="0" rtlCol="0"/>
            <a:lstStyle/>
            <a:p>
              <a:endParaRPr/>
            </a:p>
          </p:txBody>
        </p:sp>
        <p:sp>
          <p:nvSpPr>
            <p:cNvPr id="43" name="object 43"/>
            <p:cNvSpPr/>
            <p:nvPr/>
          </p:nvSpPr>
          <p:spPr>
            <a:xfrm>
              <a:off x="1889252" y="2402839"/>
              <a:ext cx="30480" cy="0"/>
            </a:xfrm>
            <a:custGeom>
              <a:avLst/>
              <a:gdLst/>
              <a:ahLst/>
              <a:cxnLst/>
              <a:rect l="l" t="t" r="r" b="b"/>
              <a:pathLst>
                <a:path w="30480">
                  <a:moveTo>
                    <a:pt x="30480" y="0"/>
                  </a:moveTo>
                  <a:lnTo>
                    <a:pt x="0" y="0"/>
                  </a:lnTo>
                </a:path>
              </a:pathLst>
            </a:custGeom>
            <a:ln w="3175">
              <a:solidFill>
                <a:srgbClr val="000000"/>
              </a:solidFill>
            </a:ln>
          </p:spPr>
          <p:txBody>
            <a:bodyPr wrap="square" lIns="0" tIns="0" rIns="0" bIns="0" rtlCol="0"/>
            <a:lstStyle/>
            <a:p>
              <a:endParaRPr/>
            </a:p>
          </p:txBody>
        </p:sp>
        <p:sp>
          <p:nvSpPr>
            <p:cNvPr id="44" name="object 44"/>
            <p:cNvSpPr/>
            <p:nvPr/>
          </p:nvSpPr>
          <p:spPr>
            <a:xfrm>
              <a:off x="1884680" y="2381503"/>
              <a:ext cx="40005" cy="26034"/>
            </a:xfrm>
            <a:custGeom>
              <a:avLst/>
              <a:gdLst/>
              <a:ahLst/>
              <a:cxnLst/>
              <a:rect l="l" t="t" r="r" b="b"/>
              <a:pathLst>
                <a:path w="40005" h="26035">
                  <a:moveTo>
                    <a:pt x="39624" y="25908"/>
                  </a:moveTo>
                  <a:lnTo>
                    <a:pt x="39624" y="0"/>
                  </a:lnTo>
                  <a:lnTo>
                    <a:pt x="0" y="0"/>
                  </a:lnTo>
                  <a:lnTo>
                    <a:pt x="0" y="25908"/>
                  </a:lnTo>
                  <a:lnTo>
                    <a:pt x="39624" y="25908"/>
                  </a:lnTo>
                  <a:close/>
                </a:path>
              </a:pathLst>
            </a:custGeom>
            <a:solidFill>
              <a:srgbClr val="000000"/>
            </a:solidFill>
          </p:spPr>
          <p:txBody>
            <a:bodyPr wrap="square" lIns="0" tIns="0" rIns="0" bIns="0" rtlCol="0"/>
            <a:lstStyle/>
            <a:p>
              <a:endParaRPr/>
            </a:p>
          </p:txBody>
        </p:sp>
        <p:sp>
          <p:nvSpPr>
            <p:cNvPr id="45" name="object 45"/>
            <p:cNvSpPr/>
            <p:nvPr/>
          </p:nvSpPr>
          <p:spPr>
            <a:xfrm>
              <a:off x="1884680" y="2440939"/>
              <a:ext cx="40005" cy="0"/>
            </a:xfrm>
            <a:custGeom>
              <a:avLst/>
              <a:gdLst/>
              <a:ahLst/>
              <a:cxnLst/>
              <a:rect l="l" t="t" r="r" b="b"/>
              <a:pathLst>
                <a:path w="40005">
                  <a:moveTo>
                    <a:pt x="39624" y="0"/>
                  </a:moveTo>
                  <a:lnTo>
                    <a:pt x="0" y="0"/>
                  </a:lnTo>
                </a:path>
              </a:pathLst>
            </a:custGeom>
            <a:ln w="3175">
              <a:solidFill>
                <a:srgbClr val="000000"/>
              </a:solidFill>
            </a:ln>
          </p:spPr>
          <p:txBody>
            <a:bodyPr wrap="square" lIns="0" tIns="0" rIns="0" bIns="0" rtlCol="0"/>
            <a:lstStyle/>
            <a:p>
              <a:endParaRPr/>
            </a:p>
          </p:txBody>
        </p:sp>
        <p:sp>
          <p:nvSpPr>
            <p:cNvPr id="46" name="object 46"/>
            <p:cNvSpPr/>
            <p:nvPr/>
          </p:nvSpPr>
          <p:spPr>
            <a:xfrm>
              <a:off x="1881632" y="2422652"/>
              <a:ext cx="45720" cy="26034"/>
            </a:xfrm>
            <a:custGeom>
              <a:avLst/>
              <a:gdLst/>
              <a:ahLst/>
              <a:cxnLst/>
              <a:rect l="l" t="t" r="r" b="b"/>
              <a:pathLst>
                <a:path w="45719" h="26035">
                  <a:moveTo>
                    <a:pt x="45719" y="25907"/>
                  </a:moveTo>
                  <a:lnTo>
                    <a:pt x="45719" y="0"/>
                  </a:lnTo>
                  <a:lnTo>
                    <a:pt x="0" y="0"/>
                  </a:lnTo>
                  <a:lnTo>
                    <a:pt x="0" y="25907"/>
                  </a:lnTo>
                  <a:lnTo>
                    <a:pt x="45719" y="25907"/>
                  </a:lnTo>
                  <a:close/>
                </a:path>
              </a:pathLst>
            </a:custGeom>
            <a:solidFill>
              <a:srgbClr val="000000"/>
            </a:solidFill>
          </p:spPr>
          <p:txBody>
            <a:bodyPr wrap="square" lIns="0" tIns="0" rIns="0" bIns="0" rtlCol="0"/>
            <a:lstStyle/>
            <a:p>
              <a:endParaRPr/>
            </a:p>
          </p:txBody>
        </p:sp>
        <p:sp>
          <p:nvSpPr>
            <p:cNvPr id="47" name="object 47"/>
            <p:cNvSpPr/>
            <p:nvPr/>
          </p:nvSpPr>
          <p:spPr>
            <a:xfrm>
              <a:off x="1881632" y="2480563"/>
              <a:ext cx="45720" cy="0"/>
            </a:xfrm>
            <a:custGeom>
              <a:avLst/>
              <a:gdLst/>
              <a:ahLst/>
              <a:cxnLst/>
              <a:rect l="l" t="t" r="r" b="b"/>
              <a:pathLst>
                <a:path w="45719">
                  <a:moveTo>
                    <a:pt x="45719" y="0"/>
                  </a:moveTo>
                  <a:lnTo>
                    <a:pt x="0" y="0"/>
                  </a:lnTo>
                </a:path>
              </a:pathLst>
            </a:custGeom>
            <a:ln w="3175">
              <a:solidFill>
                <a:srgbClr val="000000"/>
              </a:solidFill>
            </a:ln>
          </p:spPr>
          <p:txBody>
            <a:bodyPr wrap="square" lIns="0" tIns="0" rIns="0" bIns="0" rtlCol="0"/>
            <a:lstStyle/>
            <a:p>
              <a:endParaRPr/>
            </a:p>
          </p:txBody>
        </p:sp>
        <p:sp>
          <p:nvSpPr>
            <p:cNvPr id="48" name="object 48"/>
            <p:cNvSpPr/>
            <p:nvPr/>
          </p:nvSpPr>
          <p:spPr>
            <a:xfrm>
              <a:off x="1877060" y="2460752"/>
              <a:ext cx="55244" cy="26034"/>
            </a:xfrm>
            <a:custGeom>
              <a:avLst/>
              <a:gdLst/>
              <a:ahLst/>
              <a:cxnLst/>
              <a:rect l="l" t="t" r="r" b="b"/>
              <a:pathLst>
                <a:path w="55244" h="26035">
                  <a:moveTo>
                    <a:pt x="54864" y="25907"/>
                  </a:moveTo>
                  <a:lnTo>
                    <a:pt x="54863" y="0"/>
                  </a:lnTo>
                  <a:lnTo>
                    <a:pt x="0" y="0"/>
                  </a:lnTo>
                  <a:lnTo>
                    <a:pt x="0" y="25907"/>
                  </a:lnTo>
                  <a:lnTo>
                    <a:pt x="54864" y="25907"/>
                  </a:lnTo>
                  <a:close/>
                </a:path>
              </a:pathLst>
            </a:custGeom>
            <a:solidFill>
              <a:srgbClr val="000000"/>
            </a:solidFill>
          </p:spPr>
          <p:txBody>
            <a:bodyPr wrap="square" lIns="0" tIns="0" rIns="0" bIns="0" rtlCol="0"/>
            <a:lstStyle/>
            <a:p>
              <a:endParaRPr/>
            </a:p>
          </p:txBody>
        </p:sp>
        <p:sp>
          <p:nvSpPr>
            <p:cNvPr id="49" name="object 49"/>
            <p:cNvSpPr/>
            <p:nvPr/>
          </p:nvSpPr>
          <p:spPr>
            <a:xfrm>
              <a:off x="1877060" y="2518663"/>
              <a:ext cx="55244" cy="0"/>
            </a:xfrm>
            <a:custGeom>
              <a:avLst/>
              <a:gdLst/>
              <a:ahLst/>
              <a:cxnLst/>
              <a:rect l="l" t="t" r="r" b="b"/>
              <a:pathLst>
                <a:path w="55244">
                  <a:moveTo>
                    <a:pt x="54863" y="0"/>
                  </a:moveTo>
                  <a:lnTo>
                    <a:pt x="0" y="0"/>
                  </a:lnTo>
                </a:path>
              </a:pathLst>
            </a:custGeom>
            <a:ln w="3175">
              <a:solidFill>
                <a:srgbClr val="000000"/>
              </a:solidFill>
            </a:ln>
          </p:spPr>
          <p:txBody>
            <a:bodyPr wrap="square" lIns="0" tIns="0" rIns="0" bIns="0" rtlCol="0"/>
            <a:lstStyle/>
            <a:p>
              <a:endParaRPr/>
            </a:p>
          </p:txBody>
        </p:sp>
        <p:sp>
          <p:nvSpPr>
            <p:cNvPr id="50" name="object 50"/>
            <p:cNvSpPr/>
            <p:nvPr/>
          </p:nvSpPr>
          <p:spPr>
            <a:xfrm>
              <a:off x="1874012" y="2498852"/>
              <a:ext cx="60960" cy="26034"/>
            </a:xfrm>
            <a:custGeom>
              <a:avLst/>
              <a:gdLst/>
              <a:ahLst/>
              <a:cxnLst/>
              <a:rect l="l" t="t" r="r" b="b"/>
              <a:pathLst>
                <a:path w="60960" h="26035">
                  <a:moveTo>
                    <a:pt x="60960" y="25907"/>
                  </a:moveTo>
                  <a:lnTo>
                    <a:pt x="60960" y="0"/>
                  </a:lnTo>
                  <a:lnTo>
                    <a:pt x="0" y="0"/>
                  </a:lnTo>
                  <a:lnTo>
                    <a:pt x="0" y="25907"/>
                  </a:lnTo>
                  <a:lnTo>
                    <a:pt x="60960" y="25907"/>
                  </a:lnTo>
                  <a:close/>
                </a:path>
              </a:pathLst>
            </a:custGeom>
            <a:solidFill>
              <a:srgbClr val="000000"/>
            </a:solidFill>
          </p:spPr>
          <p:txBody>
            <a:bodyPr wrap="square" lIns="0" tIns="0" rIns="0" bIns="0" rtlCol="0"/>
            <a:lstStyle/>
            <a:p>
              <a:endParaRPr/>
            </a:p>
          </p:txBody>
        </p:sp>
        <p:sp>
          <p:nvSpPr>
            <p:cNvPr id="51" name="object 51"/>
            <p:cNvSpPr/>
            <p:nvPr/>
          </p:nvSpPr>
          <p:spPr>
            <a:xfrm>
              <a:off x="1874012" y="2556763"/>
              <a:ext cx="60960" cy="0"/>
            </a:xfrm>
            <a:custGeom>
              <a:avLst/>
              <a:gdLst/>
              <a:ahLst/>
              <a:cxnLst/>
              <a:rect l="l" t="t" r="r" b="b"/>
              <a:pathLst>
                <a:path w="60960">
                  <a:moveTo>
                    <a:pt x="60960" y="0"/>
                  </a:moveTo>
                  <a:lnTo>
                    <a:pt x="0" y="0"/>
                  </a:lnTo>
                </a:path>
              </a:pathLst>
            </a:custGeom>
            <a:ln w="3175">
              <a:solidFill>
                <a:srgbClr val="000000"/>
              </a:solidFill>
            </a:ln>
          </p:spPr>
          <p:txBody>
            <a:bodyPr wrap="square" lIns="0" tIns="0" rIns="0" bIns="0" rtlCol="0"/>
            <a:lstStyle/>
            <a:p>
              <a:endParaRPr/>
            </a:p>
          </p:txBody>
        </p:sp>
        <p:sp>
          <p:nvSpPr>
            <p:cNvPr id="52" name="object 52"/>
            <p:cNvSpPr/>
            <p:nvPr/>
          </p:nvSpPr>
          <p:spPr>
            <a:xfrm>
              <a:off x="1869440" y="2536952"/>
              <a:ext cx="70485" cy="26034"/>
            </a:xfrm>
            <a:custGeom>
              <a:avLst/>
              <a:gdLst/>
              <a:ahLst/>
              <a:cxnLst/>
              <a:rect l="l" t="t" r="r" b="b"/>
              <a:pathLst>
                <a:path w="70485" h="26035">
                  <a:moveTo>
                    <a:pt x="70104" y="25907"/>
                  </a:moveTo>
                  <a:lnTo>
                    <a:pt x="70104" y="0"/>
                  </a:lnTo>
                  <a:lnTo>
                    <a:pt x="0" y="0"/>
                  </a:lnTo>
                  <a:lnTo>
                    <a:pt x="0" y="25907"/>
                  </a:lnTo>
                  <a:lnTo>
                    <a:pt x="70104" y="25907"/>
                  </a:lnTo>
                  <a:close/>
                </a:path>
              </a:pathLst>
            </a:custGeom>
            <a:solidFill>
              <a:srgbClr val="000000"/>
            </a:solidFill>
          </p:spPr>
          <p:txBody>
            <a:bodyPr wrap="square" lIns="0" tIns="0" rIns="0" bIns="0" rtlCol="0"/>
            <a:lstStyle/>
            <a:p>
              <a:endParaRPr/>
            </a:p>
          </p:txBody>
        </p:sp>
        <p:sp>
          <p:nvSpPr>
            <p:cNvPr id="53" name="object 53"/>
            <p:cNvSpPr/>
            <p:nvPr/>
          </p:nvSpPr>
          <p:spPr>
            <a:xfrm>
              <a:off x="1869440" y="2594863"/>
              <a:ext cx="70485" cy="0"/>
            </a:xfrm>
            <a:custGeom>
              <a:avLst/>
              <a:gdLst/>
              <a:ahLst/>
              <a:cxnLst/>
              <a:rect l="l" t="t" r="r" b="b"/>
              <a:pathLst>
                <a:path w="70485">
                  <a:moveTo>
                    <a:pt x="70104" y="0"/>
                  </a:moveTo>
                  <a:lnTo>
                    <a:pt x="0" y="0"/>
                  </a:lnTo>
                </a:path>
              </a:pathLst>
            </a:custGeom>
            <a:ln w="3175">
              <a:solidFill>
                <a:srgbClr val="000000"/>
              </a:solidFill>
            </a:ln>
          </p:spPr>
          <p:txBody>
            <a:bodyPr wrap="square" lIns="0" tIns="0" rIns="0" bIns="0" rtlCol="0"/>
            <a:lstStyle/>
            <a:p>
              <a:endParaRPr/>
            </a:p>
          </p:txBody>
        </p:sp>
        <p:sp>
          <p:nvSpPr>
            <p:cNvPr id="54" name="object 54"/>
            <p:cNvSpPr/>
            <p:nvPr/>
          </p:nvSpPr>
          <p:spPr>
            <a:xfrm>
              <a:off x="1866392" y="2575052"/>
              <a:ext cx="76200" cy="26034"/>
            </a:xfrm>
            <a:custGeom>
              <a:avLst/>
              <a:gdLst/>
              <a:ahLst/>
              <a:cxnLst/>
              <a:rect l="l" t="t" r="r" b="b"/>
              <a:pathLst>
                <a:path w="76200" h="26035">
                  <a:moveTo>
                    <a:pt x="76200" y="25907"/>
                  </a:moveTo>
                  <a:lnTo>
                    <a:pt x="76200" y="0"/>
                  </a:lnTo>
                  <a:lnTo>
                    <a:pt x="0" y="0"/>
                  </a:lnTo>
                  <a:lnTo>
                    <a:pt x="0" y="25907"/>
                  </a:lnTo>
                  <a:lnTo>
                    <a:pt x="76200" y="25907"/>
                  </a:lnTo>
                  <a:close/>
                </a:path>
              </a:pathLst>
            </a:custGeom>
            <a:solidFill>
              <a:srgbClr val="000000"/>
            </a:solidFill>
          </p:spPr>
          <p:txBody>
            <a:bodyPr wrap="square" lIns="0" tIns="0" rIns="0" bIns="0" rtlCol="0"/>
            <a:lstStyle/>
            <a:p>
              <a:endParaRPr/>
            </a:p>
          </p:txBody>
        </p:sp>
        <p:sp>
          <p:nvSpPr>
            <p:cNvPr id="55" name="object 55"/>
            <p:cNvSpPr/>
            <p:nvPr/>
          </p:nvSpPr>
          <p:spPr>
            <a:xfrm>
              <a:off x="1866392" y="2632963"/>
              <a:ext cx="76200" cy="0"/>
            </a:xfrm>
            <a:custGeom>
              <a:avLst/>
              <a:gdLst/>
              <a:ahLst/>
              <a:cxnLst/>
              <a:rect l="l" t="t" r="r" b="b"/>
              <a:pathLst>
                <a:path w="76200">
                  <a:moveTo>
                    <a:pt x="76200" y="0"/>
                  </a:moveTo>
                  <a:lnTo>
                    <a:pt x="0" y="0"/>
                  </a:lnTo>
                </a:path>
              </a:pathLst>
            </a:custGeom>
            <a:ln w="3175">
              <a:solidFill>
                <a:srgbClr val="000000"/>
              </a:solidFill>
            </a:ln>
          </p:spPr>
          <p:txBody>
            <a:bodyPr wrap="square" lIns="0" tIns="0" rIns="0" bIns="0" rtlCol="0"/>
            <a:lstStyle/>
            <a:p>
              <a:endParaRPr/>
            </a:p>
          </p:txBody>
        </p:sp>
        <p:sp>
          <p:nvSpPr>
            <p:cNvPr id="56" name="object 56"/>
            <p:cNvSpPr/>
            <p:nvPr/>
          </p:nvSpPr>
          <p:spPr>
            <a:xfrm>
              <a:off x="1861820" y="2616200"/>
              <a:ext cx="85725" cy="24765"/>
            </a:xfrm>
            <a:custGeom>
              <a:avLst/>
              <a:gdLst/>
              <a:ahLst/>
              <a:cxnLst/>
              <a:rect l="l" t="t" r="r" b="b"/>
              <a:pathLst>
                <a:path w="85725" h="24764">
                  <a:moveTo>
                    <a:pt x="85343" y="24383"/>
                  </a:moveTo>
                  <a:lnTo>
                    <a:pt x="85343" y="0"/>
                  </a:lnTo>
                  <a:lnTo>
                    <a:pt x="0" y="0"/>
                  </a:lnTo>
                  <a:lnTo>
                    <a:pt x="0" y="24383"/>
                  </a:lnTo>
                  <a:lnTo>
                    <a:pt x="85343" y="24383"/>
                  </a:lnTo>
                  <a:close/>
                </a:path>
              </a:pathLst>
            </a:custGeom>
            <a:solidFill>
              <a:srgbClr val="000000"/>
            </a:solidFill>
          </p:spPr>
          <p:txBody>
            <a:bodyPr wrap="square" lIns="0" tIns="0" rIns="0" bIns="0" rtlCol="0"/>
            <a:lstStyle/>
            <a:p>
              <a:endParaRPr/>
            </a:p>
          </p:txBody>
        </p:sp>
      </p:grpSp>
      <p:sp>
        <p:nvSpPr>
          <p:cNvPr id="57" name="object 57"/>
          <p:cNvSpPr txBox="1"/>
          <p:nvPr/>
        </p:nvSpPr>
        <p:spPr>
          <a:xfrm>
            <a:off x="1198372" y="1292925"/>
            <a:ext cx="370840" cy="299720"/>
          </a:xfrm>
          <a:prstGeom prst="rect">
            <a:avLst/>
          </a:prstGeom>
        </p:spPr>
        <p:txBody>
          <a:bodyPr vert="horz" wrap="square" lIns="0" tIns="12700" rIns="0" bIns="0" rtlCol="0">
            <a:spAutoFit/>
          </a:bodyPr>
          <a:lstStyle/>
          <a:p>
            <a:pPr marL="12700">
              <a:lnSpc>
                <a:spcPct val="100000"/>
              </a:lnSpc>
              <a:spcBef>
                <a:spcPts val="100"/>
              </a:spcBef>
            </a:pPr>
            <a:r>
              <a:rPr sz="1800" i="1" dirty="0">
                <a:latin typeface="Arial"/>
                <a:cs typeface="Arial"/>
              </a:rPr>
              <a:t>HO</a:t>
            </a:r>
            <a:endParaRPr sz="1800">
              <a:latin typeface="Arial"/>
              <a:cs typeface="Arial"/>
            </a:endParaRPr>
          </a:p>
        </p:txBody>
      </p:sp>
      <p:sp>
        <p:nvSpPr>
          <p:cNvPr id="58" name="object 58"/>
          <p:cNvSpPr txBox="1"/>
          <p:nvPr/>
        </p:nvSpPr>
        <p:spPr>
          <a:xfrm>
            <a:off x="2236690" y="1292925"/>
            <a:ext cx="688340" cy="299720"/>
          </a:xfrm>
          <a:prstGeom prst="rect">
            <a:avLst/>
          </a:prstGeom>
        </p:spPr>
        <p:txBody>
          <a:bodyPr vert="horz" wrap="square" lIns="0" tIns="12700" rIns="0" bIns="0" rtlCol="0">
            <a:spAutoFit/>
          </a:bodyPr>
          <a:lstStyle/>
          <a:p>
            <a:pPr marL="38100">
              <a:lnSpc>
                <a:spcPct val="100000"/>
              </a:lnSpc>
              <a:spcBef>
                <a:spcPts val="100"/>
              </a:spcBef>
            </a:pPr>
            <a:r>
              <a:rPr sz="1800" i="1" dirty="0">
                <a:latin typeface="Arial"/>
                <a:cs typeface="Arial"/>
              </a:rPr>
              <a:t>CO</a:t>
            </a:r>
            <a:r>
              <a:rPr sz="2175" i="1" baseline="-15325" dirty="0">
                <a:latin typeface="Arial"/>
                <a:cs typeface="Arial"/>
              </a:rPr>
              <a:t>2</a:t>
            </a:r>
            <a:r>
              <a:rPr sz="1800" i="1" dirty="0">
                <a:latin typeface="Arial"/>
                <a:cs typeface="Arial"/>
              </a:rPr>
              <a:t>H</a:t>
            </a:r>
            <a:endParaRPr sz="1800">
              <a:latin typeface="Arial"/>
              <a:cs typeface="Arial"/>
            </a:endParaRPr>
          </a:p>
        </p:txBody>
      </p:sp>
      <p:sp>
        <p:nvSpPr>
          <p:cNvPr id="59" name="object 59"/>
          <p:cNvSpPr txBox="1"/>
          <p:nvPr/>
        </p:nvSpPr>
        <p:spPr>
          <a:xfrm>
            <a:off x="2236723" y="2310953"/>
            <a:ext cx="688340" cy="299720"/>
          </a:xfrm>
          <a:prstGeom prst="rect">
            <a:avLst/>
          </a:prstGeom>
        </p:spPr>
        <p:txBody>
          <a:bodyPr vert="horz" wrap="square" lIns="0" tIns="12700" rIns="0" bIns="0" rtlCol="0">
            <a:spAutoFit/>
          </a:bodyPr>
          <a:lstStyle/>
          <a:p>
            <a:pPr marL="38100">
              <a:lnSpc>
                <a:spcPct val="100000"/>
              </a:lnSpc>
              <a:spcBef>
                <a:spcPts val="100"/>
              </a:spcBef>
            </a:pPr>
            <a:r>
              <a:rPr sz="1800" i="1" dirty="0">
                <a:latin typeface="Arial"/>
                <a:cs typeface="Arial"/>
              </a:rPr>
              <a:t>CO</a:t>
            </a:r>
            <a:r>
              <a:rPr sz="2175" i="1" baseline="-15325" dirty="0">
                <a:latin typeface="Arial"/>
                <a:cs typeface="Arial"/>
              </a:rPr>
              <a:t>2</a:t>
            </a:r>
            <a:r>
              <a:rPr sz="1800" i="1" dirty="0">
                <a:latin typeface="Arial"/>
                <a:cs typeface="Arial"/>
              </a:rPr>
              <a:t>H</a:t>
            </a:r>
            <a:endParaRPr sz="1800">
              <a:latin typeface="Arial"/>
              <a:cs typeface="Arial"/>
            </a:endParaRPr>
          </a:p>
        </p:txBody>
      </p:sp>
      <p:sp>
        <p:nvSpPr>
          <p:cNvPr id="60" name="object 60"/>
          <p:cNvSpPr txBox="1"/>
          <p:nvPr/>
        </p:nvSpPr>
        <p:spPr>
          <a:xfrm>
            <a:off x="1198366" y="2310957"/>
            <a:ext cx="370840" cy="299720"/>
          </a:xfrm>
          <a:prstGeom prst="rect">
            <a:avLst/>
          </a:prstGeom>
        </p:spPr>
        <p:txBody>
          <a:bodyPr vert="horz" wrap="square" lIns="0" tIns="12700" rIns="0" bIns="0" rtlCol="0">
            <a:spAutoFit/>
          </a:bodyPr>
          <a:lstStyle/>
          <a:p>
            <a:pPr marL="12700">
              <a:lnSpc>
                <a:spcPct val="100000"/>
              </a:lnSpc>
              <a:spcBef>
                <a:spcPts val="100"/>
              </a:spcBef>
            </a:pPr>
            <a:r>
              <a:rPr sz="1800" i="1" dirty="0">
                <a:latin typeface="Arial"/>
                <a:cs typeface="Arial"/>
              </a:rPr>
              <a:t>HO</a:t>
            </a:r>
            <a:endParaRPr sz="1800">
              <a:latin typeface="Arial"/>
              <a:cs typeface="Arial"/>
            </a:endParaRPr>
          </a:p>
        </p:txBody>
      </p:sp>
      <p:sp>
        <p:nvSpPr>
          <p:cNvPr id="61" name="object 61"/>
          <p:cNvSpPr txBox="1"/>
          <p:nvPr/>
        </p:nvSpPr>
        <p:spPr>
          <a:xfrm>
            <a:off x="1827783" y="1000318"/>
            <a:ext cx="190500" cy="299720"/>
          </a:xfrm>
          <a:prstGeom prst="rect">
            <a:avLst/>
          </a:prstGeom>
        </p:spPr>
        <p:txBody>
          <a:bodyPr vert="horz" wrap="square" lIns="0" tIns="12700" rIns="0" bIns="0" rtlCol="0">
            <a:spAutoFit/>
          </a:bodyPr>
          <a:lstStyle/>
          <a:p>
            <a:pPr marL="12700">
              <a:lnSpc>
                <a:spcPct val="100000"/>
              </a:lnSpc>
              <a:spcBef>
                <a:spcPts val="100"/>
              </a:spcBef>
            </a:pPr>
            <a:r>
              <a:rPr sz="1800" i="1" u="heavy" spc="-5" dirty="0">
                <a:uFill>
                  <a:solidFill>
                    <a:srgbClr val="000000"/>
                  </a:solidFill>
                </a:uFill>
                <a:latin typeface="Arial"/>
                <a:cs typeface="Arial"/>
              </a:rPr>
              <a:t>H</a:t>
            </a:r>
            <a:endParaRPr sz="1800">
              <a:latin typeface="Arial"/>
              <a:cs typeface="Arial"/>
            </a:endParaRPr>
          </a:p>
        </p:txBody>
      </p:sp>
      <p:sp>
        <p:nvSpPr>
          <p:cNvPr id="62" name="object 62"/>
          <p:cNvSpPr txBox="1"/>
          <p:nvPr/>
        </p:nvSpPr>
        <p:spPr>
          <a:xfrm>
            <a:off x="1827783" y="2577657"/>
            <a:ext cx="190500" cy="299720"/>
          </a:xfrm>
          <a:prstGeom prst="rect">
            <a:avLst/>
          </a:prstGeom>
        </p:spPr>
        <p:txBody>
          <a:bodyPr vert="horz" wrap="square" lIns="0" tIns="12700" rIns="0" bIns="0" rtlCol="0">
            <a:spAutoFit/>
          </a:bodyPr>
          <a:lstStyle/>
          <a:p>
            <a:pPr marL="12700">
              <a:lnSpc>
                <a:spcPct val="100000"/>
              </a:lnSpc>
              <a:spcBef>
                <a:spcPts val="100"/>
              </a:spcBef>
            </a:pPr>
            <a:r>
              <a:rPr sz="1800" i="1" spc="-5" dirty="0">
                <a:latin typeface="Arial"/>
                <a:cs typeface="Arial"/>
              </a:rPr>
              <a:t>H</a:t>
            </a:r>
            <a:endParaRPr sz="1800">
              <a:latin typeface="Arial"/>
              <a:cs typeface="Arial"/>
            </a:endParaRPr>
          </a:p>
        </p:txBody>
      </p:sp>
      <p:sp>
        <p:nvSpPr>
          <p:cNvPr id="63" name="object 63"/>
          <p:cNvSpPr txBox="1"/>
          <p:nvPr/>
        </p:nvSpPr>
        <p:spPr>
          <a:xfrm>
            <a:off x="1949704" y="1610436"/>
            <a:ext cx="208915" cy="330200"/>
          </a:xfrm>
          <a:prstGeom prst="rect">
            <a:avLst/>
          </a:prstGeom>
        </p:spPr>
        <p:txBody>
          <a:bodyPr vert="horz" wrap="square" lIns="0" tIns="12700" rIns="0" bIns="0" rtlCol="0">
            <a:spAutoFit/>
          </a:bodyPr>
          <a:lstStyle/>
          <a:p>
            <a:pPr marL="12700">
              <a:lnSpc>
                <a:spcPct val="100000"/>
              </a:lnSpc>
              <a:spcBef>
                <a:spcPts val="100"/>
              </a:spcBef>
            </a:pPr>
            <a:r>
              <a:rPr sz="2000" b="1" spc="-5" dirty="0">
                <a:solidFill>
                  <a:srgbClr val="FF0000"/>
                </a:solidFill>
                <a:latin typeface="Times New Roman"/>
                <a:cs typeface="Times New Roman"/>
              </a:rPr>
              <a:t>R</a:t>
            </a:r>
            <a:endParaRPr sz="2000">
              <a:latin typeface="Times New Roman"/>
              <a:cs typeface="Times New Roman"/>
            </a:endParaRPr>
          </a:p>
        </p:txBody>
      </p:sp>
      <p:sp>
        <p:nvSpPr>
          <p:cNvPr id="64" name="object 64"/>
          <p:cNvSpPr txBox="1"/>
          <p:nvPr/>
        </p:nvSpPr>
        <p:spPr>
          <a:xfrm>
            <a:off x="1964939" y="1924387"/>
            <a:ext cx="167005" cy="330200"/>
          </a:xfrm>
          <a:prstGeom prst="rect">
            <a:avLst/>
          </a:prstGeom>
        </p:spPr>
        <p:txBody>
          <a:bodyPr vert="horz" wrap="square" lIns="0" tIns="12700" rIns="0" bIns="0" rtlCol="0">
            <a:spAutoFit/>
          </a:bodyPr>
          <a:lstStyle/>
          <a:p>
            <a:pPr marL="12700">
              <a:lnSpc>
                <a:spcPct val="100000"/>
              </a:lnSpc>
              <a:spcBef>
                <a:spcPts val="100"/>
              </a:spcBef>
            </a:pPr>
            <a:r>
              <a:rPr sz="2000" b="1" spc="-5" dirty="0">
                <a:solidFill>
                  <a:srgbClr val="FF0000"/>
                </a:solidFill>
                <a:latin typeface="Times New Roman"/>
                <a:cs typeface="Times New Roman"/>
              </a:rPr>
              <a:t>S</a:t>
            </a:r>
            <a:endParaRPr sz="2000">
              <a:latin typeface="Times New Roman"/>
              <a:cs typeface="Times New Roman"/>
            </a:endParaRPr>
          </a:p>
        </p:txBody>
      </p:sp>
      <p:grpSp>
        <p:nvGrpSpPr>
          <p:cNvPr id="65" name="object 65"/>
          <p:cNvGrpSpPr/>
          <p:nvPr/>
        </p:nvGrpSpPr>
        <p:grpSpPr>
          <a:xfrm>
            <a:off x="6764528" y="1290319"/>
            <a:ext cx="739140" cy="1350645"/>
            <a:chOff x="6764528" y="1290319"/>
            <a:chExt cx="739140" cy="1350645"/>
          </a:xfrm>
        </p:grpSpPr>
        <p:sp>
          <p:nvSpPr>
            <p:cNvPr id="66" name="object 66"/>
            <p:cNvSpPr/>
            <p:nvPr/>
          </p:nvSpPr>
          <p:spPr>
            <a:xfrm>
              <a:off x="7125716" y="1709419"/>
              <a:ext cx="0" cy="487680"/>
            </a:xfrm>
            <a:custGeom>
              <a:avLst/>
              <a:gdLst/>
              <a:ahLst/>
              <a:cxnLst/>
              <a:rect l="l" t="t" r="r" b="b"/>
              <a:pathLst>
                <a:path h="487680">
                  <a:moveTo>
                    <a:pt x="0" y="487680"/>
                  </a:moveTo>
                  <a:lnTo>
                    <a:pt x="0" y="0"/>
                  </a:lnTo>
                </a:path>
              </a:pathLst>
            </a:custGeom>
            <a:ln w="3175">
              <a:solidFill>
                <a:srgbClr val="000000"/>
              </a:solidFill>
            </a:ln>
          </p:spPr>
          <p:txBody>
            <a:bodyPr wrap="square" lIns="0" tIns="0" rIns="0" bIns="0" rtlCol="0"/>
            <a:lstStyle/>
            <a:p>
              <a:endParaRPr/>
            </a:p>
          </p:txBody>
        </p:sp>
        <p:sp>
          <p:nvSpPr>
            <p:cNvPr id="67" name="object 67"/>
            <p:cNvSpPr/>
            <p:nvPr/>
          </p:nvSpPr>
          <p:spPr>
            <a:xfrm>
              <a:off x="7112000" y="1702485"/>
              <a:ext cx="25400" cy="501650"/>
            </a:xfrm>
            <a:custGeom>
              <a:avLst/>
              <a:gdLst/>
              <a:ahLst/>
              <a:cxnLst/>
              <a:rect l="l" t="t" r="r" b="b"/>
              <a:pathLst>
                <a:path w="25400" h="501650">
                  <a:moveTo>
                    <a:pt x="25400" y="0"/>
                  </a:moveTo>
                  <a:lnTo>
                    <a:pt x="13970" y="0"/>
                  </a:lnTo>
                  <a:lnTo>
                    <a:pt x="0" y="12"/>
                  </a:lnTo>
                  <a:lnTo>
                    <a:pt x="0" y="501573"/>
                  </a:lnTo>
                  <a:lnTo>
                    <a:pt x="13970" y="501573"/>
                  </a:lnTo>
                  <a:lnTo>
                    <a:pt x="25400" y="501586"/>
                  </a:lnTo>
                  <a:lnTo>
                    <a:pt x="25400" y="0"/>
                  </a:lnTo>
                  <a:close/>
                </a:path>
              </a:pathLst>
            </a:custGeom>
            <a:solidFill>
              <a:srgbClr val="000000"/>
            </a:solidFill>
          </p:spPr>
          <p:txBody>
            <a:bodyPr wrap="square" lIns="0" tIns="0" rIns="0" bIns="0" rtlCol="0"/>
            <a:lstStyle/>
            <a:p>
              <a:endParaRPr/>
            </a:p>
          </p:txBody>
        </p:sp>
        <p:sp>
          <p:nvSpPr>
            <p:cNvPr id="68" name="object 68"/>
            <p:cNvSpPr/>
            <p:nvPr/>
          </p:nvSpPr>
          <p:spPr>
            <a:xfrm>
              <a:off x="7131812" y="1496059"/>
              <a:ext cx="342900" cy="198120"/>
            </a:xfrm>
            <a:custGeom>
              <a:avLst/>
              <a:gdLst/>
              <a:ahLst/>
              <a:cxnLst/>
              <a:rect l="l" t="t" r="r" b="b"/>
              <a:pathLst>
                <a:path w="342900" h="198119">
                  <a:moveTo>
                    <a:pt x="0" y="198120"/>
                  </a:moveTo>
                  <a:lnTo>
                    <a:pt x="342900" y="0"/>
                  </a:lnTo>
                </a:path>
              </a:pathLst>
            </a:custGeom>
            <a:ln w="3175">
              <a:solidFill>
                <a:srgbClr val="000000"/>
              </a:solidFill>
            </a:ln>
          </p:spPr>
          <p:txBody>
            <a:bodyPr wrap="square" lIns="0" tIns="0" rIns="0" bIns="0" rtlCol="0"/>
            <a:lstStyle/>
            <a:p>
              <a:endParaRPr/>
            </a:p>
          </p:txBody>
        </p:sp>
        <p:sp>
          <p:nvSpPr>
            <p:cNvPr id="69" name="object 69"/>
            <p:cNvSpPr/>
            <p:nvPr/>
          </p:nvSpPr>
          <p:spPr>
            <a:xfrm>
              <a:off x="7125716" y="1462531"/>
              <a:ext cx="372110" cy="243840"/>
            </a:xfrm>
            <a:custGeom>
              <a:avLst/>
              <a:gdLst/>
              <a:ahLst/>
              <a:cxnLst/>
              <a:rect l="l" t="t" r="r" b="b"/>
              <a:pathLst>
                <a:path w="372109" h="243839">
                  <a:moveTo>
                    <a:pt x="371855" y="67056"/>
                  </a:moveTo>
                  <a:lnTo>
                    <a:pt x="333755" y="0"/>
                  </a:lnTo>
                  <a:lnTo>
                    <a:pt x="0" y="220980"/>
                  </a:lnTo>
                  <a:lnTo>
                    <a:pt x="0" y="236219"/>
                  </a:lnTo>
                  <a:lnTo>
                    <a:pt x="12191" y="243840"/>
                  </a:lnTo>
                  <a:lnTo>
                    <a:pt x="371855" y="67056"/>
                  </a:lnTo>
                  <a:close/>
                </a:path>
              </a:pathLst>
            </a:custGeom>
            <a:solidFill>
              <a:srgbClr val="000000"/>
            </a:solidFill>
          </p:spPr>
          <p:txBody>
            <a:bodyPr wrap="square" lIns="0" tIns="0" rIns="0" bIns="0" rtlCol="0"/>
            <a:lstStyle/>
            <a:p>
              <a:endParaRPr/>
            </a:p>
          </p:txBody>
        </p:sp>
        <p:sp>
          <p:nvSpPr>
            <p:cNvPr id="70" name="object 70"/>
            <p:cNvSpPr/>
            <p:nvPr/>
          </p:nvSpPr>
          <p:spPr>
            <a:xfrm>
              <a:off x="6779768" y="1499107"/>
              <a:ext cx="335280" cy="195580"/>
            </a:xfrm>
            <a:custGeom>
              <a:avLst/>
              <a:gdLst/>
              <a:ahLst/>
              <a:cxnLst/>
              <a:rect l="l" t="t" r="r" b="b"/>
              <a:pathLst>
                <a:path w="335279" h="195580">
                  <a:moveTo>
                    <a:pt x="335279" y="195072"/>
                  </a:moveTo>
                  <a:lnTo>
                    <a:pt x="0" y="0"/>
                  </a:lnTo>
                </a:path>
              </a:pathLst>
            </a:custGeom>
            <a:ln w="3175">
              <a:solidFill>
                <a:srgbClr val="000000"/>
              </a:solidFill>
            </a:ln>
          </p:spPr>
          <p:txBody>
            <a:bodyPr wrap="square" lIns="0" tIns="0" rIns="0" bIns="0" rtlCol="0"/>
            <a:lstStyle/>
            <a:p>
              <a:endParaRPr/>
            </a:p>
          </p:txBody>
        </p:sp>
        <p:sp>
          <p:nvSpPr>
            <p:cNvPr id="71" name="object 71"/>
            <p:cNvSpPr/>
            <p:nvPr/>
          </p:nvSpPr>
          <p:spPr>
            <a:xfrm>
              <a:off x="6772148" y="1485391"/>
              <a:ext cx="353695" cy="220979"/>
            </a:xfrm>
            <a:custGeom>
              <a:avLst/>
              <a:gdLst/>
              <a:ahLst/>
              <a:cxnLst/>
              <a:rect l="l" t="t" r="r" b="b"/>
              <a:pathLst>
                <a:path w="353695" h="220980">
                  <a:moveTo>
                    <a:pt x="353568" y="213359"/>
                  </a:moveTo>
                  <a:lnTo>
                    <a:pt x="353568" y="198119"/>
                  </a:lnTo>
                  <a:lnTo>
                    <a:pt x="12192" y="0"/>
                  </a:lnTo>
                  <a:lnTo>
                    <a:pt x="0" y="25907"/>
                  </a:lnTo>
                  <a:lnTo>
                    <a:pt x="339851" y="220980"/>
                  </a:lnTo>
                  <a:lnTo>
                    <a:pt x="353568" y="213359"/>
                  </a:lnTo>
                  <a:close/>
                </a:path>
              </a:pathLst>
            </a:custGeom>
            <a:solidFill>
              <a:srgbClr val="000000"/>
            </a:solidFill>
          </p:spPr>
          <p:txBody>
            <a:bodyPr wrap="square" lIns="0" tIns="0" rIns="0" bIns="0" rtlCol="0"/>
            <a:lstStyle/>
            <a:p>
              <a:endParaRPr/>
            </a:p>
          </p:txBody>
        </p:sp>
        <p:sp>
          <p:nvSpPr>
            <p:cNvPr id="72" name="object 72"/>
            <p:cNvSpPr/>
            <p:nvPr/>
          </p:nvSpPr>
          <p:spPr>
            <a:xfrm>
              <a:off x="6772148" y="2212339"/>
              <a:ext cx="342900" cy="200025"/>
            </a:xfrm>
            <a:custGeom>
              <a:avLst/>
              <a:gdLst/>
              <a:ahLst/>
              <a:cxnLst/>
              <a:rect l="l" t="t" r="r" b="b"/>
              <a:pathLst>
                <a:path w="342900" h="200025">
                  <a:moveTo>
                    <a:pt x="0" y="199644"/>
                  </a:moveTo>
                  <a:lnTo>
                    <a:pt x="342900" y="0"/>
                  </a:lnTo>
                </a:path>
              </a:pathLst>
            </a:custGeom>
            <a:ln w="3175">
              <a:solidFill>
                <a:srgbClr val="000000"/>
              </a:solidFill>
            </a:ln>
          </p:spPr>
          <p:txBody>
            <a:bodyPr wrap="square" lIns="0" tIns="0" rIns="0" bIns="0" rtlCol="0"/>
            <a:lstStyle/>
            <a:p>
              <a:endParaRPr/>
            </a:p>
          </p:txBody>
        </p:sp>
        <p:sp>
          <p:nvSpPr>
            <p:cNvPr id="73" name="object 73"/>
            <p:cNvSpPr/>
            <p:nvPr/>
          </p:nvSpPr>
          <p:spPr>
            <a:xfrm>
              <a:off x="6764528" y="2198623"/>
              <a:ext cx="361315" cy="227329"/>
            </a:xfrm>
            <a:custGeom>
              <a:avLst/>
              <a:gdLst/>
              <a:ahLst/>
              <a:cxnLst/>
              <a:rect l="l" t="t" r="r" b="b"/>
              <a:pathLst>
                <a:path w="361315" h="227330">
                  <a:moveTo>
                    <a:pt x="361188" y="25907"/>
                  </a:moveTo>
                  <a:lnTo>
                    <a:pt x="361188" y="10667"/>
                  </a:lnTo>
                  <a:lnTo>
                    <a:pt x="347472" y="0"/>
                  </a:lnTo>
                  <a:lnTo>
                    <a:pt x="0" y="201167"/>
                  </a:lnTo>
                  <a:lnTo>
                    <a:pt x="12192" y="227075"/>
                  </a:lnTo>
                  <a:lnTo>
                    <a:pt x="361188" y="25907"/>
                  </a:lnTo>
                  <a:close/>
                </a:path>
              </a:pathLst>
            </a:custGeom>
            <a:solidFill>
              <a:srgbClr val="000000"/>
            </a:solidFill>
          </p:spPr>
          <p:txBody>
            <a:bodyPr wrap="square" lIns="0" tIns="0" rIns="0" bIns="0" rtlCol="0"/>
            <a:lstStyle/>
            <a:p>
              <a:endParaRPr/>
            </a:p>
          </p:txBody>
        </p:sp>
        <p:sp>
          <p:nvSpPr>
            <p:cNvPr id="74" name="object 74"/>
            <p:cNvSpPr/>
            <p:nvPr/>
          </p:nvSpPr>
          <p:spPr>
            <a:xfrm>
              <a:off x="7131812" y="2212339"/>
              <a:ext cx="349250" cy="203200"/>
            </a:xfrm>
            <a:custGeom>
              <a:avLst/>
              <a:gdLst/>
              <a:ahLst/>
              <a:cxnLst/>
              <a:rect l="l" t="t" r="r" b="b"/>
              <a:pathLst>
                <a:path w="349250" h="203200">
                  <a:moveTo>
                    <a:pt x="348996" y="202692"/>
                  </a:moveTo>
                  <a:lnTo>
                    <a:pt x="0" y="0"/>
                  </a:lnTo>
                </a:path>
              </a:pathLst>
            </a:custGeom>
            <a:ln w="3175">
              <a:solidFill>
                <a:srgbClr val="000000"/>
              </a:solidFill>
            </a:ln>
          </p:spPr>
          <p:txBody>
            <a:bodyPr wrap="square" lIns="0" tIns="0" rIns="0" bIns="0" rtlCol="0"/>
            <a:lstStyle/>
            <a:p>
              <a:endParaRPr/>
            </a:p>
          </p:txBody>
        </p:sp>
        <p:sp>
          <p:nvSpPr>
            <p:cNvPr id="75" name="object 75"/>
            <p:cNvSpPr/>
            <p:nvPr/>
          </p:nvSpPr>
          <p:spPr>
            <a:xfrm>
              <a:off x="7125716" y="2198623"/>
              <a:ext cx="378460" cy="250190"/>
            </a:xfrm>
            <a:custGeom>
              <a:avLst/>
              <a:gdLst/>
              <a:ahLst/>
              <a:cxnLst/>
              <a:rect l="l" t="t" r="r" b="b"/>
              <a:pathLst>
                <a:path w="378459" h="250189">
                  <a:moveTo>
                    <a:pt x="377951" y="182879"/>
                  </a:moveTo>
                  <a:lnTo>
                    <a:pt x="12191" y="0"/>
                  </a:lnTo>
                  <a:lnTo>
                    <a:pt x="0" y="10667"/>
                  </a:lnTo>
                  <a:lnTo>
                    <a:pt x="0" y="25907"/>
                  </a:lnTo>
                  <a:lnTo>
                    <a:pt x="339851" y="249935"/>
                  </a:lnTo>
                  <a:lnTo>
                    <a:pt x="377951" y="182879"/>
                  </a:lnTo>
                  <a:close/>
                </a:path>
              </a:pathLst>
            </a:custGeom>
            <a:solidFill>
              <a:srgbClr val="000000"/>
            </a:solidFill>
          </p:spPr>
          <p:txBody>
            <a:bodyPr wrap="square" lIns="0" tIns="0" rIns="0" bIns="0" rtlCol="0"/>
            <a:lstStyle/>
            <a:p>
              <a:endParaRPr/>
            </a:p>
          </p:txBody>
        </p:sp>
        <p:sp>
          <p:nvSpPr>
            <p:cNvPr id="76" name="object 76"/>
            <p:cNvSpPr/>
            <p:nvPr/>
          </p:nvSpPr>
          <p:spPr>
            <a:xfrm>
              <a:off x="7125716" y="1659127"/>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a:p>
          </p:txBody>
        </p:sp>
        <p:sp>
          <p:nvSpPr>
            <p:cNvPr id="77" name="object 77"/>
            <p:cNvSpPr/>
            <p:nvPr/>
          </p:nvSpPr>
          <p:spPr>
            <a:xfrm>
              <a:off x="7122668" y="1653031"/>
              <a:ext cx="5080" cy="26034"/>
            </a:xfrm>
            <a:custGeom>
              <a:avLst/>
              <a:gdLst/>
              <a:ahLst/>
              <a:cxnLst/>
              <a:rect l="l" t="t" r="r" b="b"/>
              <a:pathLst>
                <a:path w="5079" h="26035">
                  <a:moveTo>
                    <a:pt x="4572" y="25907"/>
                  </a:moveTo>
                  <a:lnTo>
                    <a:pt x="4572" y="0"/>
                  </a:lnTo>
                  <a:lnTo>
                    <a:pt x="0" y="0"/>
                  </a:lnTo>
                  <a:lnTo>
                    <a:pt x="0" y="25907"/>
                  </a:lnTo>
                  <a:lnTo>
                    <a:pt x="4572" y="25907"/>
                  </a:lnTo>
                  <a:close/>
                </a:path>
              </a:pathLst>
            </a:custGeom>
            <a:solidFill>
              <a:srgbClr val="000000"/>
            </a:solidFill>
          </p:spPr>
          <p:txBody>
            <a:bodyPr wrap="square" lIns="0" tIns="0" rIns="0" bIns="0" rtlCol="0"/>
            <a:lstStyle/>
            <a:p>
              <a:endParaRPr/>
            </a:p>
          </p:txBody>
        </p:sp>
        <p:sp>
          <p:nvSpPr>
            <p:cNvPr id="78" name="object 78"/>
            <p:cNvSpPr/>
            <p:nvPr/>
          </p:nvSpPr>
          <p:spPr>
            <a:xfrm>
              <a:off x="7122668" y="1622551"/>
              <a:ext cx="5080" cy="0"/>
            </a:xfrm>
            <a:custGeom>
              <a:avLst/>
              <a:gdLst/>
              <a:ahLst/>
              <a:cxnLst/>
              <a:rect l="l" t="t" r="r" b="b"/>
              <a:pathLst>
                <a:path w="5079">
                  <a:moveTo>
                    <a:pt x="0" y="0"/>
                  </a:moveTo>
                  <a:lnTo>
                    <a:pt x="4572" y="0"/>
                  </a:lnTo>
                </a:path>
              </a:pathLst>
            </a:custGeom>
            <a:ln w="3175">
              <a:solidFill>
                <a:srgbClr val="000000"/>
              </a:solidFill>
            </a:ln>
          </p:spPr>
          <p:txBody>
            <a:bodyPr wrap="square" lIns="0" tIns="0" rIns="0" bIns="0" rtlCol="0"/>
            <a:lstStyle/>
            <a:p>
              <a:endParaRPr/>
            </a:p>
          </p:txBody>
        </p:sp>
        <p:sp>
          <p:nvSpPr>
            <p:cNvPr id="79" name="object 79"/>
            <p:cNvSpPr/>
            <p:nvPr/>
          </p:nvSpPr>
          <p:spPr>
            <a:xfrm>
              <a:off x="7118096" y="1617979"/>
              <a:ext cx="13970" cy="26034"/>
            </a:xfrm>
            <a:custGeom>
              <a:avLst/>
              <a:gdLst/>
              <a:ahLst/>
              <a:cxnLst/>
              <a:rect l="l" t="t" r="r" b="b"/>
              <a:pathLst>
                <a:path w="13970" h="26035">
                  <a:moveTo>
                    <a:pt x="13716" y="25907"/>
                  </a:moveTo>
                  <a:lnTo>
                    <a:pt x="13716" y="0"/>
                  </a:lnTo>
                  <a:lnTo>
                    <a:pt x="0" y="0"/>
                  </a:lnTo>
                  <a:lnTo>
                    <a:pt x="0" y="25907"/>
                  </a:lnTo>
                  <a:lnTo>
                    <a:pt x="13716" y="25907"/>
                  </a:lnTo>
                  <a:close/>
                </a:path>
              </a:pathLst>
            </a:custGeom>
            <a:solidFill>
              <a:srgbClr val="000000"/>
            </a:solidFill>
          </p:spPr>
          <p:txBody>
            <a:bodyPr wrap="square" lIns="0" tIns="0" rIns="0" bIns="0" rtlCol="0"/>
            <a:lstStyle/>
            <a:p>
              <a:endParaRPr/>
            </a:p>
          </p:txBody>
        </p:sp>
        <p:sp>
          <p:nvSpPr>
            <p:cNvPr id="80" name="object 80"/>
            <p:cNvSpPr/>
            <p:nvPr/>
          </p:nvSpPr>
          <p:spPr>
            <a:xfrm>
              <a:off x="7118096" y="1587499"/>
              <a:ext cx="13970" cy="0"/>
            </a:xfrm>
            <a:custGeom>
              <a:avLst/>
              <a:gdLst/>
              <a:ahLst/>
              <a:cxnLst/>
              <a:rect l="l" t="t" r="r" b="b"/>
              <a:pathLst>
                <a:path w="13970">
                  <a:moveTo>
                    <a:pt x="0" y="0"/>
                  </a:moveTo>
                  <a:lnTo>
                    <a:pt x="13715" y="0"/>
                  </a:lnTo>
                </a:path>
              </a:pathLst>
            </a:custGeom>
            <a:ln w="3175">
              <a:solidFill>
                <a:srgbClr val="000000"/>
              </a:solidFill>
            </a:ln>
          </p:spPr>
          <p:txBody>
            <a:bodyPr wrap="square" lIns="0" tIns="0" rIns="0" bIns="0" rtlCol="0"/>
            <a:lstStyle/>
            <a:p>
              <a:endParaRPr/>
            </a:p>
          </p:txBody>
        </p:sp>
        <p:sp>
          <p:nvSpPr>
            <p:cNvPr id="81" name="object 81"/>
            <p:cNvSpPr/>
            <p:nvPr/>
          </p:nvSpPr>
          <p:spPr>
            <a:xfrm>
              <a:off x="7115048" y="1579879"/>
              <a:ext cx="20320" cy="26034"/>
            </a:xfrm>
            <a:custGeom>
              <a:avLst/>
              <a:gdLst/>
              <a:ahLst/>
              <a:cxnLst/>
              <a:rect l="l" t="t" r="r" b="b"/>
              <a:pathLst>
                <a:path w="20320" h="26034">
                  <a:moveTo>
                    <a:pt x="19811" y="25907"/>
                  </a:moveTo>
                  <a:lnTo>
                    <a:pt x="19811" y="0"/>
                  </a:lnTo>
                  <a:lnTo>
                    <a:pt x="0" y="0"/>
                  </a:lnTo>
                  <a:lnTo>
                    <a:pt x="0" y="25907"/>
                  </a:lnTo>
                  <a:lnTo>
                    <a:pt x="19811" y="25907"/>
                  </a:lnTo>
                  <a:close/>
                </a:path>
              </a:pathLst>
            </a:custGeom>
            <a:solidFill>
              <a:srgbClr val="000000"/>
            </a:solidFill>
          </p:spPr>
          <p:txBody>
            <a:bodyPr wrap="square" lIns="0" tIns="0" rIns="0" bIns="0" rtlCol="0"/>
            <a:lstStyle/>
            <a:p>
              <a:endParaRPr/>
            </a:p>
          </p:txBody>
        </p:sp>
        <p:sp>
          <p:nvSpPr>
            <p:cNvPr id="82" name="object 82"/>
            <p:cNvSpPr/>
            <p:nvPr/>
          </p:nvSpPr>
          <p:spPr>
            <a:xfrm>
              <a:off x="7115048" y="1549399"/>
              <a:ext cx="20320" cy="0"/>
            </a:xfrm>
            <a:custGeom>
              <a:avLst/>
              <a:gdLst/>
              <a:ahLst/>
              <a:cxnLst/>
              <a:rect l="l" t="t" r="r" b="b"/>
              <a:pathLst>
                <a:path w="20320">
                  <a:moveTo>
                    <a:pt x="0" y="0"/>
                  </a:moveTo>
                  <a:lnTo>
                    <a:pt x="19811" y="0"/>
                  </a:lnTo>
                </a:path>
              </a:pathLst>
            </a:custGeom>
            <a:ln w="3175">
              <a:solidFill>
                <a:srgbClr val="000000"/>
              </a:solidFill>
            </a:ln>
          </p:spPr>
          <p:txBody>
            <a:bodyPr wrap="square" lIns="0" tIns="0" rIns="0" bIns="0" rtlCol="0"/>
            <a:lstStyle/>
            <a:p>
              <a:endParaRPr/>
            </a:p>
          </p:txBody>
        </p:sp>
        <p:sp>
          <p:nvSpPr>
            <p:cNvPr id="83" name="object 83"/>
            <p:cNvSpPr/>
            <p:nvPr/>
          </p:nvSpPr>
          <p:spPr>
            <a:xfrm>
              <a:off x="7112000" y="1544827"/>
              <a:ext cx="26034" cy="24765"/>
            </a:xfrm>
            <a:custGeom>
              <a:avLst/>
              <a:gdLst/>
              <a:ahLst/>
              <a:cxnLst/>
              <a:rect l="l" t="t" r="r" b="b"/>
              <a:pathLst>
                <a:path w="26034" h="24765">
                  <a:moveTo>
                    <a:pt x="25907" y="24383"/>
                  </a:moveTo>
                  <a:lnTo>
                    <a:pt x="25907" y="0"/>
                  </a:lnTo>
                  <a:lnTo>
                    <a:pt x="0" y="0"/>
                  </a:lnTo>
                  <a:lnTo>
                    <a:pt x="0" y="24383"/>
                  </a:lnTo>
                  <a:lnTo>
                    <a:pt x="25907" y="24383"/>
                  </a:lnTo>
                  <a:close/>
                </a:path>
              </a:pathLst>
            </a:custGeom>
            <a:solidFill>
              <a:srgbClr val="000000"/>
            </a:solidFill>
          </p:spPr>
          <p:txBody>
            <a:bodyPr wrap="square" lIns="0" tIns="0" rIns="0" bIns="0" rtlCol="0"/>
            <a:lstStyle/>
            <a:p>
              <a:endParaRPr/>
            </a:p>
          </p:txBody>
        </p:sp>
        <p:sp>
          <p:nvSpPr>
            <p:cNvPr id="84" name="object 84"/>
            <p:cNvSpPr/>
            <p:nvPr/>
          </p:nvSpPr>
          <p:spPr>
            <a:xfrm>
              <a:off x="7112000" y="1514347"/>
              <a:ext cx="26034" cy="0"/>
            </a:xfrm>
            <a:custGeom>
              <a:avLst/>
              <a:gdLst/>
              <a:ahLst/>
              <a:cxnLst/>
              <a:rect l="l" t="t" r="r" b="b"/>
              <a:pathLst>
                <a:path w="26034">
                  <a:moveTo>
                    <a:pt x="0" y="0"/>
                  </a:moveTo>
                  <a:lnTo>
                    <a:pt x="25907" y="0"/>
                  </a:lnTo>
                </a:path>
              </a:pathLst>
            </a:custGeom>
            <a:ln w="3175">
              <a:solidFill>
                <a:srgbClr val="000000"/>
              </a:solidFill>
            </a:ln>
          </p:spPr>
          <p:txBody>
            <a:bodyPr wrap="square" lIns="0" tIns="0" rIns="0" bIns="0" rtlCol="0"/>
            <a:lstStyle/>
            <a:p>
              <a:endParaRPr/>
            </a:p>
          </p:txBody>
        </p:sp>
        <p:sp>
          <p:nvSpPr>
            <p:cNvPr id="85" name="object 85"/>
            <p:cNvSpPr/>
            <p:nvPr/>
          </p:nvSpPr>
          <p:spPr>
            <a:xfrm>
              <a:off x="7107428" y="1508251"/>
              <a:ext cx="35560" cy="26034"/>
            </a:xfrm>
            <a:custGeom>
              <a:avLst/>
              <a:gdLst/>
              <a:ahLst/>
              <a:cxnLst/>
              <a:rect l="l" t="t" r="r" b="b"/>
              <a:pathLst>
                <a:path w="35559" h="26034">
                  <a:moveTo>
                    <a:pt x="35051" y="25907"/>
                  </a:moveTo>
                  <a:lnTo>
                    <a:pt x="35051" y="0"/>
                  </a:lnTo>
                  <a:lnTo>
                    <a:pt x="0" y="0"/>
                  </a:lnTo>
                  <a:lnTo>
                    <a:pt x="0" y="25907"/>
                  </a:lnTo>
                  <a:lnTo>
                    <a:pt x="35051" y="25907"/>
                  </a:lnTo>
                  <a:close/>
                </a:path>
              </a:pathLst>
            </a:custGeom>
            <a:solidFill>
              <a:srgbClr val="000000"/>
            </a:solidFill>
          </p:spPr>
          <p:txBody>
            <a:bodyPr wrap="square" lIns="0" tIns="0" rIns="0" bIns="0" rtlCol="0"/>
            <a:lstStyle/>
            <a:p>
              <a:endParaRPr/>
            </a:p>
          </p:txBody>
        </p:sp>
        <p:sp>
          <p:nvSpPr>
            <p:cNvPr id="86" name="object 86"/>
            <p:cNvSpPr/>
            <p:nvPr/>
          </p:nvSpPr>
          <p:spPr>
            <a:xfrm>
              <a:off x="7107428" y="1477771"/>
              <a:ext cx="35560" cy="0"/>
            </a:xfrm>
            <a:custGeom>
              <a:avLst/>
              <a:gdLst/>
              <a:ahLst/>
              <a:cxnLst/>
              <a:rect l="l" t="t" r="r" b="b"/>
              <a:pathLst>
                <a:path w="35559">
                  <a:moveTo>
                    <a:pt x="0" y="0"/>
                  </a:moveTo>
                  <a:lnTo>
                    <a:pt x="35051" y="0"/>
                  </a:lnTo>
                </a:path>
              </a:pathLst>
            </a:custGeom>
            <a:ln w="3175">
              <a:solidFill>
                <a:srgbClr val="000000"/>
              </a:solidFill>
            </a:ln>
          </p:spPr>
          <p:txBody>
            <a:bodyPr wrap="square" lIns="0" tIns="0" rIns="0" bIns="0" rtlCol="0"/>
            <a:lstStyle/>
            <a:p>
              <a:endParaRPr/>
            </a:p>
          </p:txBody>
        </p:sp>
        <p:sp>
          <p:nvSpPr>
            <p:cNvPr id="87" name="object 87"/>
            <p:cNvSpPr/>
            <p:nvPr/>
          </p:nvSpPr>
          <p:spPr>
            <a:xfrm>
              <a:off x="7104380" y="1470151"/>
              <a:ext cx="41275" cy="26034"/>
            </a:xfrm>
            <a:custGeom>
              <a:avLst/>
              <a:gdLst/>
              <a:ahLst/>
              <a:cxnLst/>
              <a:rect l="l" t="t" r="r" b="b"/>
              <a:pathLst>
                <a:path w="41275" h="26034">
                  <a:moveTo>
                    <a:pt x="41148" y="25907"/>
                  </a:moveTo>
                  <a:lnTo>
                    <a:pt x="41148" y="0"/>
                  </a:lnTo>
                  <a:lnTo>
                    <a:pt x="0" y="0"/>
                  </a:lnTo>
                  <a:lnTo>
                    <a:pt x="0" y="25907"/>
                  </a:lnTo>
                  <a:lnTo>
                    <a:pt x="41148" y="25907"/>
                  </a:lnTo>
                  <a:close/>
                </a:path>
              </a:pathLst>
            </a:custGeom>
            <a:solidFill>
              <a:srgbClr val="000000"/>
            </a:solidFill>
          </p:spPr>
          <p:txBody>
            <a:bodyPr wrap="square" lIns="0" tIns="0" rIns="0" bIns="0" rtlCol="0"/>
            <a:lstStyle/>
            <a:p>
              <a:endParaRPr/>
            </a:p>
          </p:txBody>
        </p:sp>
        <p:sp>
          <p:nvSpPr>
            <p:cNvPr id="88" name="object 88"/>
            <p:cNvSpPr/>
            <p:nvPr/>
          </p:nvSpPr>
          <p:spPr>
            <a:xfrm>
              <a:off x="7104380" y="1439671"/>
              <a:ext cx="41275" cy="0"/>
            </a:xfrm>
            <a:custGeom>
              <a:avLst/>
              <a:gdLst/>
              <a:ahLst/>
              <a:cxnLst/>
              <a:rect l="l" t="t" r="r" b="b"/>
              <a:pathLst>
                <a:path w="41275">
                  <a:moveTo>
                    <a:pt x="0" y="0"/>
                  </a:moveTo>
                  <a:lnTo>
                    <a:pt x="41148" y="0"/>
                  </a:lnTo>
                </a:path>
              </a:pathLst>
            </a:custGeom>
            <a:ln w="3175">
              <a:solidFill>
                <a:srgbClr val="000000"/>
              </a:solidFill>
            </a:ln>
          </p:spPr>
          <p:txBody>
            <a:bodyPr wrap="square" lIns="0" tIns="0" rIns="0" bIns="0" rtlCol="0"/>
            <a:lstStyle/>
            <a:p>
              <a:endParaRPr/>
            </a:p>
          </p:txBody>
        </p:sp>
        <p:sp>
          <p:nvSpPr>
            <p:cNvPr id="89" name="object 89"/>
            <p:cNvSpPr/>
            <p:nvPr/>
          </p:nvSpPr>
          <p:spPr>
            <a:xfrm>
              <a:off x="7099808" y="1435099"/>
              <a:ext cx="50800" cy="26034"/>
            </a:xfrm>
            <a:custGeom>
              <a:avLst/>
              <a:gdLst/>
              <a:ahLst/>
              <a:cxnLst/>
              <a:rect l="l" t="t" r="r" b="b"/>
              <a:pathLst>
                <a:path w="50800" h="26034">
                  <a:moveTo>
                    <a:pt x="50292" y="25907"/>
                  </a:moveTo>
                  <a:lnTo>
                    <a:pt x="50292" y="0"/>
                  </a:lnTo>
                  <a:lnTo>
                    <a:pt x="0" y="0"/>
                  </a:lnTo>
                  <a:lnTo>
                    <a:pt x="0" y="25907"/>
                  </a:lnTo>
                  <a:lnTo>
                    <a:pt x="50292" y="25907"/>
                  </a:lnTo>
                  <a:close/>
                </a:path>
              </a:pathLst>
            </a:custGeom>
            <a:solidFill>
              <a:srgbClr val="000000"/>
            </a:solidFill>
          </p:spPr>
          <p:txBody>
            <a:bodyPr wrap="square" lIns="0" tIns="0" rIns="0" bIns="0" rtlCol="0"/>
            <a:lstStyle/>
            <a:p>
              <a:endParaRPr/>
            </a:p>
          </p:txBody>
        </p:sp>
        <p:sp>
          <p:nvSpPr>
            <p:cNvPr id="90" name="object 90"/>
            <p:cNvSpPr/>
            <p:nvPr/>
          </p:nvSpPr>
          <p:spPr>
            <a:xfrm>
              <a:off x="7102856" y="1404619"/>
              <a:ext cx="44450" cy="0"/>
            </a:xfrm>
            <a:custGeom>
              <a:avLst/>
              <a:gdLst/>
              <a:ahLst/>
              <a:cxnLst/>
              <a:rect l="l" t="t" r="r" b="b"/>
              <a:pathLst>
                <a:path w="44450">
                  <a:moveTo>
                    <a:pt x="0" y="0"/>
                  </a:moveTo>
                  <a:lnTo>
                    <a:pt x="44196" y="0"/>
                  </a:lnTo>
                </a:path>
              </a:pathLst>
            </a:custGeom>
            <a:ln w="3175">
              <a:solidFill>
                <a:srgbClr val="000000"/>
              </a:solidFill>
            </a:ln>
          </p:spPr>
          <p:txBody>
            <a:bodyPr wrap="square" lIns="0" tIns="0" rIns="0" bIns="0" rtlCol="0"/>
            <a:lstStyle/>
            <a:p>
              <a:endParaRPr/>
            </a:p>
          </p:txBody>
        </p:sp>
        <p:sp>
          <p:nvSpPr>
            <p:cNvPr id="91" name="object 91"/>
            <p:cNvSpPr/>
            <p:nvPr/>
          </p:nvSpPr>
          <p:spPr>
            <a:xfrm>
              <a:off x="7096760" y="1400047"/>
              <a:ext cx="56515" cy="24765"/>
            </a:xfrm>
            <a:custGeom>
              <a:avLst/>
              <a:gdLst/>
              <a:ahLst/>
              <a:cxnLst/>
              <a:rect l="l" t="t" r="r" b="b"/>
              <a:pathLst>
                <a:path w="56515" h="24765">
                  <a:moveTo>
                    <a:pt x="56388" y="24383"/>
                  </a:moveTo>
                  <a:lnTo>
                    <a:pt x="56388" y="0"/>
                  </a:lnTo>
                  <a:lnTo>
                    <a:pt x="0" y="0"/>
                  </a:lnTo>
                  <a:lnTo>
                    <a:pt x="0" y="24383"/>
                  </a:lnTo>
                  <a:lnTo>
                    <a:pt x="56388" y="24383"/>
                  </a:lnTo>
                  <a:close/>
                </a:path>
              </a:pathLst>
            </a:custGeom>
            <a:solidFill>
              <a:srgbClr val="000000"/>
            </a:solidFill>
          </p:spPr>
          <p:txBody>
            <a:bodyPr wrap="square" lIns="0" tIns="0" rIns="0" bIns="0" rtlCol="0"/>
            <a:lstStyle/>
            <a:p>
              <a:endParaRPr/>
            </a:p>
          </p:txBody>
        </p:sp>
        <p:sp>
          <p:nvSpPr>
            <p:cNvPr id="92" name="object 92"/>
            <p:cNvSpPr/>
            <p:nvPr/>
          </p:nvSpPr>
          <p:spPr>
            <a:xfrm>
              <a:off x="7096760" y="1369567"/>
              <a:ext cx="56515" cy="0"/>
            </a:xfrm>
            <a:custGeom>
              <a:avLst/>
              <a:gdLst/>
              <a:ahLst/>
              <a:cxnLst/>
              <a:rect l="l" t="t" r="r" b="b"/>
              <a:pathLst>
                <a:path w="56515">
                  <a:moveTo>
                    <a:pt x="0" y="0"/>
                  </a:moveTo>
                  <a:lnTo>
                    <a:pt x="56388" y="0"/>
                  </a:lnTo>
                </a:path>
              </a:pathLst>
            </a:custGeom>
            <a:ln w="3175">
              <a:solidFill>
                <a:srgbClr val="000000"/>
              </a:solidFill>
            </a:ln>
          </p:spPr>
          <p:txBody>
            <a:bodyPr wrap="square" lIns="0" tIns="0" rIns="0" bIns="0" rtlCol="0"/>
            <a:lstStyle/>
            <a:p>
              <a:endParaRPr/>
            </a:p>
          </p:txBody>
        </p:sp>
        <p:sp>
          <p:nvSpPr>
            <p:cNvPr id="93" name="object 93"/>
            <p:cNvSpPr/>
            <p:nvPr/>
          </p:nvSpPr>
          <p:spPr>
            <a:xfrm>
              <a:off x="7095236" y="1361947"/>
              <a:ext cx="59690" cy="24765"/>
            </a:xfrm>
            <a:custGeom>
              <a:avLst/>
              <a:gdLst/>
              <a:ahLst/>
              <a:cxnLst/>
              <a:rect l="l" t="t" r="r" b="b"/>
              <a:pathLst>
                <a:path w="59690" h="24765">
                  <a:moveTo>
                    <a:pt x="59435" y="24383"/>
                  </a:moveTo>
                  <a:lnTo>
                    <a:pt x="59435" y="0"/>
                  </a:lnTo>
                  <a:lnTo>
                    <a:pt x="0" y="0"/>
                  </a:lnTo>
                  <a:lnTo>
                    <a:pt x="0" y="24383"/>
                  </a:lnTo>
                  <a:lnTo>
                    <a:pt x="59435" y="24383"/>
                  </a:lnTo>
                  <a:close/>
                </a:path>
              </a:pathLst>
            </a:custGeom>
            <a:solidFill>
              <a:srgbClr val="000000"/>
            </a:solidFill>
          </p:spPr>
          <p:txBody>
            <a:bodyPr wrap="square" lIns="0" tIns="0" rIns="0" bIns="0" rtlCol="0"/>
            <a:lstStyle/>
            <a:p>
              <a:endParaRPr/>
            </a:p>
          </p:txBody>
        </p:sp>
        <p:sp>
          <p:nvSpPr>
            <p:cNvPr id="94" name="object 94"/>
            <p:cNvSpPr/>
            <p:nvPr/>
          </p:nvSpPr>
          <p:spPr>
            <a:xfrm>
              <a:off x="7095236" y="1331467"/>
              <a:ext cx="59690" cy="0"/>
            </a:xfrm>
            <a:custGeom>
              <a:avLst/>
              <a:gdLst/>
              <a:ahLst/>
              <a:cxnLst/>
              <a:rect l="l" t="t" r="r" b="b"/>
              <a:pathLst>
                <a:path w="59690">
                  <a:moveTo>
                    <a:pt x="0" y="0"/>
                  </a:moveTo>
                  <a:lnTo>
                    <a:pt x="59436" y="0"/>
                  </a:lnTo>
                </a:path>
              </a:pathLst>
            </a:custGeom>
            <a:ln w="3175">
              <a:solidFill>
                <a:srgbClr val="000000"/>
              </a:solidFill>
            </a:ln>
          </p:spPr>
          <p:txBody>
            <a:bodyPr wrap="square" lIns="0" tIns="0" rIns="0" bIns="0" rtlCol="0"/>
            <a:lstStyle/>
            <a:p>
              <a:endParaRPr/>
            </a:p>
          </p:txBody>
        </p:sp>
        <p:sp>
          <p:nvSpPr>
            <p:cNvPr id="95" name="object 95"/>
            <p:cNvSpPr/>
            <p:nvPr/>
          </p:nvSpPr>
          <p:spPr>
            <a:xfrm>
              <a:off x="7089140" y="1325371"/>
              <a:ext cx="71755" cy="26034"/>
            </a:xfrm>
            <a:custGeom>
              <a:avLst/>
              <a:gdLst/>
              <a:ahLst/>
              <a:cxnLst/>
              <a:rect l="l" t="t" r="r" b="b"/>
              <a:pathLst>
                <a:path w="71754" h="26034">
                  <a:moveTo>
                    <a:pt x="71627" y="25907"/>
                  </a:moveTo>
                  <a:lnTo>
                    <a:pt x="71627" y="0"/>
                  </a:lnTo>
                  <a:lnTo>
                    <a:pt x="0" y="0"/>
                  </a:lnTo>
                  <a:lnTo>
                    <a:pt x="0" y="25907"/>
                  </a:lnTo>
                  <a:lnTo>
                    <a:pt x="71627" y="25907"/>
                  </a:lnTo>
                  <a:close/>
                </a:path>
              </a:pathLst>
            </a:custGeom>
            <a:solidFill>
              <a:srgbClr val="000000"/>
            </a:solidFill>
          </p:spPr>
          <p:txBody>
            <a:bodyPr wrap="square" lIns="0" tIns="0" rIns="0" bIns="0" rtlCol="0"/>
            <a:lstStyle/>
            <a:p>
              <a:endParaRPr/>
            </a:p>
          </p:txBody>
        </p:sp>
        <p:sp>
          <p:nvSpPr>
            <p:cNvPr id="96" name="object 96"/>
            <p:cNvSpPr/>
            <p:nvPr/>
          </p:nvSpPr>
          <p:spPr>
            <a:xfrm>
              <a:off x="7089140" y="1294891"/>
              <a:ext cx="71755" cy="0"/>
            </a:xfrm>
            <a:custGeom>
              <a:avLst/>
              <a:gdLst/>
              <a:ahLst/>
              <a:cxnLst/>
              <a:rect l="l" t="t" r="r" b="b"/>
              <a:pathLst>
                <a:path w="71754">
                  <a:moveTo>
                    <a:pt x="0" y="0"/>
                  </a:moveTo>
                  <a:lnTo>
                    <a:pt x="71627" y="0"/>
                  </a:lnTo>
                </a:path>
              </a:pathLst>
            </a:custGeom>
            <a:ln w="3175">
              <a:solidFill>
                <a:srgbClr val="000000"/>
              </a:solidFill>
            </a:ln>
          </p:spPr>
          <p:txBody>
            <a:bodyPr wrap="square" lIns="0" tIns="0" rIns="0" bIns="0" rtlCol="0"/>
            <a:lstStyle/>
            <a:p>
              <a:endParaRPr/>
            </a:p>
          </p:txBody>
        </p:sp>
        <p:sp>
          <p:nvSpPr>
            <p:cNvPr id="97" name="object 97"/>
            <p:cNvSpPr/>
            <p:nvPr/>
          </p:nvSpPr>
          <p:spPr>
            <a:xfrm>
              <a:off x="7087616" y="1290319"/>
              <a:ext cx="74930" cy="26034"/>
            </a:xfrm>
            <a:custGeom>
              <a:avLst/>
              <a:gdLst/>
              <a:ahLst/>
              <a:cxnLst/>
              <a:rect l="l" t="t" r="r" b="b"/>
              <a:pathLst>
                <a:path w="74929" h="26034">
                  <a:moveTo>
                    <a:pt x="74675" y="25907"/>
                  </a:moveTo>
                  <a:lnTo>
                    <a:pt x="74675" y="0"/>
                  </a:lnTo>
                  <a:lnTo>
                    <a:pt x="0" y="0"/>
                  </a:lnTo>
                  <a:lnTo>
                    <a:pt x="0" y="25907"/>
                  </a:lnTo>
                  <a:lnTo>
                    <a:pt x="74675" y="25907"/>
                  </a:lnTo>
                  <a:close/>
                </a:path>
              </a:pathLst>
            </a:custGeom>
            <a:solidFill>
              <a:srgbClr val="000000"/>
            </a:solidFill>
          </p:spPr>
          <p:txBody>
            <a:bodyPr wrap="square" lIns="0" tIns="0" rIns="0" bIns="0" rtlCol="0"/>
            <a:lstStyle/>
            <a:p>
              <a:endParaRPr/>
            </a:p>
          </p:txBody>
        </p:sp>
        <p:sp>
          <p:nvSpPr>
            <p:cNvPr id="98" name="object 98"/>
            <p:cNvSpPr/>
            <p:nvPr/>
          </p:nvSpPr>
          <p:spPr>
            <a:xfrm>
              <a:off x="7125716" y="2247391"/>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a:p>
          </p:txBody>
        </p:sp>
        <p:sp>
          <p:nvSpPr>
            <p:cNvPr id="99" name="object 99"/>
            <p:cNvSpPr/>
            <p:nvPr/>
          </p:nvSpPr>
          <p:spPr>
            <a:xfrm>
              <a:off x="7119620" y="2229103"/>
              <a:ext cx="10795" cy="26034"/>
            </a:xfrm>
            <a:custGeom>
              <a:avLst/>
              <a:gdLst/>
              <a:ahLst/>
              <a:cxnLst/>
              <a:rect l="l" t="t" r="r" b="b"/>
              <a:pathLst>
                <a:path w="10795" h="26035">
                  <a:moveTo>
                    <a:pt x="10668" y="25907"/>
                  </a:moveTo>
                  <a:lnTo>
                    <a:pt x="10668" y="0"/>
                  </a:lnTo>
                  <a:lnTo>
                    <a:pt x="0" y="0"/>
                  </a:lnTo>
                  <a:lnTo>
                    <a:pt x="0" y="25907"/>
                  </a:lnTo>
                  <a:lnTo>
                    <a:pt x="10668" y="25907"/>
                  </a:lnTo>
                  <a:close/>
                </a:path>
              </a:pathLst>
            </a:custGeom>
            <a:solidFill>
              <a:srgbClr val="000000"/>
            </a:solidFill>
          </p:spPr>
          <p:txBody>
            <a:bodyPr wrap="square" lIns="0" tIns="0" rIns="0" bIns="0" rtlCol="0"/>
            <a:lstStyle/>
            <a:p>
              <a:endParaRPr/>
            </a:p>
          </p:txBody>
        </p:sp>
        <p:sp>
          <p:nvSpPr>
            <p:cNvPr id="100" name="object 100"/>
            <p:cNvSpPr/>
            <p:nvPr/>
          </p:nvSpPr>
          <p:spPr>
            <a:xfrm>
              <a:off x="7119620" y="2288539"/>
              <a:ext cx="10795" cy="0"/>
            </a:xfrm>
            <a:custGeom>
              <a:avLst/>
              <a:gdLst/>
              <a:ahLst/>
              <a:cxnLst/>
              <a:rect l="l" t="t" r="r" b="b"/>
              <a:pathLst>
                <a:path w="10795">
                  <a:moveTo>
                    <a:pt x="10668" y="0"/>
                  </a:moveTo>
                  <a:lnTo>
                    <a:pt x="0" y="0"/>
                  </a:lnTo>
                </a:path>
              </a:pathLst>
            </a:custGeom>
            <a:ln w="3175">
              <a:solidFill>
                <a:srgbClr val="000000"/>
              </a:solidFill>
            </a:ln>
          </p:spPr>
          <p:txBody>
            <a:bodyPr wrap="square" lIns="0" tIns="0" rIns="0" bIns="0" rtlCol="0"/>
            <a:lstStyle/>
            <a:p>
              <a:endParaRPr/>
            </a:p>
          </p:txBody>
        </p:sp>
        <p:sp>
          <p:nvSpPr>
            <p:cNvPr id="101" name="object 101"/>
            <p:cNvSpPr/>
            <p:nvPr/>
          </p:nvSpPr>
          <p:spPr>
            <a:xfrm>
              <a:off x="7118096" y="2267203"/>
              <a:ext cx="13970" cy="26034"/>
            </a:xfrm>
            <a:custGeom>
              <a:avLst/>
              <a:gdLst/>
              <a:ahLst/>
              <a:cxnLst/>
              <a:rect l="l" t="t" r="r" b="b"/>
              <a:pathLst>
                <a:path w="13970" h="26035">
                  <a:moveTo>
                    <a:pt x="13716" y="25907"/>
                  </a:moveTo>
                  <a:lnTo>
                    <a:pt x="13716" y="0"/>
                  </a:lnTo>
                  <a:lnTo>
                    <a:pt x="0" y="0"/>
                  </a:lnTo>
                  <a:lnTo>
                    <a:pt x="0" y="25907"/>
                  </a:lnTo>
                  <a:lnTo>
                    <a:pt x="13716" y="25907"/>
                  </a:lnTo>
                  <a:close/>
                </a:path>
              </a:pathLst>
            </a:custGeom>
            <a:solidFill>
              <a:srgbClr val="000000"/>
            </a:solidFill>
          </p:spPr>
          <p:txBody>
            <a:bodyPr wrap="square" lIns="0" tIns="0" rIns="0" bIns="0" rtlCol="0"/>
            <a:lstStyle/>
            <a:p>
              <a:endParaRPr/>
            </a:p>
          </p:txBody>
        </p:sp>
        <p:sp>
          <p:nvSpPr>
            <p:cNvPr id="102" name="object 102"/>
            <p:cNvSpPr/>
            <p:nvPr/>
          </p:nvSpPr>
          <p:spPr>
            <a:xfrm>
              <a:off x="7118096" y="2326639"/>
              <a:ext cx="13970" cy="0"/>
            </a:xfrm>
            <a:custGeom>
              <a:avLst/>
              <a:gdLst/>
              <a:ahLst/>
              <a:cxnLst/>
              <a:rect l="l" t="t" r="r" b="b"/>
              <a:pathLst>
                <a:path w="13970">
                  <a:moveTo>
                    <a:pt x="13715" y="0"/>
                  </a:moveTo>
                  <a:lnTo>
                    <a:pt x="0" y="0"/>
                  </a:lnTo>
                </a:path>
              </a:pathLst>
            </a:custGeom>
            <a:ln w="3175">
              <a:solidFill>
                <a:srgbClr val="000000"/>
              </a:solidFill>
            </a:ln>
          </p:spPr>
          <p:txBody>
            <a:bodyPr wrap="square" lIns="0" tIns="0" rIns="0" bIns="0" rtlCol="0"/>
            <a:lstStyle/>
            <a:p>
              <a:endParaRPr/>
            </a:p>
          </p:txBody>
        </p:sp>
        <p:sp>
          <p:nvSpPr>
            <p:cNvPr id="103" name="object 103"/>
            <p:cNvSpPr/>
            <p:nvPr/>
          </p:nvSpPr>
          <p:spPr>
            <a:xfrm>
              <a:off x="7112000" y="2305303"/>
              <a:ext cx="26034" cy="26034"/>
            </a:xfrm>
            <a:custGeom>
              <a:avLst/>
              <a:gdLst/>
              <a:ahLst/>
              <a:cxnLst/>
              <a:rect l="l" t="t" r="r" b="b"/>
              <a:pathLst>
                <a:path w="26034" h="26035">
                  <a:moveTo>
                    <a:pt x="25907" y="25907"/>
                  </a:moveTo>
                  <a:lnTo>
                    <a:pt x="25907" y="0"/>
                  </a:lnTo>
                  <a:lnTo>
                    <a:pt x="0" y="0"/>
                  </a:lnTo>
                  <a:lnTo>
                    <a:pt x="0" y="25907"/>
                  </a:lnTo>
                  <a:lnTo>
                    <a:pt x="25907" y="25907"/>
                  </a:lnTo>
                  <a:close/>
                </a:path>
              </a:pathLst>
            </a:custGeom>
            <a:solidFill>
              <a:srgbClr val="000000"/>
            </a:solidFill>
          </p:spPr>
          <p:txBody>
            <a:bodyPr wrap="square" lIns="0" tIns="0" rIns="0" bIns="0" rtlCol="0"/>
            <a:lstStyle/>
            <a:p>
              <a:endParaRPr/>
            </a:p>
          </p:txBody>
        </p:sp>
        <p:sp>
          <p:nvSpPr>
            <p:cNvPr id="104" name="object 104"/>
            <p:cNvSpPr/>
            <p:nvPr/>
          </p:nvSpPr>
          <p:spPr>
            <a:xfrm>
              <a:off x="7112000" y="2364739"/>
              <a:ext cx="26034" cy="0"/>
            </a:xfrm>
            <a:custGeom>
              <a:avLst/>
              <a:gdLst/>
              <a:ahLst/>
              <a:cxnLst/>
              <a:rect l="l" t="t" r="r" b="b"/>
              <a:pathLst>
                <a:path w="26034">
                  <a:moveTo>
                    <a:pt x="25907" y="0"/>
                  </a:moveTo>
                  <a:lnTo>
                    <a:pt x="0" y="0"/>
                  </a:lnTo>
                </a:path>
              </a:pathLst>
            </a:custGeom>
            <a:ln w="3175">
              <a:solidFill>
                <a:srgbClr val="000000"/>
              </a:solidFill>
            </a:ln>
          </p:spPr>
          <p:txBody>
            <a:bodyPr wrap="square" lIns="0" tIns="0" rIns="0" bIns="0" rtlCol="0"/>
            <a:lstStyle/>
            <a:p>
              <a:endParaRPr/>
            </a:p>
          </p:txBody>
        </p:sp>
        <p:sp>
          <p:nvSpPr>
            <p:cNvPr id="105" name="object 105"/>
            <p:cNvSpPr/>
            <p:nvPr/>
          </p:nvSpPr>
          <p:spPr>
            <a:xfrm>
              <a:off x="7110476" y="2343403"/>
              <a:ext cx="29209" cy="26034"/>
            </a:xfrm>
            <a:custGeom>
              <a:avLst/>
              <a:gdLst/>
              <a:ahLst/>
              <a:cxnLst/>
              <a:rect l="l" t="t" r="r" b="b"/>
              <a:pathLst>
                <a:path w="29209" h="26035">
                  <a:moveTo>
                    <a:pt x="28955" y="25907"/>
                  </a:moveTo>
                  <a:lnTo>
                    <a:pt x="28955" y="0"/>
                  </a:lnTo>
                  <a:lnTo>
                    <a:pt x="0" y="0"/>
                  </a:lnTo>
                  <a:lnTo>
                    <a:pt x="0" y="25907"/>
                  </a:lnTo>
                  <a:lnTo>
                    <a:pt x="28955" y="25907"/>
                  </a:lnTo>
                  <a:close/>
                </a:path>
              </a:pathLst>
            </a:custGeom>
            <a:solidFill>
              <a:srgbClr val="000000"/>
            </a:solidFill>
          </p:spPr>
          <p:txBody>
            <a:bodyPr wrap="square" lIns="0" tIns="0" rIns="0" bIns="0" rtlCol="0"/>
            <a:lstStyle/>
            <a:p>
              <a:endParaRPr/>
            </a:p>
          </p:txBody>
        </p:sp>
        <p:sp>
          <p:nvSpPr>
            <p:cNvPr id="106" name="object 106"/>
            <p:cNvSpPr/>
            <p:nvPr/>
          </p:nvSpPr>
          <p:spPr>
            <a:xfrm>
              <a:off x="7110476" y="2402839"/>
              <a:ext cx="29209" cy="0"/>
            </a:xfrm>
            <a:custGeom>
              <a:avLst/>
              <a:gdLst/>
              <a:ahLst/>
              <a:cxnLst/>
              <a:rect l="l" t="t" r="r" b="b"/>
              <a:pathLst>
                <a:path w="29209">
                  <a:moveTo>
                    <a:pt x="28955" y="0"/>
                  </a:moveTo>
                  <a:lnTo>
                    <a:pt x="0" y="0"/>
                  </a:lnTo>
                </a:path>
              </a:pathLst>
            </a:custGeom>
            <a:ln w="3175">
              <a:solidFill>
                <a:srgbClr val="000000"/>
              </a:solidFill>
            </a:ln>
          </p:spPr>
          <p:txBody>
            <a:bodyPr wrap="square" lIns="0" tIns="0" rIns="0" bIns="0" rtlCol="0"/>
            <a:lstStyle/>
            <a:p>
              <a:endParaRPr/>
            </a:p>
          </p:txBody>
        </p:sp>
        <p:sp>
          <p:nvSpPr>
            <p:cNvPr id="107" name="object 107"/>
            <p:cNvSpPr/>
            <p:nvPr/>
          </p:nvSpPr>
          <p:spPr>
            <a:xfrm>
              <a:off x="7104380" y="2381503"/>
              <a:ext cx="41275" cy="26034"/>
            </a:xfrm>
            <a:custGeom>
              <a:avLst/>
              <a:gdLst/>
              <a:ahLst/>
              <a:cxnLst/>
              <a:rect l="l" t="t" r="r" b="b"/>
              <a:pathLst>
                <a:path w="41275" h="26035">
                  <a:moveTo>
                    <a:pt x="41148" y="25907"/>
                  </a:moveTo>
                  <a:lnTo>
                    <a:pt x="41148" y="0"/>
                  </a:lnTo>
                  <a:lnTo>
                    <a:pt x="0" y="0"/>
                  </a:lnTo>
                  <a:lnTo>
                    <a:pt x="0" y="25907"/>
                  </a:lnTo>
                  <a:lnTo>
                    <a:pt x="41148" y="25907"/>
                  </a:lnTo>
                  <a:close/>
                </a:path>
              </a:pathLst>
            </a:custGeom>
            <a:solidFill>
              <a:srgbClr val="000000"/>
            </a:solidFill>
          </p:spPr>
          <p:txBody>
            <a:bodyPr wrap="square" lIns="0" tIns="0" rIns="0" bIns="0" rtlCol="0"/>
            <a:lstStyle/>
            <a:p>
              <a:endParaRPr/>
            </a:p>
          </p:txBody>
        </p:sp>
        <p:sp>
          <p:nvSpPr>
            <p:cNvPr id="108" name="object 108"/>
            <p:cNvSpPr/>
            <p:nvPr/>
          </p:nvSpPr>
          <p:spPr>
            <a:xfrm>
              <a:off x="7104380" y="2440939"/>
              <a:ext cx="41275" cy="0"/>
            </a:xfrm>
            <a:custGeom>
              <a:avLst/>
              <a:gdLst/>
              <a:ahLst/>
              <a:cxnLst/>
              <a:rect l="l" t="t" r="r" b="b"/>
              <a:pathLst>
                <a:path w="41275">
                  <a:moveTo>
                    <a:pt x="41148" y="0"/>
                  </a:moveTo>
                  <a:lnTo>
                    <a:pt x="0" y="0"/>
                  </a:lnTo>
                </a:path>
              </a:pathLst>
            </a:custGeom>
            <a:ln w="3175">
              <a:solidFill>
                <a:srgbClr val="000000"/>
              </a:solidFill>
            </a:ln>
          </p:spPr>
          <p:txBody>
            <a:bodyPr wrap="square" lIns="0" tIns="0" rIns="0" bIns="0" rtlCol="0"/>
            <a:lstStyle/>
            <a:p>
              <a:endParaRPr/>
            </a:p>
          </p:txBody>
        </p:sp>
        <p:sp>
          <p:nvSpPr>
            <p:cNvPr id="109" name="object 109"/>
            <p:cNvSpPr/>
            <p:nvPr/>
          </p:nvSpPr>
          <p:spPr>
            <a:xfrm>
              <a:off x="7102856" y="2422652"/>
              <a:ext cx="44450" cy="26034"/>
            </a:xfrm>
            <a:custGeom>
              <a:avLst/>
              <a:gdLst/>
              <a:ahLst/>
              <a:cxnLst/>
              <a:rect l="l" t="t" r="r" b="b"/>
              <a:pathLst>
                <a:path w="44450" h="26035">
                  <a:moveTo>
                    <a:pt x="44196" y="25907"/>
                  </a:moveTo>
                  <a:lnTo>
                    <a:pt x="44196" y="0"/>
                  </a:lnTo>
                  <a:lnTo>
                    <a:pt x="0" y="0"/>
                  </a:lnTo>
                  <a:lnTo>
                    <a:pt x="0" y="25907"/>
                  </a:lnTo>
                  <a:lnTo>
                    <a:pt x="44196" y="25907"/>
                  </a:lnTo>
                  <a:close/>
                </a:path>
              </a:pathLst>
            </a:custGeom>
            <a:solidFill>
              <a:srgbClr val="000000"/>
            </a:solidFill>
          </p:spPr>
          <p:txBody>
            <a:bodyPr wrap="square" lIns="0" tIns="0" rIns="0" bIns="0" rtlCol="0"/>
            <a:lstStyle/>
            <a:p>
              <a:endParaRPr/>
            </a:p>
          </p:txBody>
        </p:sp>
        <p:sp>
          <p:nvSpPr>
            <p:cNvPr id="110" name="object 110"/>
            <p:cNvSpPr/>
            <p:nvPr/>
          </p:nvSpPr>
          <p:spPr>
            <a:xfrm>
              <a:off x="7102856" y="2480563"/>
              <a:ext cx="44450" cy="0"/>
            </a:xfrm>
            <a:custGeom>
              <a:avLst/>
              <a:gdLst/>
              <a:ahLst/>
              <a:cxnLst/>
              <a:rect l="l" t="t" r="r" b="b"/>
              <a:pathLst>
                <a:path w="44450">
                  <a:moveTo>
                    <a:pt x="44196" y="0"/>
                  </a:moveTo>
                  <a:lnTo>
                    <a:pt x="0" y="0"/>
                  </a:lnTo>
                </a:path>
              </a:pathLst>
            </a:custGeom>
            <a:ln w="3175">
              <a:solidFill>
                <a:srgbClr val="000000"/>
              </a:solidFill>
            </a:ln>
          </p:spPr>
          <p:txBody>
            <a:bodyPr wrap="square" lIns="0" tIns="0" rIns="0" bIns="0" rtlCol="0"/>
            <a:lstStyle/>
            <a:p>
              <a:endParaRPr/>
            </a:p>
          </p:txBody>
        </p:sp>
        <p:sp>
          <p:nvSpPr>
            <p:cNvPr id="111" name="object 111"/>
            <p:cNvSpPr/>
            <p:nvPr/>
          </p:nvSpPr>
          <p:spPr>
            <a:xfrm>
              <a:off x="7096760" y="2460752"/>
              <a:ext cx="56515" cy="26034"/>
            </a:xfrm>
            <a:custGeom>
              <a:avLst/>
              <a:gdLst/>
              <a:ahLst/>
              <a:cxnLst/>
              <a:rect l="l" t="t" r="r" b="b"/>
              <a:pathLst>
                <a:path w="56515" h="26035">
                  <a:moveTo>
                    <a:pt x="56388" y="25907"/>
                  </a:moveTo>
                  <a:lnTo>
                    <a:pt x="56388" y="0"/>
                  </a:lnTo>
                  <a:lnTo>
                    <a:pt x="0" y="0"/>
                  </a:lnTo>
                  <a:lnTo>
                    <a:pt x="0" y="25907"/>
                  </a:lnTo>
                  <a:lnTo>
                    <a:pt x="56388" y="25907"/>
                  </a:lnTo>
                  <a:close/>
                </a:path>
              </a:pathLst>
            </a:custGeom>
            <a:solidFill>
              <a:srgbClr val="000000"/>
            </a:solidFill>
          </p:spPr>
          <p:txBody>
            <a:bodyPr wrap="square" lIns="0" tIns="0" rIns="0" bIns="0" rtlCol="0"/>
            <a:lstStyle/>
            <a:p>
              <a:endParaRPr/>
            </a:p>
          </p:txBody>
        </p:sp>
        <p:sp>
          <p:nvSpPr>
            <p:cNvPr id="112" name="object 112"/>
            <p:cNvSpPr/>
            <p:nvPr/>
          </p:nvSpPr>
          <p:spPr>
            <a:xfrm>
              <a:off x="7096760" y="2518663"/>
              <a:ext cx="56515" cy="0"/>
            </a:xfrm>
            <a:custGeom>
              <a:avLst/>
              <a:gdLst/>
              <a:ahLst/>
              <a:cxnLst/>
              <a:rect l="l" t="t" r="r" b="b"/>
              <a:pathLst>
                <a:path w="56515">
                  <a:moveTo>
                    <a:pt x="56388" y="0"/>
                  </a:moveTo>
                  <a:lnTo>
                    <a:pt x="0" y="0"/>
                  </a:lnTo>
                </a:path>
              </a:pathLst>
            </a:custGeom>
            <a:ln w="3175">
              <a:solidFill>
                <a:srgbClr val="000000"/>
              </a:solidFill>
            </a:ln>
          </p:spPr>
          <p:txBody>
            <a:bodyPr wrap="square" lIns="0" tIns="0" rIns="0" bIns="0" rtlCol="0"/>
            <a:lstStyle/>
            <a:p>
              <a:endParaRPr/>
            </a:p>
          </p:txBody>
        </p:sp>
        <p:sp>
          <p:nvSpPr>
            <p:cNvPr id="113" name="object 113"/>
            <p:cNvSpPr/>
            <p:nvPr/>
          </p:nvSpPr>
          <p:spPr>
            <a:xfrm>
              <a:off x="7095236" y="2498852"/>
              <a:ext cx="59690" cy="26034"/>
            </a:xfrm>
            <a:custGeom>
              <a:avLst/>
              <a:gdLst/>
              <a:ahLst/>
              <a:cxnLst/>
              <a:rect l="l" t="t" r="r" b="b"/>
              <a:pathLst>
                <a:path w="59690" h="26035">
                  <a:moveTo>
                    <a:pt x="59435" y="25907"/>
                  </a:moveTo>
                  <a:lnTo>
                    <a:pt x="59435" y="0"/>
                  </a:lnTo>
                  <a:lnTo>
                    <a:pt x="0" y="0"/>
                  </a:lnTo>
                  <a:lnTo>
                    <a:pt x="0" y="25907"/>
                  </a:lnTo>
                  <a:lnTo>
                    <a:pt x="59435" y="25907"/>
                  </a:lnTo>
                  <a:close/>
                </a:path>
              </a:pathLst>
            </a:custGeom>
            <a:solidFill>
              <a:srgbClr val="000000"/>
            </a:solidFill>
          </p:spPr>
          <p:txBody>
            <a:bodyPr wrap="square" lIns="0" tIns="0" rIns="0" bIns="0" rtlCol="0"/>
            <a:lstStyle/>
            <a:p>
              <a:endParaRPr/>
            </a:p>
          </p:txBody>
        </p:sp>
        <p:sp>
          <p:nvSpPr>
            <p:cNvPr id="114" name="object 114"/>
            <p:cNvSpPr/>
            <p:nvPr/>
          </p:nvSpPr>
          <p:spPr>
            <a:xfrm>
              <a:off x="7095236" y="2556763"/>
              <a:ext cx="59690" cy="0"/>
            </a:xfrm>
            <a:custGeom>
              <a:avLst/>
              <a:gdLst/>
              <a:ahLst/>
              <a:cxnLst/>
              <a:rect l="l" t="t" r="r" b="b"/>
              <a:pathLst>
                <a:path w="59690">
                  <a:moveTo>
                    <a:pt x="59436" y="0"/>
                  </a:moveTo>
                  <a:lnTo>
                    <a:pt x="0" y="0"/>
                  </a:lnTo>
                </a:path>
              </a:pathLst>
            </a:custGeom>
            <a:ln w="3175">
              <a:solidFill>
                <a:srgbClr val="000000"/>
              </a:solidFill>
            </a:ln>
          </p:spPr>
          <p:txBody>
            <a:bodyPr wrap="square" lIns="0" tIns="0" rIns="0" bIns="0" rtlCol="0"/>
            <a:lstStyle/>
            <a:p>
              <a:endParaRPr/>
            </a:p>
          </p:txBody>
        </p:sp>
        <p:sp>
          <p:nvSpPr>
            <p:cNvPr id="115" name="object 115"/>
            <p:cNvSpPr/>
            <p:nvPr/>
          </p:nvSpPr>
          <p:spPr>
            <a:xfrm>
              <a:off x="7089140" y="2536952"/>
              <a:ext cx="71755" cy="26034"/>
            </a:xfrm>
            <a:custGeom>
              <a:avLst/>
              <a:gdLst/>
              <a:ahLst/>
              <a:cxnLst/>
              <a:rect l="l" t="t" r="r" b="b"/>
              <a:pathLst>
                <a:path w="71754" h="26035">
                  <a:moveTo>
                    <a:pt x="71627" y="25907"/>
                  </a:moveTo>
                  <a:lnTo>
                    <a:pt x="71627" y="0"/>
                  </a:lnTo>
                  <a:lnTo>
                    <a:pt x="0" y="0"/>
                  </a:lnTo>
                  <a:lnTo>
                    <a:pt x="0" y="25907"/>
                  </a:lnTo>
                  <a:lnTo>
                    <a:pt x="71627" y="25907"/>
                  </a:lnTo>
                  <a:close/>
                </a:path>
              </a:pathLst>
            </a:custGeom>
            <a:solidFill>
              <a:srgbClr val="000000"/>
            </a:solidFill>
          </p:spPr>
          <p:txBody>
            <a:bodyPr wrap="square" lIns="0" tIns="0" rIns="0" bIns="0" rtlCol="0"/>
            <a:lstStyle/>
            <a:p>
              <a:endParaRPr/>
            </a:p>
          </p:txBody>
        </p:sp>
        <p:sp>
          <p:nvSpPr>
            <p:cNvPr id="116" name="object 116"/>
            <p:cNvSpPr/>
            <p:nvPr/>
          </p:nvSpPr>
          <p:spPr>
            <a:xfrm>
              <a:off x="7089140" y="2594863"/>
              <a:ext cx="71755" cy="0"/>
            </a:xfrm>
            <a:custGeom>
              <a:avLst/>
              <a:gdLst/>
              <a:ahLst/>
              <a:cxnLst/>
              <a:rect l="l" t="t" r="r" b="b"/>
              <a:pathLst>
                <a:path w="71754">
                  <a:moveTo>
                    <a:pt x="71627" y="0"/>
                  </a:moveTo>
                  <a:lnTo>
                    <a:pt x="0" y="0"/>
                  </a:lnTo>
                </a:path>
              </a:pathLst>
            </a:custGeom>
            <a:ln w="3175">
              <a:solidFill>
                <a:srgbClr val="000000"/>
              </a:solidFill>
            </a:ln>
          </p:spPr>
          <p:txBody>
            <a:bodyPr wrap="square" lIns="0" tIns="0" rIns="0" bIns="0" rtlCol="0"/>
            <a:lstStyle/>
            <a:p>
              <a:endParaRPr/>
            </a:p>
          </p:txBody>
        </p:sp>
        <p:sp>
          <p:nvSpPr>
            <p:cNvPr id="117" name="object 117"/>
            <p:cNvSpPr/>
            <p:nvPr/>
          </p:nvSpPr>
          <p:spPr>
            <a:xfrm>
              <a:off x="7087616" y="2575052"/>
              <a:ext cx="74930" cy="26034"/>
            </a:xfrm>
            <a:custGeom>
              <a:avLst/>
              <a:gdLst/>
              <a:ahLst/>
              <a:cxnLst/>
              <a:rect l="l" t="t" r="r" b="b"/>
              <a:pathLst>
                <a:path w="74929" h="26035">
                  <a:moveTo>
                    <a:pt x="74675" y="25907"/>
                  </a:moveTo>
                  <a:lnTo>
                    <a:pt x="74675" y="0"/>
                  </a:lnTo>
                  <a:lnTo>
                    <a:pt x="0" y="0"/>
                  </a:lnTo>
                  <a:lnTo>
                    <a:pt x="0" y="25907"/>
                  </a:lnTo>
                  <a:lnTo>
                    <a:pt x="74675" y="25907"/>
                  </a:lnTo>
                  <a:close/>
                </a:path>
              </a:pathLst>
            </a:custGeom>
            <a:solidFill>
              <a:srgbClr val="000000"/>
            </a:solidFill>
          </p:spPr>
          <p:txBody>
            <a:bodyPr wrap="square" lIns="0" tIns="0" rIns="0" bIns="0" rtlCol="0"/>
            <a:lstStyle/>
            <a:p>
              <a:endParaRPr/>
            </a:p>
          </p:txBody>
        </p:sp>
        <p:sp>
          <p:nvSpPr>
            <p:cNvPr id="118" name="object 118"/>
            <p:cNvSpPr/>
            <p:nvPr/>
          </p:nvSpPr>
          <p:spPr>
            <a:xfrm>
              <a:off x="7087616" y="2632963"/>
              <a:ext cx="74930" cy="0"/>
            </a:xfrm>
            <a:custGeom>
              <a:avLst/>
              <a:gdLst/>
              <a:ahLst/>
              <a:cxnLst/>
              <a:rect l="l" t="t" r="r" b="b"/>
              <a:pathLst>
                <a:path w="74929">
                  <a:moveTo>
                    <a:pt x="74675" y="0"/>
                  </a:moveTo>
                  <a:lnTo>
                    <a:pt x="0" y="0"/>
                  </a:lnTo>
                </a:path>
              </a:pathLst>
            </a:custGeom>
            <a:ln w="3175">
              <a:solidFill>
                <a:srgbClr val="000000"/>
              </a:solidFill>
            </a:ln>
          </p:spPr>
          <p:txBody>
            <a:bodyPr wrap="square" lIns="0" tIns="0" rIns="0" bIns="0" rtlCol="0"/>
            <a:lstStyle/>
            <a:p>
              <a:endParaRPr/>
            </a:p>
          </p:txBody>
        </p:sp>
        <p:sp>
          <p:nvSpPr>
            <p:cNvPr id="119" name="object 119"/>
            <p:cNvSpPr/>
            <p:nvPr/>
          </p:nvSpPr>
          <p:spPr>
            <a:xfrm>
              <a:off x="7081520" y="2616200"/>
              <a:ext cx="86995" cy="24765"/>
            </a:xfrm>
            <a:custGeom>
              <a:avLst/>
              <a:gdLst/>
              <a:ahLst/>
              <a:cxnLst/>
              <a:rect l="l" t="t" r="r" b="b"/>
              <a:pathLst>
                <a:path w="86995" h="24764">
                  <a:moveTo>
                    <a:pt x="86868" y="24383"/>
                  </a:moveTo>
                  <a:lnTo>
                    <a:pt x="86868" y="0"/>
                  </a:lnTo>
                  <a:lnTo>
                    <a:pt x="0" y="0"/>
                  </a:lnTo>
                  <a:lnTo>
                    <a:pt x="0" y="24383"/>
                  </a:lnTo>
                  <a:lnTo>
                    <a:pt x="86868" y="24383"/>
                  </a:lnTo>
                  <a:close/>
                </a:path>
              </a:pathLst>
            </a:custGeom>
            <a:solidFill>
              <a:srgbClr val="000000"/>
            </a:solidFill>
          </p:spPr>
          <p:txBody>
            <a:bodyPr wrap="square" lIns="0" tIns="0" rIns="0" bIns="0" rtlCol="0"/>
            <a:lstStyle/>
            <a:p>
              <a:endParaRPr/>
            </a:p>
          </p:txBody>
        </p:sp>
      </p:grpSp>
      <p:sp>
        <p:nvSpPr>
          <p:cNvPr id="120" name="object 120"/>
          <p:cNvSpPr txBox="1"/>
          <p:nvPr/>
        </p:nvSpPr>
        <p:spPr>
          <a:xfrm>
            <a:off x="7475728" y="1292925"/>
            <a:ext cx="366395" cy="299720"/>
          </a:xfrm>
          <a:prstGeom prst="rect">
            <a:avLst/>
          </a:prstGeom>
        </p:spPr>
        <p:txBody>
          <a:bodyPr vert="horz" wrap="square" lIns="0" tIns="12700" rIns="0" bIns="0" rtlCol="0">
            <a:spAutoFit/>
          </a:bodyPr>
          <a:lstStyle/>
          <a:p>
            <a:pPr marL="12700">
              <a:lnSpc>
                <a:spcPct val="100000"/>
              </a:lnSpc>
              <a:spcBef>
                <a:spcPts val="100"/>
              </a:spcBef>
            </a:pPr>
            <a:r>
              <a:rPr sz="1800" i="1" spc="-15" dirty="0">
                <a:latin typeface="Arial"/>
                <a:cs typeface="Arial"/>
              </a:rPr>
              <a:t>OH</a:t>
            </a:r>
            <a:endParaRPr sz="1800">
              <a:latin typeface="Arial"/>
              <a:cs typeface="Arial"/>
            </a:endParaRPr>
          </a:p>
        </p:txBody>
      </p:sp>
      <p:sp>
        <p:nvSpPr>
          <p:cNvPr id="121" name="object 121"/>
          <p:cNvSpPr txBox="1"/>
          <p:nvPr/>
        </p:nvSpPr>
        <p:spPr>
          <a:xfrm>
            <a:off x="6113792" y="1292925"/>
            <a:ext cx="690880" cy="299720"/>
          </a:xfrm>
          <a:prstGeom prst="rect">
            <a:avLst/>
          </a:prstGeom>
        </p:spPr>
        <p:txBody>
          <a:bodyPr vert="horz" wrap="square" lIns="0" tIns="12700" rIns="0" bIns="0" rtlCol="0">
            <a:spAutoFit/>
          </a:bodyPr>
          <a:lstStyle/>
          <a:p>
            <a:pPr marL="38100">
              <a:lnSpc>
                <a:spcPct val="100000"/>
              </a:lnSpc>
              <a:spcBef>
                <a:spcPts val="100"/>
              </a:spcBef>
            </a:pPr>
            <a:r>
              <a:rPr sz="1800" i="1" spc="5" dirty="0">
                <a:latin typeface="Arial"/>
                <a:cs typeface="Arial"/>
              </a:rPr>
              <a:t>HO</a:t>
            </a:r>
            <a:r>
              <a:rPr sz="2175" i="1" spc="7" baseline="-15325" dirty="0">
                <a:latin typeface="Arial"/>
                <a:cs typeface="Arial"/>
              </a:rPr>
              <a:t>2</a:t>
            </a:r>
            <a:r>
              <a:rPr sz="1800" i="1" spc="5" dirty="0">
                <a:latin typeface="Arial"/>
                <a:cs typeface="Arial"/>
              </a:rPr>
              <a:t>C</a:t>
            </a:r>
            <a:endParaRPr sz="1800">
              <a:latin typeface="Arial"/>
              <a:cs typeface="Arial"/>
            </a:endParaRPr>
          </a:p>
        </p:txBody>
      </p:sp>
      <p:sp>
        <p:nvSpPr>
          <p:cNvPr id="122" name="object 122"/>
          <p:cNvSpPr txBox="1"/>
          <p:nvPr/>
        </p:nvSpPr>
        <p:spPr>
          <a:xfrm>
            <a:off x="6113788" y="2310953"/>
            <a:ext cx="690880" cy="299720"/>
          </a:xfrm>
          <a:prstGeom prst="rect">
            <a:avLst/>
          </a:prstGeom>
        </p:spPr>
        <p:txBody>
          <a:bodyPr vert="horz" wrap="square" lIns="0" tIns="12700" rIns="0" bIns="0" rtlCol="0">
            <a:spAutoFit/>
          </a:bodyPr>
          <a:lstStyle/>
          <a:p>
            <a:pPr marL="38100">
              <a:lnSpc>
                <a:spcPct val="100000"/>
              </a:lnSpc>
              <a:spcBef>
                <a:spcPts val="100"/>
              </a:spcBef>
            </a:pPr>
            <a:r>
              <a:rPr sz="1800" i="1" spc="5" dirty="0">
                <a:latin typeface="Arial"/>
                <a:cs typeface="Arial"/>
              </a:rPr>
              <a:t>HO</a:t>
            </a:r>
            <a:r>
              <a:rPr sz="2175" i="1" spc="7" baseline="-15325" dirty="0">
                <a:latin typeface="Arial"/>
                <a:cs typeface="Arial"/>
              </a:rPr>
              <a:t>2</a:t>
            </a:r>
            <a:r>
              <a:rPr sz="1800" i="1" spc="5" dirty="0">
                <a:latin typeface="Arial"/>
                <a:cs typeface="Arial"/>
              </a:rPr>
              <a:t>C</a:t>
            </a:r>
            <a:endParaRPr sz="1800">
              <a:latin typeface="Arial"/>
              <a:cs typeface="Arial"/>
            </a:endParaRPr>
          </a:p>
        </p:txBody>
      </p:sp>
      <p:sp>
        <p:nvSpPr>
          <p:cNvPr id="123" name="object 123"/>
          <p:cNvSpPr txBox="1"/>
          <p:nvPr/>
        </p:nvSpPr>
        <p:spPr>
          <a:xfrm>
            <a:off x="7475677" y="2310957"/>
            <a:ext cx="367665" cy="299720"/>
          </a:xfrm>
          <a:prstGeom prst="rect">
            <a:avLst/>
          </a:prstGeom>
        </p:spPr>
        <p:txBody>
          <a:bodyPr vert="horz" wrap="square" lIns="0" tIns="12700" rIns="0" bIns="0" rtlCol="0">
            <a:spAutoFit/>
          </a:bodyPr>
          <a:lstStyle/>
          <a:p>
            <a:pPr marL="12700">
              <a:lnSpc>
                <a:spcPct val="100000"/>
              </a:lnSpc>
              <a:spcBef>
                <a:spcPts val="100"/>
              </a:spcBef>
            </a:pPr>
            <a:r>
              <a:rPr sz="1800" i="1" spc="-10" dirty="0">
                <a:latin typeface="Arial"/>
                <a:cs typeface="Arial"/>
              </a:rPr>
              <a:t>O</a:t>
            </a:r>
            <a:r>
              <a:rPr sz="1800" i="1" spc="-5" dirty="0">
                <a:latin typeface="Arial"/>
                <a:cs typeface="Arial"/>
              </a:rPr>
              <a:t>H</a:t>
            </a:r>
            <a:endParaRPr sz="1800">
              <a:latin typeface="Arial"/>
              <a:cs typeface="Arial"/>
            </a:endParaRPr>
          </a:p>
        </p:txBody>
      </p:sp>
      <p:sp>
        <p:nvSpPr>
          <p:cNvPr id="124" name="object 124"/>
          <p:cNvSpPr txBox="1"/>
          <p:nvPr/>
        </p:nvSpPr>
        <p:spPr>
          <a:xfrm>
            <a:off x="7049007" y="1000318"/>
            <a:ext cx="190500" cy="299720"/>
          </a:xfrm>
          <a:prstGeom prst="rect">
            <a:avLst/>
          </a:prstGeom>
        </p:spPr>
        <p:txBody>
          <a:bodyPr vert="horz" wrap="square" lIns="0" tIns="12700" rIns="0" bIns="0" rtlCol="0">
            <a:spAutoFit/>
          </a:bodyPr>
          <a:lstStyle/>
          <a:p>
            <a:pPr marL="12700">
              <a:lnSpc>
                <a:spcPct val="100000"/>
              </a:lnSpc>
              <a:spcBef>
                <a:spcPts val="100"/>
              </a:spcBef>
            </a:pPr>
            <a:r>
              <a:rPr sz="1800" i="1" u="heavy" spc="-5" dirty="0">
                <a:uFill>
                  <a:solidFill>
                    <a:srgbClr val="000000"/>
                  </a:solidFill>
                </a:uFill>
                <a:latin typeface="Arial"/>
                <a:cs typeface="Arial"/>
              </a:rPr>
              <a:t>H</a:t>
            </a:r>
            <a:endParaRPr sz="1800">
              <a:latin typeface="Arial"/>
              <a:cs typeface="Arial"/>
            </a:endParaRPr>
          </a:p>
        </p:txBody>
      </p:sp>
      <p:sp>
        <p:nvSpPr>
          <p:cNvPr id="125" name="object 125"/>
          <p:cNvSpPr txBox="1"/>
          <p:nvPr/>
        </p:nvSpPr>
        <p:spPr>
          <a:xfrm>
            <a:off x="7049007" y="2577657"/>
            <a:ext cx="190500" cy="299720"/>
          </a:xfrm>
          <a:prstGeom prst="rect">
            <a:avLst/>
          </a:prstGeom>
        </p:spPr>
        <p:txBody>
          <a:bodyPr vert="horz" wrap="square" lIns="0" tIns="12700" rIns="0" bIns="0" rtlCol="0">
            <a:spAutoFit/>
          </a:bodyPr>
          <a:lstStyle/>
          <a:p>
            <a:pPr marL="12700">
              <a:lnSpc>
                <a:spcPct val="100000"/>
              </a:lnSpc>
              <a:spcBef>
                <a:spcPts val="100"/>
              </a:spcBef>
            </a:pPr>
            <a:r>
              <a:rPr sz="1800" i="1" spc="-5" dirty="0">
                <a:latin typeface="Arial"/>
                <a:cs typeface="Arial"/>
              </a:rPr>
              <a:t>H</a:t>
            </a:r>
            <a:endParaRPr sz="1800">
              <a:latin typeface="Arial"/>
              <a:cs typeface="Arial"/>
            </a:endParaRPr>
          </a:p>
        </p:txBody>
      </p:sp>
      <p:sp>
        <p:nvSpPr>
          <p:cNvPr id="126" name="object 126"/>
          <p:cNvSpPr txBox="1"/>
          <p:nvPr/>
        </p:nvSpPr>
        <p:spPr>
          <a:xfrm>
            <a:off x="6901180" y="1610436"/>
            <a:ext cx="167005" cy="330200"/>
          </a:xfrm>
          <a:prstGeom prst="rect">
            <a:avLst/>
          </a:prstGeom>
        </p:spPr>
        <p:txBody>
          <a:bodyPr vert="horz" wrap="square" lIns="0" tIns="12700" rIns="0" bIns="0" rtlCol="0">
            <a:spAutoFit/>
          </a:bodyPr>
          <a:lstStyle/>
          <a:p>
            <a:pPr marL="12700">
              <a:lnSpc>
                <a:spcPct val="100000"/>
              </a:lnSpc>
              <a:spcBef>
                <a:spcPts val="100"/>
              </a:spcBef>
            </a:pPr>
            <a:r>
              <a:rPr sz="2000" b="1" spc="-5" dirty="0">
                <a:solidFill>
                  <a:srgbClr val="FF0000"/>
                </a:solidFill>
                <a:latin typeface="Times New Roman"/>
                <a:cs typeface="Times New Roman"/>
              </a:rPr>
              <a:t>S</a:t>
            </a:r>
            <a:endParaRPr sz="2000">
              <a:latin typeface="Times New Roman"/>
              <a:cs typeface="Times New Roman"/>
            </a:endParaRPr>
          </a:p>
        </p:txBody>
      </p:sp>
      <p:sp>
        <p:nvSpPr>
          <p:cNvPr id="127" name="object 127"/>
          <p:cNvSpPr txBox="1"/>
          <p:nvPr/>
        </p:nvSpPr>
        <p:spPr>
          <a:xfrm>
            <a:off x="6885944" y="1924387"/>
            <a:ext cx="208915" cy="330200"/>
          </a:xfrm>
          <a:prstGeom prst="rect">
            <a:avLst/>
          </a:prstGeom>
        </p:spPr>
        <p:txBody>
          <a:bodyPr vert="horz" wrap="square" lIns="0" tIns="12700" rIns="0" bIns="0" rtlCol="0">
            <a:spAutoFit/>
          </a:bodyPr>
          <a:lstStyle/>
          <a:p>
            <a:pPr marL="12700">
              <a:lnSpc>
                <a:spcPct val="100000"/>
              </a:lnSpc>
              <a:spcBef>
                <a:spcPts val="100"/>
              </a:spcBef>
            </a:pPr>
            <a:r>
              <a:rPr sz="2000" b="1" spc="-5" dirty="0">
                <a:solidFill>
                  <a:srgbClr val="FF0000"/>
                </a:solidFill>
                <a:latin typeface="Times New Roman"/>
                <a:cs typeface="Times New Roman"/>
              </a:rPr>
              <a:t>R</a:t>
            </a:r>
            <a:endParaRPr sz="2000">
              <a:latin typeface="Times New Roman"/>
              <a:cs typeface="Times New Roman"/>
            </a:endParaRPr>
          </a:p>
        </p:txBody>
      </p:sp>
      <p:sp>
        <p:nvSpPr>
          <p:cNvPr id="128" name="object 128"/>
          <p:cNvSpPr txBox="1">
            <a:spLocks noGrp="1"/>
          </p:cNvSpPr>
          <p:nvPr>
            <p:ph type="title"/>
          </p:nvPr>
        </p:nvSpPr>
        <p:spPr>
          <a:xfrm>
            <a:off x="2018283" y="186436"/>
            <a:ext cx="5078730" cy="635000"/>
          </a:xfrm>
          <a:prstGeom prst="rect">
            <a:avLst/>
          </a:prstGeom>
        </p:spPr>
        <p:txBody>
          <a:bodyPr vert="horz" wrap="square" lIns="0" tIns="12065" rIns="0" bIns="0" rtlCol="0">
            <a:spAutoFit/>
          </a:bodyPr>
          <a:lstStyle/>
          <a:p>
            <a:pPr marL="12700">
              <a:lnSpc>
                <a:spcPct val="100000"/>
              </a:lnSpc>
              <a:spcBef>
                <a:spcPts val="95"/>
              </a:spcBef>
            </a:pPr>
            <a:r>
              <a:rPr spc="-5" dirty="0"/>
              <a:t>Why not</a:t>
            </a:r>
            <a:r>
              <a:rPr spc="-55" dirty="0"/>
              <a:t> </a:t>
            </a:r>
            <a:r>
              <a:rPr spc="-5" dirty="0"/>
              <a:t>Enantiomers?</a:t>
            </a:r>
          </a:p>
        </p:txBody>
      </p:sp>
      <p:sp>
        <p:nvSpPr>
          <p:cNvPr id="129" name="object 129"/>
          <p:cNvSpPr txBox="1"/>
          <p:nvPr/>
        </p:nvSpPr>
        <p:spPr>
          <a:xfrm>
            <a:off x="3315715" y="2012695"/>
            <a:ext cx="2539365" cy="946785"/>
          </a:xfrm>
          <a:prstGeom prst="rect">
            <a:avLst/>
          </a:prstGeom>
          <a:solidFill>
            <a:srgbClr val="0000FF"/>
          </a:solidFill>
        </p:spPr>
        <p:txBody>
          <a:bodyPr vert="horz" wrap="square" lIns="0" tIns="40640" rIns="0" bIns="0" rtlCol="0">
            <a:spAutoFit/>
          </a:bodyPr>
          <a:lstStyle/>
          <a:p>
            <a:pPr marR="148590" algn="ctr">
              <a:lnSpc>
                <a:spcPct val="100000"/>
              </a:lnSpc>
              <a:spcBef>
                <a:spcPts val="320"/>
              </a:spcBef>
            </a:pPr>
            <a:r>
              <a:rPr sz="2800" b="1" spc="150" dirty="0">
                <a:solidFill>
                  <a:srgbClr val="FFFFFF"/>
                </a:solidFill>
                <a:latin typeface="Times New Roman"/>
                <a:cs typeface="Times New Roman"/>
              </a:rPr>
              <a:t>Same</a:t>
            </a:r>
            <a:endParaRPr sz="2800" dirty="0">
              <a:latin typeface="Times New Roman"/>
              <a:cs typeface="Times New Roman"/>
            </a:endParaRPr>
          </a:p>
          <a:p>
            <a:pPr marR="125095" algn="ctr">
              <a:lnSpc>
                <a:spcPct val="100000"/>
              </a:lnSpc>
            </a:pPr>
            <a:r>
              <a:rPr sz="2800" b="1" spc="65" dirty="0">
                <a:solidFill>
                  <a:srgbClr val="FFFFFF"/>
                </a:solidFill>
                <a:latin typeface="Times New Roman"/>
                <a:cs typeface="Times New Roman"/>
              </a:rPr>
              <a:t>compound!!!!</a:t>
            </a:r>
            <a:endParaRPr sz="2800" dirty="0">
              <a:latin typeface="Times New Roman"/>
              <a:cs typeface="Times New Roman"/>
            </a:endParaRPr>
          </a:p>
        </p:txBody>
      </p:sp>
      <p:sp>
        <p:nvSpPr>
          <p:cNvPr id="130" name="object 130"/>
          <p:cNvSpPr txBox="1"/>
          <p:nvPr/>
        </p:nvSpPr>
        <p:spPr>
          <a:xfrm>
            <a:off x="666750" y="3136290"/>
            <a:ext cx="8077200" cy="1182375"/>
          </a:xfrm>
          <a:prstGeom prst="rect">
            <a:avLst/>
          </a:prstGeom>
        </p:spPr>
        <p:txBody>
          <a:bodyPr vert="horz" wrap="square" lIns="0" tIns="12700" rIns="0" bIns="0" rtlCol="0">
            <a:spAutoFit/>
          </a:bodyPr>
          <a:lstStyle/>
          <a:p>
            <a:pPr marR="18415" algn="ctr">
              <a:lnSpc>
                <a:spcPct val="100000"/>
              </a:lnSpc>
              <a:spcBef>
                <a:spcPts val="100"/>
              </a:spcBef>
              <a:tabLst>
                <a:tab pos="1334770" algn="l"/>
              </a:tabLst>
            </a:pPr>
            <a:r>
              <a:rPr sz="2800" b="1" spc="190" dirty="0">
                <a:solidFill>
                  <a:srgbClr val="0000FF"/>
                </a:solidFill>
                <a:latin typeface="Times New Roman"/>
                <a:cs typeface="Times New Roman"/>
              </a:rPr>
              <a:t>Meso</a:t>
            </a:r>
            <a:r>
              <a:rPr lang="en-US" sz="2800" b="1" spc="190" dirty="0">
                <a:solidFill>
                  <a:srgbClr val="0000FF"/>
                </a:solidFill>
                <a:latin typeface="Times New Roman"/>
                <a:cs typeface="Times New Roman"/>
              </a:rPr>
              <a:t> </a:t>
            </a:r>
            <a:r>
              <a:rPr sz="2800" b="1" spc="200" dirty="0">
                <a:solidFill>
                  <a:srgbClr val="0000FF"/>
                </a:solidFill>
                <a:latin typeface="Times New Roman"/>
                <a:cs typeface="Times New Roman"/>
              </a:rPr>
              <a:t>compound</a:t>
            </a:r>
            <a:endParaRPr lang="en-GB" sz="2800" b="1" spc="200" dirty="0">
              <a:solidFill>
                <a:srgbClr val="0000FF"/>
              </a:solidFill>
              <a:latin typeface="Times New Roman"/>
              <a:cs typeface="Times New Roman"/>
            </a:endParaRPr>
          </a:p>
          <a:p>
            <a:pPr marL="12065" marR="5080" indent="203200">
              <a:lnSpc>
                <a:spcPct val="100000"/>
              </a:lnSpc>
              <a:spcBef>
                <a:spcPts val="20"/>
              </a:spcBef>
              <a:tabLst>
                <a:tab pos="480059" algn="l"/>
                <a:tab pos="607060" algn="l"/>
                <a:tab pos="866775" algn="l"/>
                <a:tab pos="1264920" algn="l"/>
                <a:tab pos="2503805" algn="l"/>
                <a:tab pos="3428365" algn="l"/>
                <a:tab pos="3885565" algn="l"/>
                <a:tab pos="4586605" algn="l"/>
                <a:tab pos="4836160" algn="l"/>
                <a:tab pos="5155565" algn="l"/>
                <a:tab pos="6245225" algn="l"/>
                <a:tab pos="6712584" algn="l"/>
                <a:tab pos="7038340" algn="l"/>
                <a:tab pos="7818120" algn="l"/>
              </a:tabLst>
            </a:pPr>
            <a:r>
              <a:rPr lang="en-US" sz="2400" b="1" spc="-5" dirty="0">
                <a:latin typeface="Times New Roman"/>
                <a:cs typeface="Times New Roman"/>
              </a:rPr>
              <a:t>A		</a:t>
            </a:r>
            <a:r>
              <a:rPr lang="en-US" sz="2400" b="1" spc="130" dirty="0">
                <a:latin typeface="Times New Roman"/>
                <a:cs typeface="Times New Roman"/>
              </a:rPr>
              <a:t>compound </a:t>
            </a:r>
            <a:r>
              <a:rPr lang="en-US" sz="2400" b="1" spc="-5" dirty="0">
                <a:latin typeface="Times New Roman"/>
                <a:cs typeface="Times New Roman"/>
              </a:rPr>
              <a:t>w</a:t>
            </a:r>
            <a:r>
              <a:rPr lang="en-US" sz="2400" b="1" spc="140" dirty="0">
                <a:latin typeface="Times New Roman"/>
                <a:cs typeface="Times New Roman"/>
              </a:rPr>
              <a:t>ith </a:t>
            </a:r>
            <a:r>
              <a:rPr lang="en-US" sz="2400" b="1" spc="75" dirty="0">
                <a:latin typeface="Times New Roman"/>
                <a:cs typeface="Times New Roman"/>
              </a:rPr>
              <a:t>at </a:t>
            </a:r>
            <a:r>
              <a:rPr lang="en-US" sz="2400" b="1" spc="185" dirty="0">
                <a:latin typeface="Times New Roman"/>
                <a:cs typeface="Times New Roman"/>
              </a:rPr>
              <a:t>l</a:t>
            </a:r>
            <a:r>
              <a:rPr lang="en-US" sz="2400" b="1" spc="185" dirty="0">
                <a:uFill>
                  <a:solidFill>
                    <a:srgbClr val="000000"/>
                  </a:solidFill>
                </a:uFill>
                <a:latin typeface="Times New Roman"/>
                <a:cs typeface="Times New Roman"/>
              </a:rPr>
              <a:t>east </a:t>
            </a:r>
            <a:r>
              <a:rPr lang="en-US" sz="2400" b="1" spc="-5" dirty="0">
                <a:uFill>
                  <a:solidFill>
                    <a:srgbClr val="000000"/>
                  </a:solidFill>
                </a:uFill>
                <a:latin typeface="Times New Roman"/>
                <a:cs typeface="Times New Roman"/>
              </a:rPr>
              <a:t>2 </a:t>
            </a:r>
            <a:r>
              <a:rPr lang="en-US" sz="2400" b="1" spc="210" dirty="0">
                <a:uFill>
                  <a:solidFill>
                    <a:srgbClr val="000000"/>
                  </a:solidFill>
                </a:uFill>
                <a:latin typeface="Times New Roman"/>
                <a:cs typeface="Times New Roman"/>
              </a:rPr>
              <a:t>stereocenters </a:t>
            </a:r>
            <a:r>
              <a:rPr lang="en-US" sz="2400" b="1" spc="305" dirty="0">
                <a:latin typeface="Times New Roman"/>
                <a:cs typeface="Times New Roman"/>
              </a:rPr>
              <a:t>t</a:t>
            </a:r>
            <a:r>
              <a:rPr lang="en-US" sz="2400" b="1" spc="175" dirty="0">
                <a:latin typeface="Times New Roman"/>
                <a:cs typeface="Times New Roman"/>
              </a:rPr>
              <a:t>h</a:t>
            </a:r>
            <a:r>
              <a:rPr lang="en-US" sz="2400" b="1" spc="305" dirty="0">
                <a:latin typeface="Times New Roman"/>
                <a:cs typeface="Times New Roman"/>
              </a:rPr>
              <a:t>a</a:t>
            </a:r>
            <a:r>
              <a:rPr lang="en-US" sz="2400" b="1" spc="-5" dirty="0">
                <a:latin typeface="Times New Roman"/>
                <a:cs typeface="Times New Roman"/>
              </a:rPr>
              <a:t>t </a:t>
            </a:r>
            <a:r>
              <a:rPr lang="en-US" sz="2400" b="1" spc="120" dirty="0">
                <a:latin typeface="Times New Roman"/>
                <a:cs typeface="Times New Roman"/>
              </a:rPr>
              <a:t>i</a:t>
            </a:r>
            <a:r>
              <a:rPr lang="en-US" sz="2400" b="1" spc="-5" dirty="0">
                <a:latin typeface="Times New Roman"/>
                <a:cs typeface="Times New Roman"/>
              </a:rPr>
              <a:t>s </a:t>
            </a:r>
            <a:r>
              <a:rPr lang="en-US" sz="2400" b="1" spc="150" dirty="0">
                <a:uFill>
                  <a:solidFill>
                    <a:srgbClr val="000000"/>
                  </a:solidFill>
                </a:uFill>
                <a:latin typeface="Times New Roman"/>
                <a:cs typeface="Times New Roman"/>
              </a:rPr>
              <a:t>ach</a:t>
            </a:r>
            <a:r>
              <a:rPr lang="en-US" sz="2400" b="1" spc="254" dirty="0">
                <a:uFill>
                  <a:solidFill>
                    <a:srgbClr val="000000"/>
                  </a:solidFill>
                </a:uFill>
                <a:latin typeface="Times New Roman"/>
                <a:cs typeface="Times New Roman"/>
              </a:rPr>
              <a:t>ir</a:t>
            </a:r>
            <a:r>
              <a:rPr lang="en-US" sz="2400" b="1" spc="250" dirty="0">
                <a:uFill>
                  <a:solidFill>
                    <a:srgbClr val="000000"/>
                  </a:solidFill>
                </a:uFill>
                <a:latin typeface="Times New Roman"/>
                <a:cs typeface="Times New Roman"/>
              </a:rPr>
              <a:t>a</a:t>
            </a:r>
            <a:r>
              <a:rPr lang="en-US" sz="2400" b="1" spc="-5" dirty="0">
                <a:uFill>
                  <a:solidFill>
                    <a:srgbClr val="000000"/>
                  </a:solidFill>
                </a:uFill>
                <a:latin typeface="Times New Roman"/>
                <a:cs typeface="Times New Roman"/>
              </a:rPr>
              <a:t>l</a:t>
            </a:r>
            <a:r>
              <a:rPr lang="en-US" sz="2400" b="1" spc="75" dirty="0">
                <a:uFill>
                  <a:solidFill>
                    <a:srgbClr val="000000"/>
                  </a:solidFill>
                </a:uFill>
                <a:latin typeface="Times New Roman"/>
                <a:cs typeface="Times New Roman"/>
              </a:rPr>
              <a:t> </a:t>
            </a:r>
            <a:r>
              <a:rPr lang="en-US" sz="2400" b="1" spc="150" dirty="0">
                <a:latin typeface="Times New Roman"/>
                <a:cs typeface="Times New Roman"/>
              </a:rPr>
              <a:t>du</a:t>
            </a:r>
            <a:r>
              <a:rPr lang="en-US" sz="2400" b="1" spc="-5" dirty="0">
                <a:latin typeface="Times New Roman"/>
                <a:cs typeface="Times New Roman"/>
              </a:rPr>
              <a:t>e </a:t>
            </a:r>
            <a:r>
              <a:rPr lang="en-US" sz="2400" b="1" spc="-570" dirty="0">
                <a:latin typeface="Times New Roman"/>
                <a:cs typeface="Times New Roman"/>
              </a:rPr>
              <a:t> </a:t>
            </a:r>
            <a:r>
              <a:rPr lang="en-US" sz="2400" b="1" spc="125" dirty="0">
                <a:latin typeface="Times New Roman"/>
                <a:cs typeface="Times New Roman"/>
              </a:rPr>
              <a:t>t</a:t>
            </a:r>
            <a:r>
              <a:rPr lang="en-US" sz="2400" b="1" spc="-5" dirty="0">
                <a:latin typeface="Times New Roman"/>
                <a:cs typeface="Times New Roman"/>
              </a:rPr>
              <a:t>o </a:t>
            </a:r>
            <a:r>
              <a:rPr lang="en-US" sz="2400" b="1" spc="-595" dirty="0">
                <a:latin typeface="Times New Roman"/>
                <a:cs typeface="Times New Roman"/>
              </a:rPr>
              <a:t> </a:t>
            </a:r>
            <a:r>
              <a:rPr lang="en-US" sz="2400" b="1" spc="305" dirty="0">
                <a:latin typeface="Times New Roman"/>
                <a:cs typeface="Times New Roman"/>
              </a:rPr>
              <a:t>t</a:t>
            </a:r>
            <a:r>
              <a:rPr lang="en-US" sz="2400" b="1" spc="175" dirty="0">
                <a:latin typeface="Times New Roman"/>
                <a:cs typeface="Times New Roman"/>
              </a:rPr>
              <a:t>h</a:t>
            </a:r>
            <a:r>
              <a:rPr lang="en-US" sz="2400" b="1" spc="-5" dirty="0">
                <a:latin typeface="Times New Roman"/>
                <a:cs typeface="Times New Roman"/>
              </a:rPr>
              <a:t>e </a:t>
            </a:r>
            <a:r>
              <a:rPr lang="en-US" sz="2400" b="1" spc="254" dirty="0">
                <a:latin typeface="Times New Roman"/>
                <a:cs typeface="Times New Roman"/>
              </a:rPr>
              <a:t>p</a:t>
            </a:r>
            <a:r>
              <a:rPr lang="en-US" sz="2400" b="1" spc="280" dirty="0">
                <a:latin typeface="Times New Roman"/>
                <a:cs typeface="Times New Roman"/>
              </a:rPr>
              <a:t>r</a:t>
            </a:r>
            <a:r>
              <a:rPr lang="en-US" sz="2400" b="1" spc="175" dirty="0">
                <a:latin typeface="Times New Roman"/>
                <a:cs typeface="Times New Roman"/>
              </a:rPr>
              <a:t>esenc</a:t>
            </a:r>
            <a:r>
              <a:rPr lang="en-US" sz="2400" b="1" spc="-5" dirty="0">
                <a:latin typeface="Times New Roman"/>
                <a:cs typeface="Times New Roman"/>
              </a:rPr>
              <a:t>e </a:t>
            </a:r>
            <a:r>
              <a:rPr lang="en-US" sz="2400" b="1" spc="225" dirty="0">
                <a:latin typeface="Times New Roman"/>
                <a:cs typeface="Times New Roman"/>
              </a:rPr>
              <a:t>o</a:t>
            </a:r>
            <a:r>
              <a:rPr lang="en-US" sz="2400" b="1" spc="-5" dirty="0">
                <a:latin typeface="Times New Roman"/>
                <a:cs typeface="Times New Roman"/>
              </a:rPr>
              <a:t>f a </a:t>
            </a:r>
            <a:r>
              <a:rPr lang="en-US" sz="2400" b="1" spc="250" dirty="0">
                <a:latin typeface="Times New Roman"/>
                <a:cs typeface="Times New Roman"/>
              </a:rPr>
              <a:t>pl</a:t>
            </a:r>
            <a:r>
              <a:rPr lang="en-US" sz="2400" b="1" spc="150" dirty="0">
                <a:latin typeface="Times New Roman"/>
                <a:cs typeface="Times New Roman"/>
              </a:rPr>
              <a:t>ane </a:t>
            </a:r>
            <a:r>
              <a:rPr lang="en-US" sz="2400" b="1" spc="114" dirty="0">
                <a:latin typeface="Times New Roman"/>
                <a:cs typeface="Times New Roman"/>
              </a:rPr>
              <a:t>of </a:t>
            </a:r>
            <a:r>
              <a:rPr lang="en-US" sz="2400" b="1" spc="155" dirty="0">
                <a:latin typeface="Times New Roman"/>
                <a:cs typeface="Times New Roman"/>
              </a:rPr>
              <a:t>symmetry</a:t>
            </a:r>
            <a:endParaRPr lang="en-US" sz="2400" dirty="0">
              <a:latin typeface="Times New Roman"/>
              <a:cs typeface="Times New Roman"/>
            </a:endParaRPr>
          </a:p>
        </p:txBody>
      </p:sp>
      <p:sp>
        <p:nvSpPr>
          <p:cNvPr id="132" name="object 132"/>
          <p:cNvSpPr/>
          <p:nvPr/>
        </p:nvSpPr>
        <p:spPr>
          <a:xfrm>
            <a:off x="784351" y="1875535"/>
            <a:ext cx="2438400" cy="231775"/>
          </a:xfrm>
          <a:custGeom>
            <a:avLst/>
            <a:gdLst/>
            <a:ahLst/>
            <a:cxnLst/>
            <a:rect l="l" t="t" r="r" b="b"/>
            <a:pathLst>
              <a:path w="2438400" h="231775">
                <a:moveTo>
                  <a:pt x="522731" y="0"/>
                </a:moveTo>
                <a:lnTo>
                  <a:pt x="0" y="202692"/>
                </a:lnTo>
              </a:path>
              <a:path w="2438400" h="231775">
                <a:moveTo>
                  <a:pt x="0" y="231648"/>
                </a:moveTo>
                <a:lnTo>
                  <a:pt x="1975103" y="231648"/>
                </a:lnTo>
              </a:path>
              <a:path w="2438400" h="231775">
                <a:moveTo>
                  <a:pt x="537971" y="0"/>
                </a:moveTo>
                <a:lnTo>
                  <a:pt x="2438399" y="0"/>
                </a:lnTo>
              </a:path>
              <a:path w="2438400" h="231775">
                <a:moveTo>
                  <a:pt x="2438399" y="0"/>
                </a:moveTo>
                <a:lnTo>
                  <a:pt x="1975103" y="231648"/>
                </a:lnTo>
              </a:path>
            </a:pathLst>
          </a:custGeom>
          <a:ln w="28956">
            <a:solidFill>
              <a:srgbClr val="3737CA"/>
            </a:solidFill>
            <a:prstDash val="dash"/>
          </a:ln>
        </p:spPr>
        <p:txBody>
          <a:bodyPr wrap="square" lIns="0" tIns="0" rIns="0" bIns="0" rtlCol="0"/>
          <a:lstStyle/>
          <a:p>
            <a:endParaRPr/>
          </a:p>
        </p:txBody>
      </p:sp>
      <p:grpSp>
        <p:nvGrpSpPr>
          <p:cNvPr id="133" name="object 133"/>
          <p:cNvGrpSpPr/>
          <p:nvPr/>
        </p:nvGrpSpPr>
        <p:grpSpPr>
          <a:xfrm>
            <a:off x="5430265" y="1409953"/>
            <a:ext cx="3009900" cy="660400"/>
            <a:chOff x="5430265" y="1409953"/>
            <a:chExt cx="3009900" cy="660400"/>
          </a:xfrm>
        </p:grpSpPr>
        <p:sp>
          <p:nvSpPr>
            <p:cNvPr id="134" name="object 134"/>
            <p:cNvSpPr/>
            <p:nvPr/>
          </p:nvSpPr>
          <p:spPr>
            <a:xfrm>
              <a:off x="5987287" y="1823719"/>
              <a:ext cx="2438400" cy="231775"/>
            </a:xfrm>
            <a:custGeom>
              <a:avLst/>
              <a:gdLst/>
              <a:ahLst/>
              <a:cxnLst/>
              <a:rect l="l" t="t" r="r" b="b"/>
              <a:pathLst>
                <a:path w="2438400" h="231775">
                  <a:moveTo>
                    <a:pt x="522732" y="0"/>
                  </a:moveTo>
                  <a:lnTo>
                    <a:pt x="0" y="204216"/>
                  </a:lnTo>
                </a:path>
                <a:path w="2438400" h="231775">
                  <a:moveTo>
                    <a:pt x="0" y="231648"/>
                  </a:moveTo>
                  <a:lnTo>
                    <a:pt x="1975104" y="231648"/>
                  </a:lnTo>
                </a:path>
                <a:path w="2438400" h="231775">
                  <a:moveTo>
                    <a:pt x="539495" y="0"/>
                  </a:moveTo>
                  <a:lnTo>
                    <a:pt x="2438400" y="0"/>
                  </a:lnTo>
                </a:path>
                <a:path w="2438400" h="231775">
                  <a:moveTo>
                    <a:pt x="2438400" y="0"/>
                  </a:moveTo>
                  <a:lnTo>
                    <a:pt x="1975104" y="231648"/>
                  </a:lnTo>
                </a:path>
              </a:pathLst>
            </a:custGeom>
            <a:ln w="28956">
              <a:solidFill>
                <a:srgbClr val="3737CA"/>
              </a:solidFill>
              <a:prstDash val="dash"/>
            </a:ln>
          </p:spPr>
          <p:txBody>
            <a:bodyPr wrap="square" lIns="0" tIns="0" rIns="0" bIns="0" rtlCol="0"/>
            <a:lstStyle/>
            <a:p>
              <a:endParaRPr/>
            </a:p>
          </p:txBody>
        </p:sp>
        <p:sp>
          <p:nvSpPr>
            <p:cNvPr id="135" name="object 135"/>
            <p:cNvSpPr/>
            <p:nvPr/>
          </p:nvSpPr>
          <p:spPr>
            <a:xfrm>
              <a:off x="5444743" y="1424431"/>
              <a:ext cx="612775" cy="314325"/>
            </a:xfrm>
            <a:custGeom>
              <a:avLst/>
              <a:gdLst/>
              <a:ahLst/>
              <a:cxnLst/>
              <a:rect l="l" t="t" r="r" b="b"/>
              <a:pathLst>
                <a:path w="612775" h="314325">
                  <a:moveTo>
                    <a:pt x="0" y="0"/>
                  </a:moveTo>
                  <a:lnTo>
                    <a:pt x="612648" y="313944"/>
                  </a:lnTo>
                </a:path>
              </a:pathLst>
            </a:custGeom>
            <a:ln w="28956">
              <a:solidFill>
                <a:srgbClr val="000000"/>
              </a:solidFill>
            </a:ln>
          </p:spPr>
          <p:txBody>
            <a:bodyPr wrap="square" lIns="0" tIns="0" rIns="0" bIns="0" rtlCol="0"/>
            <a:lstStyle/>
            <a:p>
              <a:endParaRPr/>
            </a:p>
          </p:txBody>
        </p:sp>
        <p:sp>
          <p:nvSpPr>
            <p:cNvPr id="136" name="object 136"/>
            <p:cNvSpPr/>
            <p:nvPr/>
          </p:nvSpPr>
          <p:spPr>
            <a:xfrm>
              <a:off x="6020815" y="1669795"/>
              <a:ext cx="166370" cy="134620"/>
            </a:xfrm>
            <a:custGeom>
              <a:avLst/>
              <a:gdLst/>
              <a:ahLst/>
              <a:cxnLst/>
              <a:rect l="l" t="t" r="r" b="b"/>
              <a:pathLst>
                <a:path w="166370" h="134619">
                  <a:moveTo>
                    <a:pt x="166115" y="134112"/>
                  </a:moveTo>
                  <a:lnTo>
                    <a:pt x="67056" y="0"/>
                  </a:lnTo>
                  <a:lnTo>
                    <a:pt x="0" y="131064"/>
                  </a:lnTo>
                  <a:lnTo>
                    <a:pt x="166115" y="134112"/>
                  </a:lnTo>
                  <a:close/>
                </a:path>
              </a:pathLst>
            </a:custGeom>
            <a:solidFill>
              <a:srgbClr val="000000"/>
            </a:solidFill>
          </p:spPr>
          <p:txBody>
            <a:bodyPr wrap="square" lIns="0" tIns="0" rIns="0" bIns="0" rtlCol="0"/>
            <a:lstStyle/>
            <a:p>
              <a:endParaRPr/>
            </a:p>
          </p:txBody>
        </p:sp>
      </p:grpSp>
      <p:sp>
        <p:nvSpPr>
          <p:cNvPr id="137" name="object 137"/>
          <p:cNvSpPr txBox="1"/>
          <p:nvPr/>
        </p:nvSpPr>
        <p:spPr>
          <a:xfrm>
            <a:off x="3212083" y="930655"/>
            <a:ext cx="2780030" cy="379591"/>
          </a:xfrm>
          <a:prstGeom prst="rect">
            <a:avLst/>
          </a:prstGeom>
          <a:solidFill>
            <a:srgbClr val="CA3700"/>
          </a:solidFill>
        </p:spPr>
        <p:txBody>
          <a:bodyPr vert="horz" wrap="square" lIns="0" tIns="40640" rIns="0" bIns="0" rtlCol="0">
            <a:spAutoFit/>
          </a:bodyPr>
          <a:lstStyle/>
          <a:p>
            <a:pPr marL="111760">
              <a:lnSpc>
                <a:spcPct val="100000"/>
              </a:lnSpc>
              <a:spcBef>
                <a:spcPts val="320"/>
              </a:spcBef>
            </a:pPr>
            <a:r>
              <a:rPr lang="en-GB" sz="2200" b="1" i="1" spc="-5" dirty="0">
                <a:solidFill>
                  <a:srgbClr val="FFFFFF"/>
                </a:solidFill>
                <a:latin typeface="Times New Roman"/>
                <a:cs typeface="Times New Roman"/>
              </a:rPr>
              <a:t>P</a:t>
            </a:r>
            <a:r>
              <a:rPr sz="2200" b="1" i="1" spc="-5" dirty="0">
                <a:solidFill>
                  <a:srgbClr val="FFFFFF"/>
                </a:solidFill>
                <a:latin typeface="Times New Roman"/>
                <a:cs typeface="Times New Roman"/>
              </a:rPr>
              <a:t>la</a:t>
            </a:r>
            <a:r>
              <a:rPr sz="2200" b="1" i="1" spc="110" dirty="0">
                <a:solidFill>
                  <a:srgbClr val="FFFFFF"/>
                </a:solidFill>
                <a:latin typeface="Times New Roman"/>
                <a:cs typeface="Times New Roman"/>
              </a:rPr>
              <a:t>ne</a:t>
            </a:r>
            <a:r>
              <a:rPr lang="en-US" sz="2200" b="1" i="1" spc="110" dirty="0">
                <a:solidFill>
                  <a:srgbClr val="FFFFFF"/>
                </a:solidFill>
                <a:latin typeface="Times New Roman"/>
                <a:cs typeface="Times New Roman"/>
              </a:rPr>
              <a:t> </a:t>
            </a:r>
            <a:r>
              <a:rPr sz="2200" b="1" i="1" spc="35" dirty="0">
                <a:solidFill>
                  <a:srgbClr val="FFFFFF"/>
                </a:solidFill>
                <a:latin typeface="Times New Roman"/>
                <a:cs typeface="Times New Roman"/>
              </a:rPr>
              <a:t>of</a:t>
            </a:r>
            <a:r>
              <a:rPr lang="en-US" sz="2200" b="1" i="1" spc="-260" dirty="0">
                <a:solidFill>
                  <a:srgbClr val="FFFFFF"/>
                </a:solidFill>
                <a:latin typeface="Times New Roman"/>
                <a:cs typeface="Times New Roman"/>
              </a:rPr>
              <a:t> </a:t>
            </a:r>
            <a:r>
              <a:rPr sz="2200" b="1" i="1" spc="170" dirty="0">
                <a:solidFill>
                  <a:srgbClr val="FFFFFF"/>
                </a:solidFill>
                <a:latin typeface="Times New Roman"/>
                <a:cs typeface="Times New Roman"/>
              </a:rPr>
              <a:t>symmetry</a:t>
            </a:r>
            <a:endParaRPr sz="2200" dirty="0">
              <a:latin typeface="Times New Roman"/>
              <a:cs typeface="Times New Roman"/>
            </a:endParaRPr>
          </a:p>
        </p:txBody>
      </p:sp>
      <p:grpSp>
        <p:nvGrpSpPr>
          <p:cNvPr id="138" name="object 138"/>
          <p:cNvGrpSpPr/>
          <p:nvPr/>
        </p:nvGrpSpPr>
        <p:grpSpPr>
          <a:xfrm>
            <a:off x="3050539" y="1394713"/>
            <a:ext cx="566420" cy="363855"/>
            <a:chOff x="3050539" y="1394713"/>
            <a:chExt cx="566420" cy="363855"/>
          </a:xfrm>
        </p:grpSpPr>
        <p:sp>
          <p:nvSpPr>
            <p:cNvPr id="139" name="object 139"/>
            <p:cNvSpPr/>
            <p:nvPr/>
          </p:nvSpPr>
          <p:spPr>
            <a:xfrm>
              <a:off x="3169411" y="1409191"/>
              <a:ext cx="433070" cy="273050"/>
            </a:xfrm>
            <a:custGeom>
              <a:avLst/>
              <a:gdLst/>
              <a:ahLst/>
              <a:cxnLst/>
              <a:rect l="l" t="t" r="r" b="b"/>
              <a:pathLst>
                <a:path w="433070" h="273050">
                  <a:moveTo>
                    <a:pt x="432815" y="0"/>
                  </a:moveTo>
                  <a:lnTo>
                    <a:pt x="0" y="272795"/>
                  </a:lnTo>
                </a:path>
              </a:pathLst>
            </a:custGeom>
            <a:ln w="28956">
              <a:solidFill>
                <a:srgbClr val="000000"/>
              </a:solidFill>
            </a:ln>
          </p:spPr>
          <p:txBody>
            <a:bodyPr wrap="square" lIns="0" tIns="0" rIns="0" bIns="0" rtlCol="0"/>
            <a:lstStyle/>
            <a:p>
              <a:endParaRPr/>
            </a:p>
          </p:txBody>
        </p:sp>
        <p:sp>
          <p:nvSpPr>
            <p:cNvPr id="140" name="object 140"/>
            <p:cNvSpPr/>
            <p:nvPr/>
          </p:nvSpPr>
          <p:spPr>
            <a:xfrm>
              <a:off x="3050539" y="1616455"/>
              <a:ext cx="163195" cy="142240"/>
            </a:xfrm>
            <a:custGeom>
              <a:avLst/>
              <a:gdLst/>
              <a:ahLst/>
              <a:cxnLst/>
              <a:rect l="l" t="t" r="r" b="b"/>
              <a:pathLst>
                <a:path w="163194" h="142239">
                  <a:moveTo>
                    <a:pt x="163068" y="124968"/>
                  </a:moveTo>
                  <a:lnTo>
                    <a:pt x="85344" y="0"/>
                  </a:lnTo>
                  <a:lnTo>
                    <a:pt x="0" y="141731"/>
                  </a:lnTo>
                  <a:lnTo>
                    <a:pt x="163068" y="124968"/>
                  </a:lnTo>
                  <a:close/>
                </a:path>
              </a:pathLst>
            </a:custGeom>
            <a:solidFill>
              <a:srgbClr val="000000"/>
            </a:solidFill>
          </p:spPr>
          <p:txBody>
            <a:bodyPr wrap="square" lIns="0" tIns="0" rIns="0" bIns="0" rtlCol="0"/>
            <a:lstStyle/>
            <a:p>
              <a:endParaRPr/>
            </a:p>
          </p:txBody>
        </p:sp>
      </p:grpSp>
      <p:pic>
        <p:nvPicPr>
          <p:cNvPr id="142" name="Picture 141">
            <a:extLst>
              <a:ext uri="{FF2B5EF4-FFF2-40B4-BE49-F238E27FC236}">
                <a16:creationId xmlns:a16="http://schemas.microsoft.com/office/drawing/2014/main" id="{28BC10D0-A139-4CE9-BD42-05F7EA9D81E8}"/>
              </a:ext>
            </a:extLst>
          </p:cNvPr>
          <p:cNvPicPr>
            <a:picLocks noChangeAspect="1"/>
          </p:cNvPicPr>
          <p:nvPr/>
        </p:nvPicPr>
        <p:blipFill>
          <a:blip r:embed="rId2"/>
          <a:stretch>
            <a:fillRect/>
          </a:stretch>
        </p:blipFill>
        <p:spPr>
          <a:xfrm>
            <a:off x="2038350" y="4413530"/>
            <a:ext cx="5392425" cy="2300960"/>
          </a:xfrm>
          <a:prstGeom prst="rect">
            <a:avLst/>
          </a:prstGeom>
          <a:effectLst>
            <a:glow rad="101600">
              <a:schemeClr val="accent2">
                <a:satMod val="175000"/>
                <a:alpha val="40000"/>
              </a:schemeClr>
            </a:glow>
          </a:effectLst>
        </p:spPr>
      </p:pic>
    </p:spTree>
  </p:cSld>
  <p:clrMapOvr>
    <a:masterClrMapping/>
  </p:clrMapOvr>
  <mc:AlternateContent xmlns:mc="http://schemas.openxmlformats.org/markup-compatibility/2006" xmlns:p14="http://schemas.microsoft.com/office/powerpoint/2010/main">
    <mc:Choice Requires="p14">
      <p:transition spd="slow" p14:dur="2000" advTm="13941"/>
    </mc:Choice>
    <mc:Fallback xmlns="">
      <p:transition spd="slow" advTm="13941"/>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AEB7149-7CC9-41D1-A31F-1A1DF262D7FE}"/>
              </a:ext>
            </a:extLst>
          </p:cNvPr>
          <p:cNvPicPr>
            <a:picLocks noChangeAspect="1"/>
          </p:cNvPicPr>
          <p:nvPr/>
        </p:nvPicPr>
        <p:blipFill>
          <a:blip r:embed="rId2"/>
          <a:stretch>
            <a:fillRect/>
          </a:stretch>
        </p:blipFill>
        <p:spPr>
          <a:xfrm>
            <a:off x="133350" y="182512"/>
            <a:ext cx="4328413" cy="4141838"/>
          </a:xfrm>
          <a:prstGeom prst="rect">
            <a:avLst/>
          </a:prstGeom>
          <a:effectLst>
            <a:glow rad="101600">
              <a:schemeClr val="accent2">
                <a:satMod val="175000"/>
                <a:alpha val="40000"/>
              </a:schemeClr>
            </a:glow>
          </a:effectLst>
        </p:spPr>
      </p:pic>
      <p:pic>
        <p:nvPicPr>
          <p:cNvPr id="7" name="Picture 6">
            <a:extLst>
              <a:ext uri="{FF2B5EF4-FFF2-40B4-BE49-F238E27FC236}">
                <a16:creationId xmlns:a16="http://schemas.microsoft.com/office/drawing/2014/main" id="{D5AE71E2-1B14-40E1-8081-A48C1157555A}"/>
              </a:ext>
            </a:extLst>
          </p:cNvPr>
          <p:cNvPicPr>
            <a:picLocks noChangeAspect="1"/>
          </p:cNvPicPr>
          <p:nvPr/>
        </p:nvPicPr>
        <p:blipFill>
          <a:blip r:embed="rId3"/>
          <a:stretch>
            <a:fillRect/>
          </a:stretch>
        </p:blipFill>
        <p:spPr>
          <a:xfrm>
            <a:off x="4701150" y="2470970"/>
            <a:ext cx="4308280" cy="4261303"/>
          </a:xfrm>
          <a:prstGeom prst="rect">
            <a:avLst/>
          </a:prstGeom>
          <a:effectLst>
            <a:glow rad="101600">
              <a:schemeClr val="accent2">
                <a:satMod val="175000"/>
                <a:alpha val="40000"/>
              </a:schemeClr>
            </a:glow>
          </a:effectLst>
        </p:spPr>
      </p:pic>
    </p:spTree>
    <p:extLst>
      <p:ext uri="{BB962C8B-B14F-4D97-AF65-F5344CB8AC3E}">
        <p14:creationId xmlns:p14="http://schemas.microsoft.com/office/powerpoint/2010/main" val="3310813929"/>
      </p:ext>
    </p:extLst>
  </p:cSld>
  <p:clrMapOvr>
    <a:masterClrMapping/>
  </p:clrMapOvr>
  <mc:AlternateContent xmlns:mc="http://schemas.openxmlformats.org/markup-compatibility/2006" xmlns:p14="http://schemas.microsoft.com/office/powerpoint/2010/main">
    <mc:Choice Requires="p14">
      <p:transition spd="slow" p14:dur="2000" advTm="2633"/>
    </mc:Choice>
    <mc:Fallback xmlns="">
      <p:transition spd="slow" advTm="2633"/>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7EE48B7-A769-4F00-B492-179EBB8BE35F}"/>
              </a:ext>
            </a:extLst>
          </p:cNvPr>
          <p:cNvPicPr>
            <a:picLocks noChangeAspect="1"/>
          </p:cNvPicPr>
          <p:nvPr/>
        </p:nvPicPr>
        <p:blipFill>
          <a:blip r:embed="rId2"/>
          <a:stretch>
            <a:fillRect/>
          </a:stretch>
        </p:blipFill>
        <p:spPr>
          <a:xfrm>
            <a:off x="442173" y="715914"/>
            <a:ext cx="8301777" cy="5232160"/>
          </a:xfrm>
          <a:prstGeom prst="rect">
            <a:avLst/>
          </a:prstGeom>
          <a:effectLst>
            <a:glow rad="101600">
              <a:schemeClr val="accent2">
                <a:satMod val="175000"/>
                <a:alpha val="40000"/>
              </a:schemeClr>
            </a:glow>
          </a:effectLst>
        </p:spPr>
      </p:pic>
    </p:spTree>
    <p:extLst>
      <p:ext uri="{BB962C8B-B14F-4D97-AF65-F5344CB8AC3E}">
        <p14:creationId xmlns:p14="http://schemas.microsoft.com/office/powerpoint/2010/main" val="1009376093"/>
      </p:ext>
    </p:extLst>
  </p:cSld>
  <p:clrMapOvr>
    <a:masterClrMapping/>
  </p:clrMapOvr>
  <mc:AlternateContent xmlns:mc="http://schemas.openxmlformats.org/markup-compatibility/2006" xmlns:p14="http://schemas.microsoft.com/office/powerpoint/2010/main">
    <mc:Choice Requires="p14">
      <p:transition spd="slow" p14:dur="2000" advTm="7974"/>
    </mc:Choice>
    <mc:Fallback xmlns="">
      <p:transition spd="slow" advTm="7974"/>
    </mc:Fallback>
  </mc:AlternateContent>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553463" y="110236"/>
            <a:ext cx="6010275" cy="635000"/>
          </a:xfrm>
          <a:prstGeom prst="rect">
            <a:avLst/>
          </a:prstGeom>
        </p:spPr>
        <p:txBody>
          <a:bodyPr vert="horz" wrap="square" lIns="0" tIns="12065" rIns="0" bIns="0" rtlCol="0">
            <a:spAutoFit/>
          </a:bodyPr>
          <a:lstStyle/>
          <a:p>
            <a:pPr marL="12700">
              <a:lnSpc>
                <a:spcPct val="100000"/>
              </a:lnSpc>
              <a:spcBef>
                <a:spcPts val="95"/>
              </a:spcBef>
            </a:pPr>
            <a:r>
              <a:rPr spc="-5" dirty="0"/>
              <a:t>Properties of</a:t>
            </a:r>
            <a:r>
              <a:rPr spc="-15" dirty="0"/>
              <a:t> </a:t>
            </a:r>
            <a:r>
              <a:rPr spc="-5" dirty="0"/>
              <a:t>Stereoisomers</a:t>
            </a:r>
          </a:p>
        </p:txBody>
      </p:sp>
      <p:sp>
        <p:nvSpPr>
          <p:cNvPr id="3" name="object 3"/>
          <p:cNvSpPr txBox="1"/>
          <p:nvPr/>
        </p:nvSpPr>
        <p:spPr>
          <a:xfrm>
            <a:off x="313358" y="698499"/>
            <a:ext cx="7771765" cy="1001394"/>
          </a:xfrm>
          <a:prstGeom prst="rect">
            <a:avLst/>
          </a:prstGeom>
        </p:spPr>
        <p:txBody>
          <a:bodyPr vert="horz" wrap="square" lIns="0" tIns="13335" rIns="0" bIns="0" rtlCol="0">
            <a:spAutoFit/>
          </a:bodyPr>
          <a:lstStyle/>
          <a:p>
            <a:pPr marL="16510" marR="5080" indent="-4445">
              <a:lnSpc>
                <a:spcPct val="100000"/>
              </a:lnSpc>
              <a:spcBef>
                <a:spcPts val="105"/>
              </a:spcBef>
              <a:tabLst>
                <a:tab pos="1773555" algn="l"/>
                <a:tab pos="3985895" algn="l"/>
                <a:tab pos="4046220" algn="l"/>
                <a:tab pos="4543425" algn="l"/>
                <a:tab pos="5164455" algn="l"/>
                <a:tab pos="5415915" algn="l"/>
                <a:tab pos="7035165" algn="l"/>
              </a:tabLst>
            </a:pPr>
            <a:r>
              <a:rPr sz="3200" b="1" spc="350" dirty="0">
                <a:solidFill>
                  <a:srgbClr val="CA3700"/>
                </a:solidFill>
                <a:latin typeface="Times New Roman"/>
                <a:cs typeface="Times New Roman"/>
              </a:rPr>
              <a:t>E</a:t>
            </a:r>
            <a:r>
              <a:rPr sz="3200" b="1" spc="200" dirty="0">
                <a:solidFill>
                  <a:srgbClr val="CA3700"/>
                </a:solidFill>
                <a:latin typeface="Times New Roman"/>
                <a:cs typeface="Times New Roman"/>
              </a:rPr>
              <a:t>na</a:t>
            </a:r>
            <a:r>
              <a:rPr sz="3200" b="1" spc="350" dirty="0">
                <a:solidFill>
                  <a:srgbClr val="CA3700"/>
                </a:solidFill>
                <a:latin typeface="Times New Roman"/>
                <a:cs typeface="Times New Roman"/>
              </a:rPr>
              <a:t>n</a:t>
            </a:r>
            <a:r>
              <a:rPr sz="3200" b="1" spc="145" dirty="0">
                <a:solidFill>
                  <a:srgbClr val="CA3700"/>
                </a:solidFill>
                <a:latin typeface="Times New Roman"/>
                <a:cs typeface="Times New Roman"/>
              </a:rPr>
              <a:t>ti</a:t>
            </a:r>
            <a:r>
              <a:rPr sz="3200" b="1" spc="350" dirty="0">
                <a:solidFill>
                  <a:srgbClr val="CA3700"/>
                </a:solidFill>
                <a:latin typeface="Times New Roman"/>
                <a:cs typeface="Times New Roman"/>
              </a:rPr>
              <a:t>o</a:t>
            </a:r>
            <a:r>
              <a:rPr sz="3200" b="1" spc="204" dirty="0">
                <a:solidFill>
                  <a:srgbClr val="CA3700"/>
                </a:solidFill>
                <a:latin typeface="Times New Roman"/>
                <a:cs typeface="Times New Roman"/>
              </a:rPr>
              <a:t>m</a:t>
            </a:r>
            <a:r>
              <a:rPr sz="3200" b="1" spc="325" dirty="0">
                <a:solidFill>
                  <a:srgbClr val="CA3700"/>
                </a:solidFill>
                <a:latin typeface="Times New Roman"/>
                <a:cs typeface="Times New Roman"/>
              </a:rPr>
              <a:t>e</a:t>
            </a:r>
            <a:r>
              <a:rPr sz="3200" b="1" spc="295" dirty="0">
                <a:solidFill>
                  <a:srgbClr val="CA3700"/>
                </a:solidFill>
                <a:latin typeface="Times New Roman"/>
                <a:cs typeface="Times New Roman"/>
              </a:rPr>
              <a:t>r</a:t>
            </a:r>
            <a:r>
              <a:rPr sz="3200" b="1" dirty="0">
                <a:solidFill>
                  <a:srgbClr val="CA3700"/>
                </a:solidFill>
                <a:latin typeface="Times New Roman"/>
                <a:cs typeface="Times New Roman"/>
              </a:rPr>
              <a:t>s</a:t>
            </a:r>
            <a:r>
              <a:rPr sz="3200" b="1" spc="300" dirty="0">
                <a:solidFill>
                  <a:srgbClr val="CA3700"/>
                </a:solidFill>
                <a:latin typeface="Times New Roman"/>
                <a:cs typeface="Times New Roman"/>
              </a:rPr>
              <a:t> </a:t>
            </a:r>
            <a:r>
              <a:rPr sz="3200" b="1" spc="-175" dirty="0">
                <a:latin typeface="Times New Roman"/>
                <a:cs typeface="Times New Roman"/>
              </a:rPr>
              <a:t>:</a:t>
            </a:r>
            <a:r>
              <a:rPr sz="3200" b="1" spc="380" dirty="0">
                <a:latin typeface="Times New Roman"/>
                <a:cs typeface="Times New Roman"/>
              </a:rPr>
              <a:t> </a:t>
            </a:r>
            <a:r>
              <a:rPr sz="3200" b="1" spc="200" dirty="0">
                <a:latin typeface="Times New Roman"/>
                <a:cs typeface="Times New Roman"/>
              </a:rPr>
              <a:t>hav</a:t>
            </a:r>
            <a:r>
              <a:rPr sz="3200" b="1" dirty="0">
                <a:latin typeface="Times New Roman"/>
                <a:cs typeface="Times New Roman"/>
              </a:rPr>
              <a:t>e		</a:t>
            </a:r>
            <a:r>
              <a:rPr sz="3200" b="1" spc="175" dirty="0">
                <a:latin typeface="Times New Roman"/>
                <a:cs typeface="Times New Roman"/>
              </a:rPr>
              <a:t>sam</a:t>
            </a:r>
            <a:r>
              <a:rPr sz="3200" b="1" dirty="0">
                <a:latin typeface="Times New Roman"/>
                <a:cs typeface="Times New Roman"/>
              </a:rPr>
              <a:t>e	</a:t>
            </a:r>
            <a:r>
              <a:rPr sz="3200" b="1" spc="175" dirty="0">
                <a:latin typeface="Times New Roman"/>
                <a:cs typeface="Times New Roman"/>
              </a:rPr>
              <a:t>chemic</a:t>
            </a:r>
            <a:r>
              <a:rPr sz="3200" b="1" spc="295" dirty="0">
                <a:latin typeface="Times New Roman"/>
                <a:cs typeface="Times New Roman"/>
              </a:rPr>
              <a:t>a</a:t>
            </a:r>
            <a:r>
              <a:rPr sz="3200" b="1" dirty="0">
                <a:latin typeface="Times New Roman"/>
                <a:cs typeface="Times New Roman"/>
              </a:rPr>
              <a:t>l	</a:t>
            </a:r>
            <a:r>
              <a:rPr sz="3200" b="1" spc="175" dirty="0">
                <a:latin typeface="Times New Roman"/>
                <a:cs typeface="Times New Roman"/>
              </a:rPr>
              <a:t>and  </a:t>
            </a:r>
            <a:r>
              <a:rPr sz="3200" b="1" spc="165" dirty="0">
                <a:latin typeface="Times New Roman"/>
                <a:cs typeface="Times New Roman"/>
              </a:rPr>
              <a:t>physical	</a:t>
            </a:r>
            <a:r>
              <a:rPr sz="3200" b="1" spc="200" dirty="0">
                <a:latin typeface="Times New Roman"/>
                <a:cs typeface="Times New Roman"/>
              </a:rPr>
              <a:t>properties	</a:t>
            </a:r>
            <a:r>
              <a:rPr sz="3200" b="1" spc="175" dirty="0">
                <a:latin typeface="Times New Roman"/>
                <a:cs typeface="Times New Roman"/>
              </a:rPr>
              <a:t>in	</a:t>
            </a:r>
            <a:r>
              <a:rPr sz="3200" b="1" spc="85" dirty="0">
                <a:latin typeface="Times New Roman"/>
                <a:cs typeface="Times New Roman"/>
              </a:rPr>
              <a:t>an		</a:t>
            </a:r>
            <a:r>
              <a:rPr sz="3200" b="1" spc="185" dirty="0">
                <a:solidFill>
                  <a:srgbClr val="0000FF"/>
                </a:solidFill>
                <a:latin typeface="Times New Roman"/>
                <a:cs typeface="Times New Roman"/>
              </a:rPr>
              <a:t>achiral</a:t>
            </a:r>
            <a:endParaRPr sz="3200" dirty="0">
              <a:latin typeface="Times New Roman"/>
              <a:cs typeface="Times New Roman"/>
            </a:endParaRPr>
          </a:p>
        </p:txBody>
      </p:sp>
      <p:sp>
        <p:nvSpPr>
          <p:cNvPr id="4" name="object 4"/>
          <p:cNvSpPr/>
          <p:nvPr/>
        </p:nvSpPr>
        <p:spPr>
          <a:xfrm>
            <a:off x="3148076" y="2134616"/>
            <a:ext cx="716280" cy="20320"/>
          </a:xfrm>
          <a:custGeom>
            <a:avLst/>
            <a:gdLst/>
            <a:ahLst/>
            <a:cxnLst/>
            <a:rect l="l" t="t" r="r" b="b"/>
            <a:pathLst>
              <a:path w="716279" h="20319">
                <a:moveTo>
                  <a:pt x="716279" y="19812"/>
                </a:moveTo>
                <a:lnTo>
                  <a:pt x="716279" y="0"/>
                </a:lnTo>
                <a:lnTo>
                  <a:pt x="0" y="0"/>
                </a:lnTo>
                <a:lnTo>
                  <a:pt x="0" y="19812"/>
                </a:lnTo>
                <a:lnTo>
                  <a:pt x="716279" y="19812"/>
                </a:lnTo>
                <a:close/>
              </a:path>
            </a:pathLst>
          </a:custGeom>
          <a:solidFill>
            <a:srgbClr val="000000"/>
          </a:solidFill>
        </p:spPr>
        <p:txBody>
          <a:bodyPr wrap="square" lIns="0" tIns="0" rIns="0" bIns="0" rtlCol="0"/>
          <a:lstStyle/>
          <a:p>
            <a:endParaRPr/>
          </a:p>
        </p:txBody>
      </p:sp>
      <p:sp>
        <p:nvSpPr>
          <p:cNvPr id="5" name="object 5"/>
          <p:cNvSpPr txBox="1"/>
          <p:nvPr/>
        </p:nvSpPr>
        <p:spPr>
          <a:xfrm>
            <a:off x="321119" y="1673857"/>
            <a:ext cx="8105775" cy="513715"/>
          </a:xfrm>
          <a:prstGeom prst="rect">
            <a:avLst/>
          </a:prstGeom>
        </p:spPr>
        <p:txBody>
          <a:bodyPr vert="horz" wrap="square" lIns="0" tIns="13335" rIns="0" bIns="0" rtlCol="0">
            <a:spAutoFit/>
          </a:bodyPr>
          <a:lstStyle/>
          <a:p>
            <a:pPr marL="12700">
              <a:lnSpc>
                <a:spcPct val="100000"/>
              </a:lnSpc>
              <a:spcBef>
                <a:spcPts val="105"/>
              </a:spcBef>
              <a:tabLst>
                <a:tab pos="2691130" algn="l"/>
                <a:tab pos="3677920" algn="l"/>
                <a:tab pos="5944870" algn="l"/>
                <a:tab pos="6563359" algn="l"/>
              </a:tabLst>
            </a:pPr>
            <a:r>
              <a:rPr sz="3200" b="1" spc="215" dirty="0">
                <a:latin typeface="Times New Roman"/>
                <a:cs typeface="Times New Roman"/>
              </a:rPr>
              <a:t>environment	</a:t>
            </a:r>
            <a:r>
              <a:rPr sz="3200" b="1" spc="235" dirty="0">
                <a:latin typeface="Times New Roman"/>
                <a:cs typeface="Times New Roman"/>
              </a:rPr>
              <a:t>but	</a:t>
            </a:r>
            <a:r>
              <a:rPr sz="3200" b="1" spc="180" dirty="0">
                <a:latin typeface="Times New Roman"/>
                <a:cs typeface="Times New Roman"/>
              </a:rPr>
              <a:t>they</a:t>
            </a:r>
            <a:r>
              <a:rPr sz="3200" b="1" spc="370" dirty="0">
                <a:latin typeface="Times New Roman"/>
                <a:cs typeface="Times New Roman"/>
              </a:rPr>
              <a:t> </a:t>
            </a:r>
            <a:r>
              <a:rPr sz="3200" b="1" spc="190" dirty="0">
                <a:latin typeface="Times New Roman"/>
                <a:cs typeface="Times New Roman"/>
              </a:rPr>
              <a:t>differ	</a:t>
            </a:r>
            <a:r>
              <a:rPr sz="3200" b="1" spc="85" dirty="0">
                <a:latin typeface="Times New Roman"/>
                <a:cs typeface="Times New Roman"/>
              </a:rPr>
              <a:t>on	</a:t>
            </a:r>
            <a:r>
              <a:rPr sz="3200" b="1" spc="185" dirty="0">
                <a:latin typeface="Times New Roman"/>
                <a:cs typeface="Times New Roman"/>
              </a:rPr>
              <a:t>the</a:t>
            </a:r>
            <a:r>
              <a:rPr sz="3200" b="1" spc="270" dirty="0">
                <a:latin typeface="Times New Roman"/>
                <a:cs typeface="Times New Roman"/>
              </a:rPr>
              <a:t> </a:t>
            </a:r>
            <a:r>
              <a:rPr sz="3200" b="1" spc="130" dirty="0">
                <a:latin typeface="Times New Roman"/>
                <a:cs typeface="Times New Roman"/>
              </a:rPr>
              <a:t>sign</a:t>
            </a:r>
            <a:endParaRPr sz="3200">
              <a:latin typeface="Times New Roman"/>
              <a:cs typeface="Times New Roman"/>
            </a:endParaRPr>
          </a:p>
        </p:txBody>
      </p:sp>
      <p:sp>
        <p:nvSpPr>
          <p:cNvPr id="6" name="object 6"/>
          <p:cNvSpPr txBox="1"/>
          <p:nvPr/>
        </p:nvSpPr>
        <p:spPr>
          <a:xfrm>
            <a:off x="311580" y="2014384"/>
            <a:ext cx="8448675" cy="1134745"/>
          </a:xfrm>
          <a:prstGeom prst="rect">
            <a:avLst/>
          </a:prstGeom>
        </p:spPr>
        <p:txBody>
          <a:bodyPr vert="horz" wrap="square" lIns="0" tIns="158750" rIns="0" bIns="0" rtlCol="0">
            <a:spAutoFit/>
          </a:bodyPr>
          <a:lstStyle/>
          <a:p>
            <a:pPr marL="17780">
              <a:lnSpc>
                <a:spcPct val="100000"/>
              </a:lnSpc>
              <a:spcBef>
                <a:spcPts val="1250"/>
              </a:spcBef>
              <a:tabLst>
                <a:tab pos="545465" algn="l"/>
                <a:tab pos="2287905" algn="l"/>
                <a:tab pos="2822575" algn="l"/>
                <a:tab pos="4061460" algn="l"/>
                <a:tab pos="6087745" algn="l"/>
              </a:tabLst>
            </a:pPr>
            <a:r>
              <a:rPr sz="3200" b="1" spc="130" dirty="0">
                <a:latin typeface="Times New Roman"/>
                <a:cs typeface="Times New Roman"/>
              </a:rPr>
              <a:t>of	</a:t>
            </a:r>
            <a:r>
              <a:rPr sz="3200" b="1" spc="165" dirty="0">
                <a:latin typeface="Times New Roman"/>
                <a:cs typeface="Times New Roman"/>
              </a:rPr>
              <a:t>rotation	</a:t>
            </a:r>
            <a:r>
              <a:rPr sz="3200" b="1" spc="130" dirty="0">
                <a:latin typeface="Times New Roman"/>
                <a:cs typeface="Times New Roman"/>
              </a:rPr>
              <a:t>of	</a:t>
            </a:r>
            <a:r>
              <a:rPr sz="3200" b="1" spc="185" dirty="0">
                <a:latin typeface="Times New Roman"/>
                <a:cs typeface="Times New Roman"/>
              </a:rPr>
              <a:t>plane	</a:t>
            </a:r>
            <a:r>
              <a:rPr sz="3200" b="1" spc="200" dirty="0">
                <a:latin typeface="Times New Roman"/>
                <a:cs typeface="Times New Roman"/>
              </a:rPr>
              <a:t>polarized	</a:t>
            </a:r>
            <a:r>
              <a:rPr sz="3200" b="1" spc="160" dirty="0">
                <a:latin typeface="Times New Roman"/>
                <a:cs typeface="Times New Roman"/>
              </a:rPr>
              <a:t>light.</a:t>
            </a:r>
            <a:endParaRPr sz="3200" dirty="0">
              <a:latin typeface="Times New Roman"/>
              <a:cs typeface="Times New Roman"/>
            </a:endParaRPr>
          </a:p>
          <a:p>
            <a:pPr marL="12700">
              <a:lnSpc>
                <a:spcPct val="100000"/>
              </a:lnSpc>
              <a:spcBef>
                <a:spcPts val="860"/>
              </a:spcBef>
              <a:tabLst>
                <a:tab pos="2158365" algn="l"/>
              </a:tabLst>
            </a:pPr>
            <a:r>
              <a:rPr sz="2400" b="1" spc="114" dirty="0">
                <a:latin typeface="Times New Roman"/>
                <a:cs typeface="Times New Roman"/>
              </a:rPr>
              <a:t>For</a:t>
            </a:r>
            <a:r>
              <a:rPr sz="2400" b="1" spc="370" dirty="0">
                <a:latin typeface="Times New Roman"/>
                <a:cs typeface="Times New Roman"/>
              </a:rPr>
              <a:t> </a:t>
            </a:r>
            <a:r>
              <a:rPr sz="2400" b="1" spc="140" dirty="0">
                <a:latin typeface="Times New Roman"/>
                <a:cs typeface="Times New Roman"/>
              </a:rPr>
              <a:t>example:	</a:t>
            </a:r>
            <a:r>
              <a:rPr sz="2400" b="1" spc="160" dirty="0">
                <a:solidFill>
                  <a:srgbClr val="0000FF"/>
                </a:solidFill>
                <a:latin typeface="Times New Roman"/>
                <a:cs typeface="Times New Roman"/>
              </a:rPr>
              <a:t>Enantiomers </a:t>
            </a:r>
            <a:r>
              <a:rPr sz="2400" b="1" spc="100" dirty="0">
                <a:solidFill>
                  <a:srgbClr val="0000FF"/>
                </a:solidFill>
                <a:latin typeface="Times New Roman"/>
                <a:cs typeface="Times New Roman"/>
              </a:rPr>
              <a:t>of </a:t>
            </a:r>
            <a:r>
              <a:rPr sz="2400" b="1" spc="135" dirty="0">
                <a:solidFill>
                  <a:srgbClr val="0000FF"/>
                </a:solidFill>
                <a:latin typeface="Times New Roman"/>
                <a:cs typeface="Times New Roman"/>
              </a:rPr>
              <a:t>Epinephrine</a:t>
            </a:r>
            <a:r>
              <a:rPr sz="2400" b="1" spc="810" dirty="0">
                <a:solidFill>
                  <a:srgbClr val="0000FF"/>
                </a:solidFill>
                <a:latin typeface="Times New Roman"/>
                <a:cs typeface="Times New Roman"/>
              </a:rPr>
              <a:t> </a:t>
            </a:r>
            <a:r>
              <a:rPr sz="2400" b="1" spc="155" dirty="0">
                <a:solidFill>
                  <a:srgbClr val="0000FF"/>
                </a:solidFill>
                <a:latin typeface="Times New Roman"/>
                <a:cs typeface="Times New Roman"/>
              </a:rPr>
              <a:t>(Adrenaline)</a:t>
            </a:r>
            <a:endParaRPr sz="2400" dirty="0">
              <a:latin typeface="Times New Roman"/>
              <a:cs typeface="Times New Roman"/>
            </a:endParaRPr>
          </a:p>
        </p:txBody>
      </p:sp>
      <p:grpSp>
        <p:nvGrpSpPr>
          <p:cNvPr id="7" name="object 7"/>
          <p:cNvGrpSpPr/>
          <p:nvPr/>
        </p:nvGrpSpPr>
        <p:grpSpPr>
          <a:xfrm>
            <a:off x="2308351" y="3701288"/>
            <a:ext cx="1501140" cy="1554480"/>
            <a:chOff x="2308351" y="3701288"/>
            <a:chExt cx="1501140" cy="1554480"/>
          </a:xfrm>
        </p:grpSpPr>
        <p:sp>
          <p:nvSpPr>
            <p:cNvPr id="8" name="object 8"/>
            <p:cNvSpPr/>
            <p:nvPr/>
          </p:nvSpPr>
          <p:spPr>
            <a:xfrm>
              <a:off x="2895091" y="4414520"/>
              <a:ext cx="0" cy="368935"/>
            </a:xfrm>
            <a:custGeom>
              <a:avLst/>
              <a:gdLst/>
              <a:ahLst/>
              <a:cxnLst/>
              <a:rect l="l" t="t" r="r" b="b"/>
              <a:pathLst>
                <a:path h="368935">
                  <a:moveTo>
                    <a:pt x="0" y="368807"/>
                  </a:moveTo>
                  <a:lnTo>
                    <a:pt x="0" y="0"/>
                  </a:lnTo>
                </a:path>
              </a:pathLst>
            </a:custGeom>
            <a:ln w="3175">
              <a:solidFill>
                <a:srgbClr val="000000"/>
              </a:solidFill>
            </a:ln>
          </p:spPr>
          <p:txBody>
            <a:bodyPr wrap="square" lIns="0" tIns="0" rIns="0" bIns="0" rtlCol="0"/>
            <a:lstStyle/>
            <a:p>
              <a:endParaRPr/>
            </a:p>
          </p:txBody>
        </p:sp>
        <p:sp>
          <p:nvSpPr>
            <p:cNvPr id="9" name="object 9"/>
            <p:cNvSpPr/>
            <p:nvPr/>
          </p:nvSpPr>
          <p:spPr>
            <a:xfrm>
              <a:off x="2882899" y="4403852"/>
              <a:ext cx="24765" cy="388620"/>
            </a:xfrm>
            <a:custGeom>
              <a:avLst/>
              <a:gdLst/>
              <a:ahLst/>
              <a:cxnLst/>
              <a:rect l="l" t="t" r="r" b="b"/>
              <a:pathLst>
                <a:path w="24764" h="388620">
                  <a:moveTo>
                    <a:pt x="24384" y="373380"/>
                  </a:moveTo>
                  <a:lnTo>
                    <a:pt x="24384" y="7620"/>
                  </a:lnTo>
                  <a:lnTo>
                    <a:pt x="12191" y="0"/>
                  </a:lnTo>
                  <a:lnTo>
                    <a:pt x="0" y="7620"/>
                  </a:lnTo>
                  <a:lnTo>
                    <a:pt x="0" y="388620"/>
                  </a:lnTo>
                  <a:lnTo>
                    <a:pt x="24384" y="373380"/>
                  </a:lnTo>
                  <a:close/>
                </a:path>
              </a:pathLst>
            </a:custGeom>
            <a:solidFill>
              <a:srgbClr val="000000"/>
            </a:solidFill>
          </p:spPr>
          <p:txBody>
            <a:bodyPr wrap="square" lIns="0" tIns="0" rIns="0" bIns="0" rtlCol="0"/>
            <a:lstStyle/>
            <a:p>
              <a:endParaRPr/>
            </a:p>
          </p:txBody>
        </p:sp>
        <p:sp>
          <p:nvSpPr>
            <p:cNvPr id="10" name="object 10"/>
            <p:cNvSpPr/>
            <p:nvPr/>
          </p:nvSpPr>
          <p:spPr>
            <a:xfrm>
              <a:off x="2963671" y="4445000"/>
              <a:ext cx="0" cy="297180"/>
            </a:xfrm>
            <a:custGeom>
              <a:avLst/>
              <a:gdLst/>
              <a:ahLst/>
              <a:cxnLst/>
              <a:rect l="l" t="t" r="r" b="b"/>
              <a:pathLst>
                <a:path h="297179">
                  <a:moveTo>
                    <a:pt x="0" y="297179"/>
                  </a:moveTo>
                  <a:lnTo>
                    <a:pt x="0" y="0"/>
                  </a:lnTo>
                </a:path>
              </a:pathLst>
            </a:custGeom>
            <a:ln w="3175">
              <a:solidFill>
                <a:srgbClr val="000000"/>
              </a:solidFill>
            </a:ln>
          </p:spPr>
          <p:txBody>
            <a:bodyPr wrap="square" lIns="0" tIns="0" rIns="0" bIns="0" rtlCol="0"/>
            <a:lstStyle/>
            <a:p>
              <a:endParaRPr/>
            </a:p>
          </p:txBody>
        </p:sp>
        <p:sp>
          <p:nvSpPr>
            <p:cNvPr id="11" name="object 11"/>
            <p:cNvSpPr/>
            <p:nvPr/>
          </p:nvSpPr>
          <p:spPr>
            <a:xfrm>
              <a:off x="2951479" y="4445000"/>
              <a:ext cx="24765" cy="300355"/>
            </a:xfrm>
            <a:custGeom>
              <a:avLst/>
              <a:gdLst/>
              <a:ahLst/>
              <a:cxnLst/>
              <a:rect l="l" t="t" r="r" b="b"/>
              <a:pathLst>
                <a:path w="24764" h="300354">
                  <a:moveTo>
                    <a:pt x="24384" y="300227"/>
                  </a:moveTo>
                  <a:lnTo>
                    <a:pt x="24384" y="0"/>
                  </a:lnTo>
                  <a:lnTo>
                    <a:pt x="0" y="0"/>
                  </a:lnTo>
                  <a:lnTo>
                    <a:pt x="0" y="300227"/>
                  </a:lnTo>
                  <a:lnTo>
                    <a:pt x="24384" y="300227"/>
                  </a:lnTo>
                  <a:close/>
                </a:path>
              </a:pathLst>
            </a:custGeom>
            <a:solidFill>
              <a:srgbClr val="000000"/>
            </a:solidFill>
          </p:spPr>
          <p:txBody>
            <a:bodyPr wrap="square" lIns="0" tIns="0" rIns="0" bIns="0" rtlCol="0"/>
            <a:lstStyle/>
            <a:p>
              <a:endParaRPr/>
            </a:p>
          </p:txBody>
        </p:sp>
        <p:sp>
          <p:nvSpPr>
            <p:cNvPr id="12" name="object 12"/>
            <p:cNvSpPr/>
            <p:nvPr/>
          </p:nvSpPr>
          <p:spPr>
            <a:xfrm>
              <a:off x="2898139" y="4784852"/>
              <a:ext cx="317500" cy="186055"/>
            </a:xfrm>
            <a:custGeom>
              <a:avLst/>
              <a:gdLst/>
              <a:ahLst/>
              <a:cxnLst/>
              <a:rect l="l" t="t" r="r" b="b"/>
              <a:pathLst>
                <a:path w="317500" h="186054">
                  <a:moveTo>
                    <a:pt x="316992" y="185927"/>
                  </a:moveTo>
                  <a:lnTo>
                    <a:pt x="0" y="0"/>
                  </a:lnTo>
                </a:path>
              </a:pathLst>
            </a:custGeom>
            <a:ln w="3175">
              <a:solidFill>
                <a:srgbClr val="000000"/>
              </a:solidFill>
            </a:ln>
          </p:spPr>
          <p:txBody>
            <a:bodyPr wrap="square" lIns="0" tIns="0" rIns="0" bIns="0" rtlCol="0"/>
            <a:lstStyle/>
            <a:p>
              <a:endParaRPr/>
            </a:p>
          </p:txBody>
        </p:sp>
        <p:sp>
          <p:nvSpPr>
            <p:cNvPr id="13" name="object 13"/>
            <p:cNvSpPr/>
            <p:nvPr/>
          </p:nvSpPr>
          <p:spPr>
            <a:xfrm>
              <a:off x="2882899" y="4777232"/>
              <a:ext cx="342900" cy="205740"/>
            </a:xfrm>
            <a:custGeom>
              <a:avLst/>
              <a:gdLst/>
              <a:ahLst/>
              <a:cxnLst/>
              <a:rect l="l" t="t" r="r" b="b"/>
              <a:pathLst>
                <a:path w="342900" h="205739">
                  <a:moveTo>
                    <a:pt x="342900" y="198119"/>
                  </a:moveTo>
                  <a:lnTo>
                    <a:pt x="342900" y="182879"/>
                  </a:lnTo>
                  <a:lnTo>
                    <a:pt x="24384" y="0"/>
                  </a:lnTo>
                  <a:lnTo>
                    <a:pt x="0" y="15239"/>
                  </a:lnTo>
                  <a:lnTo>
                    <a:pt x="329184" y="205739"/>
                  </a:lnTo>
                  <a:lnTo>
                    <a:pt x="342900" y="198119"/>
                  </a:lnTo>
                  <a:close/>
                </a:path>
              </a:pathLst>
            </a:custGeom>
            <a:solidFill>
              <a:srgbClr val="000000"/>
            </a:solidFill>
          </p:spPr>
          <p:txBody>
            <a:bodyPr wrap="square" lIns="0" tIns="0" rIns="0" bIns="0" rtlCol="0"/>
            <a:lstStyle/>
            <a:p>
              <a:endParaRPr/>
            </a:p>
          </p:txBody>
        </p:sp>
        <p:sp>
          <p:nvSpPr>
            <p:cNvPr id="14" name="object 14"/>
            <p:cNvSpPr/>
            <p:nvPr/>
          </p:nvSpPr>
          <p:spPr>
            <a:xfrm>
              <a:off x="3233419" y="4790948"/>
              <a:ext cx="312420" cy="180340"/>
            </a:xfrm>
            <a:custGeom>
              <a:avLst/>
              <a:gdLst/>
              <a:ahLst/>
              <a:cxnLst/>
              <a:rect l="l" t="t" r="r" b="b"/>
              <a:pathLst>
                <a:path w="312420" h="180339">
                  <a:moveTo>
                    <a:pt x="0" y="179831"/>
                  </a:moveTo>
                  <a:lnTo>
                    <a:pt x="312419" y="0"/>
                  </a:lnTo>
                </a:path>
              </a:pathLst>
            </a:custGeom>
            <a:ln w="3175">
              <a:solidFill>
                <a:srgbClr val="000000"/>
              </a:solidFill>
            </a:ln>
          </p:spPr>
          <p:txBody>
            <a:bodyPr wrap="square" lIns="0" tIns="0" rIns="0" bIns="0" rtlCol="0"/>
            <a:lstStyle/>
            <a:p>
              <a:endParaRPr/>
            </a:p>
          </p:txBody>
        </p:sp>
        <p:sp>
          <p:nvSpPr>
            <p:cNvPr id="15" name="object 15"/>
            <p:cNvSpPr/>
            <p:nvPr/>
          </p:nvSpPr>
          <p:spPr>
            <a:xfrm>
              <a:off x="3225799" y="4777232"/>
              <a:ext cx="329565" cy="205740"/>
            </a:xfrm>
            <a:custGeom>
              <a:avLst/>
              <a:gdLst/>
              <a:ahLst/>
              <a:cxnLst/>
              <a:rect l="l" t="t" r="r" b="b"/>
              <a:pathLst>
                <a:path w="329564" h="205739">
                  <a:moveTo>
                    <a:pt x="329184" y="22859"/>
                  </a:moveTo>
                  <a:lnTo>
                    <a:pt x="329184" y="7619"/>
                  </a:lnTo>
                  <a:lnTo>
                    <a:pt x="316991" y="0"/>
                  </a:lnTo>
                  <a:lnTo>
                    <a:pt x="0" y="182879"/>
                  </a:lnTo>
                  <a:lnTo>
                    <a:pt x="0" y="198119"/>
                  </a:lnTo>
                  <a:lnTo>
                    <a:pt x="12191" y="205739"/>
                  </a:lnTo>
                  <a:lnTo>
                    <a:pt x="329184" y="22859"/>
                  </a:lnTo>
                  <a:close/>
                </a:path>
              </a:pathLst>
            </a:custGeom>
            <a:solidFill>
              <a:srgbClr val="000000"/>
            </a:solidFill>
          </p:spPr>
          <p:txBody>
            <a:bodyPr wrap="square" lIns="0" tIns="0" rIns="0" bIns="0" rtlCol="0"/>
            <a:lstStyle/>
            <a:p>
              <a:endParaRPr/>
            </a:p>
          </p:txBody>
        </p:sp>
        <p:sp>
          <p:nvSpPr>
            <p:cNvPr id="16" name="object 16"/>
            <p:cNvSpPr/>
            <p:nvPr/>
          </p:nvSpPr>
          <p:spPr>
            <a:xfrm>
              <a:off x="3225799" y="4745227"/>
              <a:ext cx="259079" cy="152400"/>
            </a:xfrm>
            <a:custGeom>
              <a:avLst/>
              <a:gdLst/>
              <a:ahLst/>
              <a:cxnLst/>
              <a:rect l="l" t="t" r="r" b="b"/>
              <a:pathLst>
                <a:path w="259079" h="152400">
                  <a:moveTo>
                    <a:pt x="259079" y="0"/>
                  </a:moveTo>
                  <a:lnTo>
                    <a:pt x="0" y="152400"/>
                  </a:lnTo>
                </a:path>
              </a:pathLst>
            </a:custGeom>
            <a:ln w="3175">
              <a:solidFill>
                <a:srgbClr val="000000"/>
              </a:solidFill>
            </a:ln>
          </p:spPr>
          <p:txBody>
            <a:bodyPr wrap="square" lIns="0" tIns="0" rIns="0" bIns="0" rtlCol="0"/>
            <a:lstStyle/>
            <a:p>
              <a:endParaRPr/>
            </a:p>
          </p:txBody>
        </p:sp>
        <p:sp>
          <p:nvSpPr>
            <p:cNvPr id="17" name="object 17"/>
            <p:cNvSpPr/>
            <p:nvPr/>
          </p:nvSpPr>
          <p:spPr>
            <a:xfrm>
              <a:off x="3218179" y="4734560"/>
              <a:ext cx="276225" cy="172720"/>
            </a:xfrm>
            <a:custGeom>
              <a:avLst/>
              <a:gdLst/>
              <a:ahLst/>
              <a:cxnLst/>
              <a:rect l="l" t="t" r="r" b="b"/>
              <a:pathLst>
                <a:path w="276225" h="172720">
                  <a:moveTo>
                    <a:pt x="275844" y="22860"/>
                  </a:moveTo>
                  <a:lnTo>
                    <a:pt x="260604" y="0"/>
                  </a:lnTo>
                  <a:lnTo>
                    <a:pt x="0" y="149351"/>
                  </a:lnTo>
                  <a:lnTo>
                    <a:pt x="15240" y="172212"/>
                  </a:lnTo>
                  <a:lnTo>
                    <a:pt x="275844" y="22860"/>
                  </a:lnTo>
                  <a:close/>
                </a:path>
              </a:pathLst>
            </a:custGeom>
            <a:solidFill>
              <a:srgbClr val="000000"/>
            </a:solidFill>
          </p:spPr>
          <p:txBody>
            <a:bodyPr wrap="square" lIns="0" tIns="0" rIns="0" bIns="0" rtlCol="0"/>
            <a:lstStyle/>
            <a:p>
              <a:endParaRPr/>
            </a:p>
          </p:txBody>
        </p:sp>
        <p:sp>
          <p:nvSpPr>
            <p:cNvPr id="18" name="object 18"/>
            <p:cNvSpPr/>
            <p:nvPr/>
          </p:nvSpPr>
          <p:spPr>
            <a:xfrm>
              <a:off x="3554983" y="4406900"/>
              <a:ext cx="0" cy="368935"/>
            </a:xfrm>
            <a:custGeom>
              <a:avLst/>
              <a:gdLst/>
              <a:ahLst/>
              <a:cxnLst/>
              <a:rect l="l" t="t" r="r" b="b"/>
              <a:pathLst>
                <a:path h="368935">
                  <a:moveTo>
                    <a:pt x="0" y="0"/>
                  </a:moveTo>
                  <a:lnTo>
                    <a:pt x="0" y="368808"/>
                  </a:lnTo>
                </a:path>
              </a:pathLst>
            </a:custGeom>
            <a:ln w="3175">
              <a:solidFill>
                <a:srgbClr val="000000"/>
              </a:solidFill>
            </a:ln>
          </p:spPr>
          <p:txBody>
            <a:bodyPr wrap="square" lIns="0" tIns="0" rIns="0" bIns="0" rtlCol="0"/>
            <a:lstStyle/>
            <a:p>
              <a:endParaRPr/>
            </a:p>
          </p:txBody>
        </p:sp>
        <p:sp>
          <p:nvSpPr>
            <p:cNvPr id="19" name="object 19"/>
            <p:cNvSpPr/>
            <p:nvPr/>
          </p:nvSpPr>
          <p:spPr>
            <a:xfrm>
              <a:off x="3542791" y="4396232"/>
              <a:ext cx="26034" cy="388620"/>
            </a:xfrm>
            <a:custGeom>
              <a:avLst/>
              <a:gdLst/>
              <a:ahLst/>
              <a:cxnLst/>
              <a:rect l="l" t="t" r="r" b="b"/>
              <a:pathLst>
                <a:path w="26035" h="388620">
                  <a:moveTo>
                    <a:pt x="25908" y="381000"/>
                  </a:moveTo>
                  <a:lnTo>
                    <a:pt x="25908" y="0"/>
                  </a:lnTo>
                  <a:lnTo>
                    <a:pt x="0" y="15239"/>
                  </a:lnTo>
                  <a:lnTo>
                    <a:pt x="0" y="381000"/>
                  </a:lnTo>
                  <a:lnTo>
                    <a:pt x="12192" y="388619"/>
                  </a:lnTo>
                  <a:lnTo>
                    <a:pt x="25908" y="381000"/>
                  </a:lnTo>
                  <a:close/>
                </a:path>
              </a:pathLst>
            </a:custGeom>
            <a:solidFill>
              <a:srgbClr val="000000"/>
            </a:solidFill>
          </p:spPr>
          <p:txBody>
            <a:bodyPr wrap="square" lIns="0" tIns="0" rIns="0" bIns="0" rtlCol="0"/>
            <a:lstStyle/>
            <a:p>
              <a:endParaRPr/>
            </a:p>
          </p:txBody>
        </p:sp>
        <p:sp>
          <p:nvSpPr>
            <p:cNvPr id="20" name="object 20"/>
            <p:cNvSpPr/>
            <p:nvPr/>
          </p:nvSpPr>
          <p:spPr>
            <a:xfrm>
              <a:off x="3227323" y="4213352"/>
              <a:ext cx="326390" cy="190500"/>
            </a:xfrm>
            <a:custGeom>
              <a:avLst/>
              <a:gdLst/>
              <a:ahLst/>
              <a:cxnLst/>
              <a:rect l="l" t="t" r="r" b="b"/>
              <a:pathLst>
                <a:path w="326389" h="190500">
                  <a:moveTo>
                    <a:pt x="0" y="0"/>
                  </a:moveTo>
                  <a:lnTo>
                    <a:pt x="326136" y="190500"/>
                  </a:lnTo>
                </a:path>
              </a:pathLst>
            </a:custGeom>
            <a:ln w="3175">
              <a:solidFill>
                <a:srgbClr val="000000"/>
              </a:solidFill>
            </a:ln>
          </p:spPr>
          <p:txBody>
            <a:bodyPr wrap="square" lIns="0" tIns="0" rIns="0" bIns="0" rtlCol="0"/>
            <a:lstStyle/>
            <a:p>
              <a:endParaRPr/>
            </a:p>
          </p:txBody>
        </p:sp>
        <p:sp>
          <p:nvSpPr>
            <p:cNvPr id="21" name="object 21"/>
            <p:cNvSpPr/>
            <p:nvPr/>
          </p:nvSpPr>
          <p:spPr>
            <a:xfrm>
              <a:off x="3225799" y="4198112"/>
              <a:ext cx="342900" cy="213360"/>
            </a:xfrm>
            <a:custGeom>
              <a:avLst/>
              <a:gdLst/>
              <a:ahLst/>
              <a:cxnLst/>
              <a:rect l="l" t="t" r="r" b="b"/>
              <a:pathLst>
                <a:path w="342900" h="213360">
                  <a:moveTo>
                    <a:pt x="342900" y="198120"/>
                  </a:moveTo>
                  <a:lnTo>
                    <a:pt x="0" y="0"/>
                  </a:lnTo>
                  <a:lnTo>
                    <a:pt x="0" y="30479"/>
                  </a:lnTo>
                  <a:lnTo>
                    <a:pt x="316991" y="213360"/>
                  </a:lnTo>
                  <a:lnTo>
                    <a:pt x="342900" y="198120"/>
                  </a:lnTo>
                  <a:close/>
                </a:path>
              </a:pathLst>
            </a:custGeom>
            <a:solidFill>
              <a:srgbClr val="000000"/>
            </a:solidFill>
          </p:spPr>
          <p:txBody>
            <a:bodyPr wrap="square" lIns="0" tIns="0" rIns="0" bIns="0" rtlCol="0"/>
            <a:lstStyle/>
            <a:p>
              <a:endParaRPr/>
            </a:p>
          </p:txBody>
        </p:sp>
        <p:sp>
          <p:nvSpPr>
            <p:cNvPr id="22" name="object 22"/>
            <p:cNvSpPr/>
            <p:nvPr/>
          </p:nvSpPr>
          <p:spPr>
            <a:xfrm>
              <a:off x="3225799" y="4292600"/>
              <a:ext cx="259079" cy="152400"/>
            </a:xfrm>
            <a:custGeom>
              <a:avLst/>
              <a:gdLst/>
              <a:ahLst/>
              <a:cxnLst/>
              <a:rect l="l" t="t" r="r" b="b"/>
              <a:pathLst>
                <a:path w="259079" h="152400">
                  <a:moveTo>
                    <a:pt x="0" y="0"/>
                  </a:moveTo>
                  <a:lnTo>
                    <a:pt x="259079" y="152400"/>
                  </a:lnTo>
                </a:path>
              </a:pathLst>
            </a:custGeom>
            <a:ln w="3175">
              <a:solidFill>
                <a:srgbClr val="000000"/>
              </a:solidFill>
            </a:ln>
          </p:spPr>
          <p:txBody>
            <a:bodyPr wrap="square" lIns="0" tIns="0" rIns="0" bIns="0" rtlCol="0"/>
            <a:lstStyle/>
            <a:p>
              <a:endParaRPr/>
            </a:p>
          </p:txBody>
        </p:sp>
        <p:sp>
          <p:nvSpPr>
            <p:cNvPr id="23" name="object 23"/>
            <p:cNvSpPr/>
            <p:nvPr/>
          </p:nvSpPr>
          <p:spPr>
            <a:xfrm>
              <a:off x="3218179" y="4281932"/>
              <a:ext cx="276225" cy="173990"/>
            </a:xfrm>
            <a:custGeom>
              <a:avLst/>
              <a:gdLst/>
              <a:ahLst/>
              <a:cxnLst/>
              <a:rect l="l" t="t" r="r" b="b"/>
              <a:pathLst>
                <a:path w="276225" h="173989">
                  <a:moveTo>
                    <a:pt x="275844" y="150875"/>
                  </a:moveTo>
                  <a:lnTo>
                    <a:pt x="15240" y="0"/>
                  </a:lnTo>
                  <a:lnTo>
                    <a:pt x="0" y="22859"/>
                  </a:lnTo>
                  <a:lnTo>
                    <a:pt x="260604" y="173735"/>
                  </a:lnTo>
                  <a:lnTo>
                    <a:pt x="275844" y="150875"/>
                  </a:lnTo>
                  <a:close/>
                </a:path>
              </a:pathLst>
            </a:custGeom>
            <a:solidFill>
              <a:srgbClr val="000000"/>
            </a:solidFill>
          </p:spPr>
          <p:txBody>
            <a:bodyPr wrap="square" lIns="0" tIns="0" rIns="0" bIns="0" rtlCol="0"/>
            <a:lstStyle/>
            <a:p>
              <a:endParaRPr/>
            </a:p>
          </p:txBody>
        </p:sp>
        <p:sp>
          <p:nvSpPr>
            <p:cNvPr id="24" name="object 24"/>
            <p:cNvSpPr/>
            <p:nvPr/>
          </p:nvSpPr>
          <p:spPr>
            <a:xfrm>
              <a:off x="2902711" y="4213352"/>
              <a:ext cx="320040" cy="186055"/>
            </a:xfrm>
            <a:custGeom>
              <a:avLst/>
              <a:gdLst/>
              <a:ahLst/>
              <a:cxnLst/>
              <a:rect l="l" t="t" r="r" b="b"/>
              <a:pathLst>
                <a:path w="320039" h="186054">
                  <a:moveTo>
                    <a:pt x="0" y="185927"/>
                  </a:moveTo>
                  <a:lnTo>
                    <a:pt x="320039" y="0"/>
                  </a:lnTo>
                </a:path>
              </a:pathLst>
            </a:custGeom>
            <a:ln w="3175">
              <a:solidFill>
                <a:srgbClr val="000000"/>
              </a:solidFill>
            </a:ln>
          </p:spPr>
          <p:txBody>
            <a:bodyPr wrap="square" lIns="0" tIns="0" rIns="0" bIns="0" rtlCol="0"/>
            <a:lstStyle/>
            <a:p>
              <a:endParaRPr/>
            </a:p>
          </p:txBody>
        </p:sp>
        <p:sp>
          <p:nvSpPr>
            <p:cNvPr id="25" name="object 25"/>
            <p:cNvSpPr/>
            <p:nvPr/>
          </p:nvSpPr>
          <p:spPr>
            <a:xfrm>
              <a:off x="2895091" y="4198112"/>
              <a:ext cx="330835" cy="213360"/>
            </a:xfrm>
            <a:custGeom>
              <a:avLst/>
              <a:gdLst/>
              <a:ahLst/>
              <a:cxnLst/>
              <a:rect l="l" t="t" r="r" b="b"/>
              <a:pathLst>
                <a:path w="330835" h="213360">
                  <a:moveTo>
                    <a:pt x="330708" y="30479"/>
                  </a:moveTo>
                  <a:lnTo>
                    <a:pt x="330708" y="0"/>
                  </a:lnTo>
                  <a:lnTo>
                    <a:pt x="0" y="190500"/>
                  </a:lnTo>
                  <a:lnTo>
                    <a:pt x="0" y="205739"/>
                  </a:lnTo>
                  <a:lnTo>
                    <a:pt x="12192" y="213360"/>
                  </a:lnTo>
                  <a:lnTo>
                    <a:pt x="330708" y="30479"/>
                  </a:lnTo>
                  <a:close/>
                </a:path>
              </a:pathLst>
            </a:custGeom>
            <a:solidFill>
              <a:srgbClr val="000000"/>
            </a:solidFill>
          </p:spPr>
          <p:txBody>
            <a:bodyPr wrap="square" lIns="0" tIns="0" rIns="0" bIns="0" rtlCol="0"/>
            <a:lstStyle/>
            <a:p>
              <a:endParaRPr/>
            </a:p>
          </p:txBody>
        </p:sp>
        <p:sp>
          <p:nvSpPr>
            <p:cNvPr id="26" name="object 26"/>
            <p:cNvSpPr/>
            <p:nvPr/>
          </p:nvSpPr>
          <p:spPr>
            <a:xfrm>
              <a:off x="3562603" y="4790948"/>
              <a:ext cx="236220" cy="137160"/>
            </a:xfrm>
            <a:custGeom>
              <a:avLst/>
              <a:gdLst/>
              <a:ahLst/>
              <a:cxnLst/>
              <a:rect l="l" t="t" r="r" b="b"/>
              <a:pathLst>
                <a:path w="236220" h="137160">
                  <a:moveTo>
                    <a:pt x="0" y="0"/>
                  </a:moveTo>
                  <a:lnTo>
                    <a:pt x="236220" y="137160"/>
                  </a:lnTo>
                </a:path>
              </a:pathLst>
            </a:custGeom>
            <a:ln w="3175">
              <a:solidFill>
                <a:srgbClr val="000000"/>
              </a:solidFill>
            </a:ln>
          </p:spPr>
          <p:txBody>
            <a:bodyPr wrap="square" lIns="0" tIns="0" rIns="0" bIns="0" rtlCol="0"/>
            <a:lstStyle/>
            <a:p>
              <a:endParaRPr/>
            </a:p>
          </p:txBody>
        </p:sp>
        <p:sp>
          <p:nvSpPr>
            <p:cNvPr id="27" name="object 27"/>
            <p:cNvSpPr/>
            <p:nvPr/>
          </p:nvSpPr>
          <p:spPr>
            <a:xfrm>
              <a:off x="3554983" y="4777232"/>
              <a:ext cx="254635" cy="163195"/>
            </a:xfrm>
            <a:custGeom>
              <a:avLst/>
              <a:gdLst/>
              <a:ahLst/>
              <a:cxnLst/>
              <a:rect l="l" t="t" r="r" b="b"/>
              <a:pathLst>
                <a:path w="254635" h="163195">
                  <a:moveTo>
                    <a:pt x="254507" y="140207"/>
                  </a:moveTo>
                  <a:lnTo>
                    <a:pt x="13715" y="0"/>
                  </a:lnTo>
                  <a:lnTo>
                    <a:pt x="0" y="7619"/>
                  </a:lnTo>
                  <a:lnTo>
                    <a:pt x="0" y="22859"/>
                  </a:lnTo>
                  <a:lnTo>
                    <a:pt x="242315" y="163067"/>
                  </a:lnTo>
                  <a:lnTo>
                    <a:pt x="254507" y="140207"/>
                  </a:lnTo>
                  <a:close/>
                </a:path>
              </a:pathLst>
            </a:custGeom>
            <a:solidFill>
              <a:srgbClr val="000000"/>
            </a:solidFill>
          </p:spPr>
          <p:txBody>
            <a:bodyPr wrap="square" lIns="0" tIns="0" rIns="0" bIns="0" rtlCol="0"/>
            <a:lstStyle/>
            <a:p>
              <a:endParaRPr/>
            </a:p>
          </p:txBody>
        </p:sp>
        <p:sp>
          <p:nvSpPr>
            <p:cNvPr id="28" name="object 28"/>
            <p:cNvSpPr/>
            <p:nvPr/>
          </p:nvSpPr>
          <p:spPr>
            <a:xfrm>
              <a:off x="3225799" y="4986020"/>
              <a:ext cx="0" cy="266700"/>
            </a:xfrm>
            <a:custGeom>
              <a:avLst/>
              <a:gdLst/>
              <a:ahLst/>
              <a:cxnLst/>
              <a:rect l="l" t="t" r="r" b="b"/>
              <a:pathLst>
                <a:path h="266700">
                  <a:moveTo>
                    <a:pt x="0" y="0"/>
                  </a:moveTo>
                  <a:lnTo>
                    <a:pt x="0" y="266700"/>
                  </a:lnTo>
                </a:path>
              </a:pathLst>
            </a:custGeom>
            <a:ln w="3175">
              <a:solidFill>
                <a:srgbClr val="000000"/>
              </a:solidFill>
            </a:ln>
          </p:spPr>
          <p:txBody>
            <a:bodyPr wrap="square" lIns="0" tIns="0" rIns="0" bIns="0" rtlCol="0"/>
            <a:lstStyle/>
            <a:p>
              <a:endParaRPr/>
            </a:p>
          </p:txBody>
        </p:sp>
        <p:sp>
          <p:nvSpPr>
            <p:cNvPr id="29" name="object 29"/>
            <p:cNvSpPr/>
            <p:nvPr/>
          </p:nvSpPr>
          <p:spPr>
            <a:xfrm>
              <a:off x="3211830" y="4979238"/>
              <a:ext cx="26670" cy="276860"/>
            </a:xfrm>
            <a:custGeom>
              <a:avLst/>
              <a:gdLst/>
              <a:ahLst/>
              <a:cxnLst/>
              <a:rect l="l" t="t" r="r" b="b"/>
              <a:pathLst>
                <a:path w="26669" h="276860">
                  <a:moveTo>
                    <a:pt x="26670" y="88"/>
                  </a:moveTo>
                  <a:lnTo>
                    <a:pt x="13970" y="88"/>
                  </a:lnTo>
                  <a:lnTo>
                    <a:pt x="0" y="0"/>
                  </a:lnTo>
                  <a:lnTo>
                    <a:pt x="0" y="276529"/>
                  </a:lnTo>
                  <a:lnTo>
                    <a:pt x="13970" y="276529"/>
                  </a:lnTo>
                  <a:lnTo>
                    <a:pt x="26670" y="276529"/>
                  </a:lnTo>
                  <a:lnTo>
                    <a:pt x="26670" y="88"/>
                  </a:lnTo>
                  <a:close/>
                </a:path>
              </a:pathLst>
            </a:custGeom>
            <a:solidFill>
              <a:srgbClr val="000000"/>
            </a:solidFill>
          </p:spPr>
          <p:txBody>
            <a:bodyPr wrap="square" lIns="0" tIns="0" rIns="0" bIns="0" rtlCol="0"/>
            <a:lstStyle/>
            <a:p>
              <a:endParaRPr/>
            </a:p>
          </p:txBody>
        </p:sp>
        <p:sp>
          <p:nvSpPr>
            <p:cNvPr id="30" name="object 30"/>
            <p:cNvSpPr/>
            <p:nvPr/>
          </p:nvSpPr>
          <p:spPr>
            <a:xfrm>
              <a:off x="2575051" y="4219448"/>
              <a:ext cx="309880" cy="180340"/>
            </a:xfrm>
            <a:custGeom>
              <a:avLst/>
              <a:gdLst/>
              <a:ahLst/>
              <a:cxnLst/>
              <a:rect l="l" t="t" r="r" b="b"/>
              <a:pathLst>
                <a:path w="309880" h="180339">
                  <a:moveTo>
                    <a:pt x="0" y="0"/>
                  </a:moveTo>
                  <a:lnTo>
                    <a:pt x="309371" y="179831"/>
                  </a:lnTo>
                </a:path>
              </a:pathLst>
            </a:custGeom>
            <a:ln w="3175">
              <a:solidFill>
                <a:srgbClr val="000000"/>
              </a:solidFill>
            </a:ln>
          </p:spPr>
          <p:txBody>
            <a:bodyPr wrap="square" lIns="0" tIns="0" rIns="0" bIns="0" rtlCol="0"/>
            <a:lstStyle/>
            <a:p>
              <a:endParaRPr/>
            </a:p>
          </p:txBody>
        </p:sp>
        <p:sp>
          <p:nvSpPr>
            <p:cNvPr id="31" name="object 31"/>
            <p:cNvSpPr/>
            <p:nvPr/>
          </p:nvSpPr>
          <p:spPr>
            <a:xfrm>
              <a:off x="2564383" y="4205732"/>
              <a:ext cx="330835" cy="205740"/>
            </a:xfrm>
            <a:custGeom>
              <a:avLst/>
              <a:gdLst/>
              <a:ahLst/>
              <a:cxnLst/>
              <a:rect l="l" t="t" r="r" b="b"/>
              <a:pathLst>
                <a:path w="330835" h="205739">
                  <a:moveTo>
                    <a:pt x="330707" y="198119"/>
                  </a:moveTo>
                  <a:lnTo>
                    <a:pt x="330707" y="182879"/>
                  </a:lnTo>
                  <a:lnTo>
                    <a:pt x="15240" y="0"/>
                  </a:lnTo>
                  <a:lnTo>
                    <a:pt x="0" y="7619"/>
                  </a:lnTo>
                  <a:lnTo>
                    <a:pt x="0" y="22859"/>
                  </a:lnTo>
                  <a:lnTo>
                    <a:pt x="318515" y="205739"/>
                  </a:lnTo>
                  <a:lnTo>
                    <a:pt x="330707" y="198119"/>
                  </a:lnTo>
                  <a:close/>
                </a:path>
              </a:pathLst>
            </a:custGeom>
            <a:solidFill>
              <a:srgbClr val="000000"/>
            </a:solidFill>
          </p:spPr>
          <p:txBody>
            <a:bodyPr wrap="square" lIns="0" tIns="0" rIns="0" bIns="0" rtlCol="0"/>
            <a:lstStyle/>
            <a:p>
              <a:endParaRPr/>
            </a:p>
          </p:txBody>
        </p:sp>
        <p:sp>
          <p:nvSpPr>
            <p:cNvPr id="32" name="object 32"/>
            <p:cNvSpPr/>
            <p:nvPr/>
          </p:nvSpPr>
          <p:spPr>
            <a:xfrm>
              <a:off x="2328163" y="4216400"/>
              <a:ext cx="228600" cy="134620"/>
            </a:xfrm>
            <a:custGeom>
              <a:avLst/>
              <a:gdLst/>
              <a:ahLst/>
              <a:cxnLst/>
              <a:rect l="l" t="t" r="r" b="b"/>
              <a:pathLst>
                <a:path w="228600" h="134620">
                  <a:moveTo>
                    <a:pt x="228600" y="0"/>
                  </a:moveTo>
                  <a:lnTo>
                    <a:pt x="0" y="134112"/>
                  </a:lnTo>
                </a:path>
              </a:pathLst>
            </a:custGeom>
            <a:ln w="3175">
              <a:solidFill>
                <a:srgbClr val="000000"/>
              </a:solidFill>
            </a:ln>
          </p:spPr>
          <p:txBody>
            <a:bodyPr wrap="square" lIns="0" tIns="0" rIns="0" bIns="0" rtlCol="0"/>
            <a:lstStyle/>
            <a:p>
              <a:endParaRPr/>
            </a:p>
          </p:txBody>
        </p:sp>
        <p:sp>
          <p:nvSpPr>
            <p:cNvPr id="33" name="object 33"/>
            <p:cNvSpPr/>
            <p:nvPr/>
          </p:nvSpPr>
          <p:spPr>
            <a:xfrm>
              <a:off x="2308351" y="4205732"/>
              <a:ext cx="256540" cy="178435"/>
            </a:xfrm>
            <a:custGeom>
              <a:avLst/>
              <a:gdLst/>
              <a:ahLst/>
              <a:cxnLst/>
              <a:rect l="l" t="t" r="r" b="b"/>
              <a:pathLst>
                <a:path w="256539" h="178435">
                  <a:moveTo>
                    <a:pt x="256031" y="22859"/>
                  </a:moveTo>
                  <a:lnTo>
                    <a:pt x="256031" y="7619"/>
                  </a:lnTo>
                  <a:lnTo>
                    <a:pt x="243840" y="0"/>
                  </a:lnTo>
                  <a:lnTo>
                    <a:pt x="0" y="112775"/>
                  </a:lnTo>
                  <a:lnTo>
                    <a:pt x="38100" y="178307"/>
                  </a:lnTo>
                  <a:lnTo>
                    <a:pt x="256031" y="22859"/>
                  </a:lnTo>
                  <a:close/>
                </a:path>
              </a:pathLst>
            </a:custGeom>
            <a:solidFill>
              <a:srgbClr val="000000"/>
            </a:solidFill>
          </p:spPr>
          <p:txBody>
            <a:bodyPr wrap="square" lIns="0" tIns="0" rIns="0" bIns="0" rtlCol="0"/>
            <a:lstStyle/>
            <a:p>
              <a:endParaRPr/>
            </a:p>
          </p:txBody>
        </p:sp>
        <p:sp>
          <p:nvSpPr>
            <p:cNvPr id="34" name="object 34"/>
            <p:cNvSpPr/>
            <p:nvPr/>
          </p:nvSpPr>
          <p:spPr>
            <a:xfrm>
              <a:off x="2564383" y="3835400"/>
              <a:ext cx="0" cy="368935"/>
            </a:xfrm>
            <a:custGeom>
              <a:avLst/>
              <a:gdLst/>
              <a:ahLst/>
              <a:cxnLst/>
              <a:rect l="l" t="t" r="r" b="b"/>
              <a:pathLst>
                <a:path h="368935">
                  <a:moveTo>
                    <a:pt x="0" y="0"/>
                  </a:moveTo>
                  <a:lnTo>
                    <a:pt x="0" y="368808"/>
                  </a:lnTo>
                </a:path>
              </a:pathLst>
            </a:custGeom>
            <a:ln w="3175">
              <a:solidFill>
                <a:srgbClr val="000000"/>
              </a:solidFill>
            </a:ln>
          </p:spPr>
          <p:txBody>
            <a:bodyPr wrap="square" lIns="0" tIns="0" rIns="0" bIns="0" rtlCol="0"/>
            <a:lstStyle/>
            <a:p>
              <a:endParaRPr/>
            </a:p>
          </p:txBody>
        </p:sp>
        <p:sp>
          <p:nvSpPr>
            <p:cNvPr id="35" name="object 35"/>
            <p:cNvSpPr/>
            <p:nvPr/>
          </p:nvSpPr>
          <p:spPr>
            <a:xfrm>
              <a:off x="2552191" y="3824732"/>
              <a:ext cx="27940" cy="388620"/>
            </a:xfrm>
            <a:custGeom>
              <a:avLst/>
              <a:gdLst/>
              <a:ahLst/>
              <a:cxnLst/>
              <a:rect l="l" t="t" r="r" b="b"/>
              <a:pathLst>
                <a:path w="27939" h="388620">
                  <a:moveTo>
                    <a:pt x="27431" y="381000"/>
                  </a:moveTo>
                  <a:lnTo>
                    <a:pt x="27431" y="0"/>
                  </a:lnTo>
                  <a:lnTo>
                    <a:pt x="0" y="15239"/>
                  </a:lnTo>
                  <a:lnTo>
                    <a:pt x="0" y="381000"/>
                  </a:lnTo>
                  <a:lnTo>
                    <a:pt x="12191" y="388619"/>
                  </a:lnTo>
                  <a:lnTo>
                    <a:pt x="27431" y="381000"/>
                  </a:lnTo>
                  <a:close/>
                </a:path>
              </a:pathLst>
            </a:custGeom>
            <a:solidFill>
              <a:srgbClr val="000000"/>
            </a:solidFill>
          </p:spPr>
          <p:txBody>
            <a:bodyPr wrap="square" lIns="0" tIns="0" rIns="0" bIns="0" rtlCol="0"/>
            <a:lstStyle/>
            <a:p>
              <a:endParaRPr/>
            </a:p>
          </p:txBody>
        </p:sp>
        <p:sp>
          <p:nvSpPr>
            <p:cNvPr id="36" name="object 36"/>
            <p:cNvSpPr/>
            <p:nvPr/>
          </p:nvSpPr>
          <p:spPr>
            <a:xfrm>
              <a:off x="2562859" y="4254500"/>
              <a:ext cx="5080" cy="0"/>
            </a:xfrm>
            <a:custGeom>
              <a:avLst/>
              <a:gdLst/>
              <a:ahLst/>
              <a:cxnLst/>
              <a:rect l="l" t="t" r="r" b="b"/>
              <a:pathLst>
                <a:path w="5080">
                  <a:moveTo>
                    <a:pt x="4571" y="0"/>
                  </a:moveTo>
                  <a:lnTo>
                    <a:pt x="0" y="0"/>
                  </a:lnTo>
                </a:path>
              </a:pathLst>
            </a:custGeom>
            <a:ln w="3175">
              <a:solidFill>
                <a:srgbClr val="000000"/>
              </a:solidFill>
            </a:ln>
          </p:spPr>
          <p:txBody>
            <a:bodyPr wrap="square" lIns="0" tIns="0" rIns="0" bIns="0" rtlCol="0"/>
            <a:lstStyle/>
            <a:p>
              <a:endParaRPr/>
            </a:p>
          </p:txBody>
        </p:sp>
        <p:sp>
          <p:nvSpPr>
            <p:cNvPr id="37" name="object 37"/>
            <p:cNvSpPr/>
            <p:nvPr/>
          </p:nvSpPr>
          <p:spPr>
            <a:xfrm>
              <a:off x="2559811" y="4234688"/>
              <a:ext cx="12700" cy="24765"/>
            </a:xfrm>
            <a:custGeom>
              <a:avLst/>
              <a:gdLst/>
              <a:ahLst/>
              <a:cxnLst/>
              <a:rect l="l" t="t" r="r" b="b"/>
              <a:pathLst>
                <a:path w="12700" h="24764">
                  <a:moveTo>
                    <a:pt x="12192" y="24384"/>
                  </a:moveTo>
                  <a:lnTo>
                    <a:pt x="12192" y="0"/>
                  </a:lnTo>
                  <a:lnTo>
                    <a:pt x="0" y="0"/>
                  </a:lnTo>
                  <a:lnTo>
                    <a:pt x="0" y="24384"/>
                  </a:lnTo>
                  <a:lnTo>
                    <a:pt x="12192" y="24384"/>
                  </a:lnTo>
                  <a:close/>
                </a:path>
              </a:pathLst>
            </a:custGeom>
            <a:solidFill>
              <a:srgbClr val="000000"/>
            </a:solidFill>
          </p:spPr>
          <p:txBody>
            <a:bodyPr wrap="square" lIns="0" tIns="0" rIns="0" bIns="0" rtlCol="0"/>
            <a:lstStyle/>
            <a:p>
              <a:endParaRPr/>
            </a:p>
          </p:txBody>
        </p:sp>
        <p:sp>
          <p:nvSpPr>
            <p:cNvPr id="38" name="object 38"/>
            <p:cNvSpPr/>
            <p:nvPr/>
          </p:nvSpPr>
          <p:spPr>
            <a:xfrm>
              <a:off x="2556763" y="4292600"/>
              <a:ext cx="18415" cy="0"/>
            </a:xfrm>
            <a:custGeom>
              <a:avLst/>
              <a:gdLst/>
              <a:ahLst/>
              <a:cxnLst/>
              <a:rect l="l" t="t" r="r" b="b"/>
              <a:pathLst>
                <a:path w="18414">
                  <a:moveTo>
                    <a:pt x="18287" y="0"/>
                  </a:moveTo>
                  <a:lnTo>
                    <a:pt x="0" y="0"/>
                  </a:lnTo>
                </a:path>
              </a:pathLst>
            </a:custGeom>
            <a:ln w="3175">
              <a:solidFill>
                <a:srgbClr val="000000"/>
              </a:solidFill>
            </a:ln>
          </p:spPr>
          <p:txBody>
            <a:bodyPr wrap="square" lIns="0" tIns="0" rIns="0" bIns="0" rtlCol="0"/>
            <a:lstStyle/>
            <a:p>
              <a:endParaRPr/>
            </a:p>
          </p:txBody>
        </p:sp>
        <p:sp>
          <p:nvSpPr>
            <p:cNvPr id="39" name="object 39"/>
            <p:cNvSpPr/>
            <p:nvPr/>
          </p:nvSpPr>
          <p:spPr>
            <a:xfrm>
              <a:off x="2552191" y="4274312"/>
              <a:ext cx="26034" cy="26034"/>
            </a:xfrm>
            <a:custGeom>
              <a:avLst/>
              <a:gdLst/>
              <a:ahLst/>
              <a:cxnLst/>
              <a:rect l="l" t="t" r="r" b="b"/>
              <a:pathLst>
                <a:path w="26035" h="26035">
                  <a:moveTo>
                    <a:pt x="25907" y="25908"/>
                  </a:moveTo>
                  <a:lnTo>
                    <a:pt x="25907" y="0"/>
                  </a:lnTo>
                  <a:lnTo>
                    <a:pt x="0" y="0"/>
                  </a:lnTo>
                  <a:lnTo>
                    <a:pt x="0" y="25908"/>
                  </a:lnTo>
                  <a:lnTo>
                    <a:pt x="25907" y="25908"/>
                  </a:lnTo>
                  <a:close/>
                </a:path>
              </a:pathLst>
            </a:custGeom>
            <a:solidFill>
              <a:srgbClr val="000000"/>
            </a:solidFill>
          </p:spPr>
          <p:txBody>
            <a:bodyPr wrap="square" lIns="0" tIns="0" rIns="0" bIns="0" rtlCol="0"/>
            <a:lstStyle/>
            <a:p>
              <a:endParaRPr/>
            </a:p>
          </p:txBody>
        </p:sp>
        <p:sp>
          <p:nvSpPr>
            <p:cNvPr id="40" name="object 40"/>
            <p:cNvSpPr/>
            <p:nvPr/>
          </p:nvSpPr>
          <p:spPr>
            <a:xfrm>
              <a:off x="2549143" y="4333748"/>
              <a:ext cx="30480" cy="0"/>
            </a:xfrm>
            <a:custGeom>
              <a:avLst/>
              <a:gdLst/>
              <a:ahLst/>
              <a:cxnLst/>
              <a:rect l="l" t="t" r="r" b="b"/>
              <a:pathLst>
                <a:path w="30480">
                  <a:moveTo>
                    <a:pt x="30480" y="0"/>
                  </a:moveTo>
                  <a:lnTo>
                    <a:pt x="0" y="0"/>
                  </a:lnTo>
                </a:path>
              </a:pathLst>
            </a:custGeom>
            <a:ln w="3175">
              <a:solidFill>
                <a:srgbClr val="000000"/>
              </a:solidFill>
            </a:ln>
          </p:spPr>
          <p:txBody>
            <a:bodyPr wrap="square" lIns="0" tIns="0" rIns="0" bIns="0" rtlCol="0"/>
            <a:lstStyle/>
            <a:p>
              <a:endParaRPr/>
            </a:p>
          </p:txBody>
        </p:sp>
        <p:sp>
          <p:nvSpPr>
            <p:cNvPr id="41" name="object 41"/>
            <p:cNvSpPr/>
            <p:nvPr/>
          </p:nvSpPr>
          <p:spPr>
            <a:xfrm>
              <a:off x="2547619" y="4312412"/>
              <a:ext cx="38100" cy="26034"/>
            </a:xfrm>
            <a:custGeom>
              <a:avLst/>
              <a:gdLst/>
              <a:ahLst/>
              <a:cxnLst/>
              <a:rect l="l" t="t" r="r" b="b"/>
              <a:pathLst>
                <a:path w="38100" h="26035">
                  <a:moveTo>
                    <a:pt x="38100" y="25908"/>
                  </a:moveTo>
                  <a:lnTo>
                    <a:pt x="38100" y="0"/>
                  </a:lnTo>
                  <a:lnTo>
                    <a:pt x="0" y="0"/>
                  </a:lnTo>
                  <a:lnTo>
                    <a:pt x="0" y="25908"/>
                  </a:lnTo>
                  <a:lnTo>
                    <a:pt x="38100" y="25908"/>
                  </a:lnTo>
                  <a:close/>
                </a:path>
              </a:pathLst>
            </a:custGeom>
            <a:solidFill>
              <a:srgbClr val="000000"/>
            </a:solidFill>
          </p:spPr>
          <p:txBody>
            <a:bodyPr wrap="square" lIns="0" tIns="0" rIns="0" bIns="0" rtlCol="0"/>
            <a:lstStyle/>
            <a:p>
              <a:endParaRPr/>
            </a:p>
          </p:txBody>
        </p:sp>
        <p:sp>
          <p:nvSpPr>
            <p:cNvPr id="42" name="object 42"/>
            <p:cNvSpPr/>
            <p:nvPr/>
          </p:nvSpPr>
          <p:spPr>
            <a:xfrm>
              <a:off x="2544571" y="4371848"/>
              <a:ext cx="43180" cy="0"/>
            </a:xfrm>
            <a:custGeom>
              <a:avLst/>
              <a:gdLst/>
              <a:ahLst/>
              <a:cxnLst/>
              <a:rect l="l" t="t" r="r" b="b"/>
              <a:pathLst>
                <a:path w="43180">
                  <a:moveTo>
                    <a:pt x="42671" y="0"/>
                  </a:moveTo>
                  <a:lnTo>
                    <a:pt x="0" y="0"/>
                  </a:lnTo>
                </a:path>
              </a:pathLst>
            </a:custGeom>
            <a:ln w="3175">
              <a:solidFill>
                <a:srgbClr val="000000"/>
              </a:solidFill>
            </a:ln>
          </p:spPr>
          <p:txBody>
            <a:bodyPr wrap="square" lIns="0" tIns="0" rIns="0" bIns="0" rtlCol="0"/>
            <a:lstStyle/>
            <a:p>
              <a:endParaRPr/>
            </a:p>
          </p:txBody>
        </p:sp>
        <p:sp>
          <p:nvSpPr>
            <p:cNvPr id="43" name="object 43"/>
            <p:cNvSpPr/>
            <p:nvPr/>
          </p:nvSpPr>
          <p:spPr>
            <a:xfrm>
              <a:off x="2539999" y="4350512"/>
              <a:ext cx="50800" cy="26034"/>
            </a:xfrm>
            <a:custGeom>
              <a:avLst/>
              <a:gdLst/>
              <a:ahLst/>
              <a:cxnLst/>
              <a:rect l="l" t="t" r="r" b="b"/>
              <a:pathLst>
                <a:path w="50800" h="26035">
                  <a:moveTo>
                    <a:pt x="50292" y="25908"/>
                  </a:moveTo>
                  <a:lnTo>
                    <a:pt x="50292" y="0"/>
                  </a:lnTo>
                  <a:lnTo>
                    <a:pt x="0" y="0"/>
                  </a:lnTo>
                  <a:lnTo>
                    <a:pt x="0" y="25908"/>
                  </a:lnTo>
                  <a:lnTo>
                    <a:pt x="50292" y="25908"/>
                  </a:lnTo>
                  <a:close/>
                </a:path>
              </a:pathLst>
            </a:custGeom>
            <a:solidFill>
              <a:srgbClr val="000000"/>
            </a:solidFill>
          </p:spPr>
          <p:txBody>
            <a:bodyPr wrap="square" lIns="0" tIns="0" rIns="0" bIns="0" rtlCol="0"/>
            <a:lstStyle/>
            <a:p>
              <a:endParaRPr/>
            </a:p>
          </p:txBody>
        </p:sp>
        <p:sp>
          <p:nvSpPr>
            <p:cNvPr id="44" name="object 44"/>
            <p:cNvSpPr/>
            <p:nvPr/>
          </p:nvSpPr>
          <p:spPr>
            <a:xfrm>
              <a:off x="2536951" y="4409948"/>
              <a:ext cx="56515" cy="0"/>
            </a:xfrm>
            <a:custGeom>
              <a:avLst/>
              <a:gdLst/>
              <a:ahLst/>
              <a:cxnLst/>
              <a:rect l="l" t="t" r="r" b="b"/>
              <a:pathLst>
                <a:path w="56514">
                  <a:moveTo>
                    <a:pt x="56387" y="0"/>
                  </a:moveTo>
                  <a:lnTo>
                    <a:pt x="0" y="0"/>
                  </a:lnTo>
                </a:path>
              </a:pathLst>
            </a:custGeom>
            <a:ln w="3175">
              <a:solidFill>
                <a:srgbClr val="000000"/>
              </a:solidFill>
            </a:ln>
          </p:spPr>
          <p:txBody>
            <a:bodyPr wrap="square" lIns="0" tIns="0" rIns="0" bIns="0" rtlCol="0"/>
            <a:lstStyle/>
            <a:p>
              <a:endParaRPr/>
            </a:p>
          </p:txBody>
        </p:sp>
        <p:sp>
          <p:nvSpPr>
            <p:cNvPr id="45" name="object 45"/>
            <p:cNvSpPr/>
            <p:nvPr/>
          </p:nvSpPr>
          <p:spPr>
            <a:xfrm>
              <a:off x="2533903" y="4391660"/>
              <a:ext cx="64135" cy="26034"/>
            </a:xfrm>
            <a:custGeom>
              <a:avLst/>
              <a:gdLst/>
              <a:ahLst/>
              <a:cxnLst/>
              <a:rect l="l" t="t" r="r" b="b"/>
              <a:pathLst>
                <a:path w="64135" h="26035">
                  <a:moveTo>
                    <a:pt x="64007" y="25908"/>
                  </a:moveTo>
                  <a:lnTo>
                    <a:pt x="64007" y="0"/>
                  </a:lnTo>
                  <a:lnTo>
                    <a:pt x="0" y="0"/>
                  </a:lnTo>
                  <a:lnTo>
                    <a:pt x="0" y="25908"/>
                  </a:lnTo>
                  <a:lnTo>
                    <a:pt x="64007" y="25908"/>
                  </a:lnTo>
                  <a:close/>
                </a:path>
              </a:pathLst>
            </a:custGeom>
            <a:solidFill>
              <a:srgbClr val="000000"/>
            </a:solidFill>
          </p:spPr>
          <p:txBody>
            <a:bodyPr wrap="square" lIns="0" tIns="0" rIns="0" bIns="0" rtlCol="0"/>
            <a:lstStyle/>
            <a:p>
              <a:endParaRPr/>
            </a:p>
          </p:txBody>
        </p:sp>
        <p:sp>
          <p:nvSpPr>
            <p:cNvPr id="46" name="object 46"/>
            <p:cNvSpPr/>
            <p:nvPr/>
          </p:nvSpPr>
          <p:spPr>
            <a:xfrm>
              <a:off x="2532379" y="4449572"/>
              <a:ext cx="68580" cy="0"/>
            </a:xfrm>
            <a:custGeom>
              <a:avLst/>
              <a:gdLst/>
              <a:ahLst/>
              <a:cxnLst/>
              <a:rect l="l" t="t" r="r" b="b"/>
              <a:pathLst>
                <a:path w="68580">
                  <a:moveTo>
                    <a:pt x="68580" y="0"/>
                  </a:moveTo>
                  <a:lnTo>
                    <a:pt x="0" y="0"/>
                  </a:lnTo>
                </a:path>
              </a:pathLst>
            </a:custGeom>
            <a:ln w="3175">
              <a:solidFill>
                <a:srgbClr val="000000"/>
              </a:solidFill>
            </a:ln>
          </p:spPr>
          <p:txBody>
            <a:bodyPr wrap="square" lIns="0" tIns="0" rIns="0" bIns="0" rtlCol="0"/>
            <a:lstStyle/>
            <a:p>
              <a:endParaRPr/>
            </a:p>
          </p:txBody>
        </p:sp>
        <p:sp>
          <p:nvSpPr>
            <p:cNvPr id="47" name="object 47"/>
            <p:cNvSpPr/>
            <p:nvPr/>
          </p:nvSpPr>
          <p:spPr>
            <a:xfrm>
              <a:off x="2526283" y="4429760"/>
              <a:ext cx="76200" cy="26034"/>
            </a:xfrm>
            <a:custGeom>
              <a:avLst/>
              <a:gdLst/>
              <a:ahLst/>
              <a:cxnLst/>
              <a:rect l="l" t="t" r="r" b="b"/>
              <a:pathLst>
                <a:path w="76200" h="26035">
                  <a:moveTo>
                    <a:pt x="76200" y="25908"/>
                  </a:moveTo>
                  <a:lnTo>
                    <a:pt x="76200" y="0"/>
                  </a:lnTo>
                  <a:lnTo>
                    <a:pt x="0" y="0"/>
                  </a:lnTo>
                  <a:lnTo>
                    <a:pt x="0" y="25908"/>
                  </a:lnTo>
                  <a:lnTo>
                    <a:pt x="76200" y="25908"/>
                  </a:lnTo>
                  <a:close/>
                </a:path>
              </a:pathLst>
            </a:custGeom>
            <a:solidFill>
              <a:srgbClr val="000000"/>
            </a:solidFill>
          </p:spPr>
          <p:txBody>
            <a:bodyPr wrap="square" lIns="0" tIns="0" rIns="0" bIns="0" rtlCol="0"/>
            <a:lstStyle/>
            <a:p>
              <a:endParaRPr/>
            </a:p>
          </p:txBody>
        </p:sp>
        <p:sp>
          <p:nvSpPr>
            <p:cNvPr id="48" name="object 48"/>
            <p:cNvSpPr/>
            <p:nvPr/>
          </p:nvSpPr>
          <p:spPr>
            <a:xfrm>
              <a:off x="2524759" y="4487672"/>
              <a:ext cx="81280" cy="0"/>
            </a:xfrm>
            <a:custGeom>
              <a:avLst/>
              <a:gdLst/>
              <a:ahLst/>
              <a:cxnLst/>
              <a:rect l="l" t="t" r="r" b="b"/>
              <a:pathLst>
                <a:path w="81280">
                  <a:moveTo>
                    <a:pt x="80771" y="0"/>
                  </a:moveTo>
                  <a:lnTo>
                    <a:pt x="0" y="0"/>
                  </a:lnTo>
                </a:path>
              </a:pathLst>
            </a:custGeom>
            <a:ln w="3175">
              <a:solidFill>
                <a:srgbClr val="000000"/>
              </a:solidFill>
            </a:ln>
          </p:spPr>
          <p:txBody>
            <a:bodyPr wrap="square" lIns="0" tIns="0" rIns="0" bIns="0" rtlCol="0"/>
            <a:lstStyle/>
            <a:p>
              <a:endParaRPr/>
            </a:p>
          </p:txBody>
        </p:sp>
        <p:sp>
          <p:nvSpPr>
            <p:cNvPr id="49" name="object 49"/>
            <p:cNvSpPr/>
            <p:nvPr/>
          </p:nvSpPr>
          <p:spPr>
            <a:xfrm>
              <a:off x="2521711" y="4470908"/>
              <a:ext cx="88900" cy="24765"/>
            </a:xfrm>
            <a:custGeom>
              <a:avLst/>
              <a:gdLst/>
              <a:ahLst/>
              <a:cxnLst/>
              <a:rect l="l" t="t" r="r" b="b"/>
              <a:pathLst>
                <a:path w="88900" h="24764">
                  <a:moveTo>
                    <a:pt x="88392" y="24384"/>
                  </a:moveTo>
                  <a:lnTo>
                    <a:pt x="88392" y="0"/>
                  </a:lnTo>
                  <a:lnTo>
                    <a:pt x="0" y="0"/>
                  </a:lnTo>
                  <a:lnTo>
                    <a:pt x="0" y="24384"/>
                  </a:lnTo>
                  <a:lnTo>
                    <a:pt x="88392" y="24384"/>
                  </a:lnTo>
                  <a:close/>
                </a:path>
              </a:pathLst>
            </a:custGeom>
            <a:solidFill>
              <a:srgbClr val="000000"/>
            </a:solidFill>
          </p:spPr>
          <p:txBody>
            <a:bodyPr wrap="square" lIns="0" tIns="0" rIns="0" bIns="0" rtlCol="0"/>
            <a:lstStyle/>
            <a:p>
              <a:endParaRPr/>
            </a:p>
          </p:txBody>
        </p:sp>
        <p:sp>
          <p:nvSpPr>
            <p:cNvPr id="50" name="object 50"/>
            <p:cNvSpPr/>
            <p:nvPr/>
          </p:nvSpPr>
          <p:spPr>
            <a:xfrm>
              <a:off x="2357119" y="3713480"/>
              <a:ext cx="205740" cy="119380"/>
            </a:xfrm>
            <a:custGeom>
              <a:avLst/>
              <a:gdLst/>
              <a:ahLst/>
              <a:cxnLst/>
              <a:rect l="l" t="t" r="r" b="b"/>
              <a:pathLst>
                <a:path w="205739" h="119379">
                  <a:moveTo>
                    <a:pt x="0" y="0"/>
                  </a:moveTo>
                  <a:lnTo>
                    <a:pt x="205740" y="118872"/>
                  </a:lnTo>
                </a:path>
              </a:pathLst>
            </a:custGeom>
            <a:ln w="3175">
              <a:solidFill>
                <a:srgbClr val="000000"/>
              </a:solidFill>
            </a:ln>
          </p:spPr>
          <p:txBody>
            <a:bodyPr wrap="square" lIns="0" tIns="0" rIns="0" bIns="0" rtlCol="0"/>
            <a:lstStyle/>
            <a:p>
              <a:endParaRPr/>
            </a:p>
          </p:txBody>
        </p:sp>
        <p:sp>
          <p:nvSpPr>
            <p:cNvPr id="51" name="object 51"/>
            <p:cNvSpPr/>
            <p:nvPr/>
          </p:nvSpPr>
          <p:spPr>
            <a:xfrm>
              <a:off x="2349499" y="3701288"/>
              <a:ext cx="230504" cy="139065"/>
            </a:xfrm>
            <a:custGeom>
              <a:avLst/>
              <a:gdLst/>
              <a:ahLst/>
              <a:cxnLst/>
              <a:rect l="l" t="t" r="r" b="b"/>
              <a:pathLst>
                <a:path w="230505" h="139064">
                  <a:moveTo>
                    <a:pt x="230124" y="123444"/>
                  </a:moveTo>
                  <a:lnTo>
                    <a:pt x="12192" y="0"/>
                  </a:lnTo>
                  <a:lnTo>
                    <a:pt x="0" y="22860"/>
                  </a:lnTo>
                  <a:lnTo>
                    <a:pt x="202692" y="138684"/>
                  </a:lnTo>
                  <a:lnTo>
                    <a:pt x="230124" y="123444"/>
                  </a:lnTo>
                  <a:close/>
                </a:path>
              </a:pathLst>
            </a:custGeom>
            <a:solidFill>
              <a:srgbClr val="000000"/>
            </a:solidFill>
          </p:spPr>
          <p:txBody>
            <a:bodyPr wrap="square" lIns="0" tIns="0" rIns="0" bIns="0" rtlCol="0"/>
            <a:lstStyle/>
            <a:p>
              <a:endParaRPr/>
            </a:p>
          </p:txBody>
        </p:sp>
      </p:grpSp>
      <p:grpSp>
        <p:nvGrpSpPr>
          <p:cNvPr id="52" name="object 52"/>
          <p:cNvGrpSpPr/>
          <p:nvPr/>
        </p:nvGrpSpPr>
        <p:grpSpPr>
          <a:xfrm>
            <a:off x="2221483" y="3378200"/>
            <a:ext cx="29209" cy="165100"/>
            <a:chOff x="2221483" y="3378200"/>
            <a:chExt cx="29209" cy="165100"/>
          </a:xfrm>
        </p:grpSpPr>
        <p:sp>
          <p:nvSpPr>
            <p:cNvPr id="53" name="object 53"/>
            <p:cNvSpPr/>
            <p:nvPr/>
          </p:nvSpPr>
          <p:spPr>
            <a:xfrm>
              <a:off x="2236723" y="3381247"/>
              <a:ext cx="0" cy="160020"/>
            </a:xfrm>
            <a:custGeom>
              <a:avLst/>
              <a:gdLst/>
              <a:ahLst/>
              <a:cxnLst/>
              <a:rect l="l" t="t" r="r" b="b"/>
              <a:pathLst>
                <a:path h="160020">
                  <a:moveTo>
                    <a:pt x="0" y="0"/>
                  </a:moveTo>
                  <a:lnTo>
                    <a:pt x="0" y="160019"/>
                  </a:lnTo>
                </a:path>
              </a:pathLst>
            </a:custGeom>
            <a:ln w="3175">
              <a:solidFill>
                <a:srgbClr val="000000"/>
              </a:solidFill>
            </a:ln>
          </p:spPr>
          <p:txBody>
            <a:bodyPr wrap="square" lIns="0" tIns="0" rIns="0" bIns="0" rtlCol="0"/>
            <a:lstStyle/>
            <a:p>
              <a:endParaRPr/>
            </a:p>
          </p:txBody>
        </p:sp>
        <p:sp>
          <p:nvSpPr>
            <p:cNvPr id="54" name="object 54"/>
            <p:cNvSpPr/>
            <p:nvPr/>
          </p:nvSpPr>
          <p:spPr>
            <a:xfrm>
              <a:off x="2221483" y="3378200"/>
              <a:ext cx="29209" cy="165100"/>
            </a:xfrm>
            <a:custGeom>
              <a:avLst/>
              <a:gdLst/>
              <a:ahLst/>
              <a:cxnLst/>
              <a:rect l="l" t="t" r="r" b="b"/>
              <a:pathLst>
                <a:path w="29210" h="165100">
                  <a:moveTo>
                    <a:pt x="28956" y="164591"/>
                  </a:moveTo>
                  <a:lnTo>
                    <a:pt x="28956" y="0"/>
                  </a:lnTo>
                  <a:lnTo>
                    <a:pt x="0" y="0"/>
                  </a:lnTo>
                  <a:lnTo>
                    <a:pt x="0" y="164591"/>
                  </a:lnTo>
                  <a:lnTo>
                    <a:pt x="28956" y="164591"/>
                  </a:lnTo>
                  <a:close/>
                </a:path>
              </a:pathLst>
            </a:custGeom>
            <a:solidFill>
              <a:srgbClr val="000000"/>
            </a:solidFill>
          </p:spPr>
          <p:txBody>
            <a:bodyPr wrap="square" lIns="0" tIns="0" rIns="0" bIns="0" rtlCol="0"/>
            <a:lstStyle/>
            <a:p>
              <a:endParaRPr/>
            </a:p>
          </p:txBody>
        </p:sp>
      </p:grpSp>
      <p:grpSp>
        <p:nvGrpSpPr>
          <p:cNvPr id="55" name="object 55"/>
          <p:cNvGrpSpPr/>
          <p:nvPr/>
        </p:nvGrpSpPr>
        <p:grpSpPr>
          <a:xfrm>
            <a:off x="2015744" y="3683000"/>
            <a:ext cx="140335" cy="96520"/>
            <a:chOff x="2015744" y="3683000"/>
            <a:chExt cx="140335" cy="96520"/>
          </a:xfrm>
        </p:grpSpPr>
        <p:sp>
          <p:nvSpPr>
            <p:cNvPr id="56" name="object 56"/>
            <p:cNvSpPr/>
            <p:nvPr/>
          </p:nvSpPr>
          <p:spPr>
            <a:xfrm>
              <a:off x="2023364" y="3693667"/>
              <a:ext cx="121920" cy="73660"/>
            </a:xfrm>
            <a:custGeom>
              <a:avLst/>
              <a:gdLst/>
              <a:ahLst/>
              <a:cxnLst/>
              <a:rect l="l" t="t" r="r" b="b"/>
              <a:pathLst>
                <a:path w="121919" h="73660">
                  <a:moveTo>
                    <a:pt x="0" y="73152"/>
                  </a:moveTo>
                  <a:lnTo>
                    <a:pt x="121919" y="0"/>
                  </a:lnTo>
                </a:path>
              </a:pathLst>
            </a:custGeom>
            <a:ln w="3175">
              <a:solidFill>
                <a:srgbClr val="000000"/>
              </a:solidFill>
            </a:ln>
          </p:spPr>
          <p:txBody>
            <a:bodyPr wrap="square" lIns="0" tIns="0" rIns="0" bIns="0" rtlCol="0"/>
            <a:lstStyle/>
            <a:p>
              <a:endParaRPr/>
            </a:p>
          </p:txBody>
        </p:sp>
        <p:sp>
          <p:nvSpPr>
            <p:cNvPr id="57" name="object 57"/>
            <p:cNvSpPr/>
            <p:nvPr/>
          </p:nvSpPr>
          <p:spPr>
            <a:xfrm>
              <a:off x="2015744" y="3683000"/>
              <a:ext cx="140335" cy="96520"/>
            </a:xfrm>
            <a:custGeom>
              <a:avLst/>
              <a:gdLst/>
              <a:ahLst/>
              <a:cxnLst/>
              <a:rect l="l" t="t" r="r" b="b"/>
              <a:pathLst>
                <a:path w="140335" h="96520">
                  <a:moveTo>
                    <a:pt x="140207" y="22860"/>
                  </a:moveTo>
                  <a:lnTo>
                    <a:pt x="124968" y="0"/>
                  </a:lnTo>
                  <a:lnTo>
                    <a:pt x="0" y="71627"/>
                  </a:lnTo>
                  <a:lnTo>
                    <a:pt x="13716" y="96012"/>
                  </a:lnTo>
                  <a:lnTo>
                    <a:pt x="140207" y="22860"/>
                  </a:lnTo>
                  <a:close/>
                </a:path>
              </a:pathLst>
            </a:custGeom>
            <a:solidFill>
              <a:srgbClr val="000000"/>
            </a:solidFill>
          </p:spPr>
          <p:txBody>
            <a:bodyPr wrap="square" lIns="0" tIns="0" rIns="0" bIns="0" rtlCol="0"/>
            <a:lstStyle/>
            <a:p>
              <a:endParaRPr/>
            </a:p>
          </p:txBody>
        </p:sp>
      </p:grpSp>
      <p:grpSp>
        <p:nvGrpSpPr>
          <p:cNvPr id="58" name="object 58"/>
          <p:cNvGrpSpPr/>
          <p:nvPr/>
        </p:nvGrpSpPr>
        <p:grpSpPr>
          <a:xfrm>
            <a:off x="1992883" y="3565652"/>
            <a:ext cx="166370" cy="68580"/>
            <a:chOff x="1992883" y="3565652"/>
            <a:chExt cx="166370" cy="68580"/>
          </a:xfrm>
        </p:grpSpPr>
        <p:sp>
          <p:nvSpPr>
            <p:cNvPr id="59" name="object 59"/>
            <p:cNvSpPr/>
            <p:nvPr/>
          </p:nvSpPr>
          <p:spPr>
            <a:xfrm>
              <a:off x="1998979" y="3579368"/>
              <a:ext cx="152400" cy="43180"/>
            </a:xfrm>
            <a:custGeom>
              <a:avLst/>
              <a:gdLst/>
              <a:ahLst/>
              <a:cxnLst/>
              <a:rect l="l" t="t" r="r" b="b"/>
              <a:pathLst>
                <a:path w="152400" h="43179">
                  <a:moveTo>
                    <a:pt x="0" y="0"/>
                  </a:moveTo>
                  <a:lnTo>
                    <a:pt x="152400" y="42672"/>
                  </a:lnTo>
                </a:path>
              </a:pathLst>
            </a:custGeom>
            <a:ln w="3175">
              <a:solidFill>
                <a:srgbClr val="000000"/>
              </a:solidFill>
            </a:ln>
          </p:spPr>
          <p:txBody>
            <a:bodyPr wrap="square" lIns="0" tIns="0" rIns="0" bIns="0" rtlCol="0"/>
            <a:lstStyle/>
            <a:p>
              <a:endParaRPr/>
            </a:p>
          </p:txBody>
        </p:sp>
        <p:sp>
          <p:nvSpPr>
            <p:cNvPr id="60" name="object 60"/>
            <p:cNvSpPr/>
            <p:nvPr/>
          </p:nvSpPr>
          <p:spPr>
            <a:xfrm>
              <a:off x="1992883" y="3565652"/>
              <a:ext cx="166370" cy="68580"/>
            </a:xfrm>
            <a:custGeom>
              <a:avLst/>
              <a:gdLst/>
              <a:ahLst/>
              <a:cxnLst/>
              <a:rect l="l" t="t" r="r" b="b"/>
              <a:pathLst>
                <a:path w="166369" h="68579">
                  <a:moveTo>
                    <a:pt x="166116" y="44196"/>
                  </a:moveTo>
                  <a:lnTo>
                    <a:pt x="7620" y="0"/>
                  </a:lnTo>
                  <a:lnTo>
                    <a:pt x="0" y="25908"/>
                  </a:lnTo>
                  <a:lnTo>
                    <a:pt x="158496" y="68580"/>
                  </a:lnTo>
                  <a:lnTo>
                    <a:pt x="166116" y="44196"/>
                  </a:lnTo>
                  <a:close/>
                </a:path>
              </a:pathLst>
            </a:custGeom>
            <a:solidFill>
              <a:srgbClr val="000000"/>
            </a:solidFill>
          </p:spPr>
          <p:txBody>
            <a:bodyPr wrap="square" lIns="0" tIns="0" rIns="0" bIns="0" rtlCol="0"/>
            <a:lstStyle/>
            <a:p>
              <a:endParaRPr/>
            </a:p>
          </p:txBody>
        </p:sp>
      </p:grpSp>
      <p:sp>
        <p:nvSpPr>
          <p:cNvPr id="61" name="object 61"/>
          <p:cNvSpPr/>
          <p:nvPr/>
        </p:nvSpPr>
        <p:spPr>
          <a:xfrm>
            <a:off x="2318023" y="3441210"/>
            <a:ext cx="192493" cy="192493"/>
          </a:xfrm>
          <a:prstGeom prst="rect">
            <a:avLst/>
          </a:prstGeom>
          <a:blipFill>
            <a:blip r:embed="rId2" cstate="print"/>
            <a:stretch>
              <a:fillRect/>
            </a:stretch>
          </a:blipFill>
        </p:spPr>
        <p:txBody>
          <a:bodyPr wrap="square" lIns="0" tIns="0" rIns="0" bIns="0" rtlCol="0"/>
          <a:lstStyle/>
          <a:p>
            <a:endParaRPr/>
          </a:p>
        </p:txBody>
      </p:sp>
      <p:grpSp>
        <p:nvGrpSpPr>
          <p:cNvPr id="62" name="object 62"/>
          <p:cNvGrpSpPr/>
          <p:nvPr/>
        </p:nvGrpSpPr>
        <p:grpSpPr>
          <a:xfrm>
            <a:off x="5046979" y="3670808"/>
            <a:ext cx="1504315" cy="1571625"/>
            <a:chOff x="5046979" y="3670808"/>
            <a:chExt cx="1504315" cy="1571625"/>
          </a:xfrm>
        </p:grpSpPr>
        <p:sp>
          <p:nvSpPr>
            <p:cNvPr id="63" name="object 63"/>
            <p:cNvSpPr/>
            <p:nvPr/>
          </p:nvSpPr>
          <p:spPr>
            <a:xfrm>
              <a:off x="5956807" y="4402328"/>
              <a:ext cx="0" cy="367665"/>
            </a:xfrm>
            <a:custGeom>
              <a:avLst/>
              <a:gdLst/>
              <a:ahLst/>
              <a:cxnLst/>
              <a:rect l="l" t="t" r="r" b="b"/>
              <a:pathLst>
                <a:path h="367664">
                  <a:moveTo>
                    <a:pt x="0" y="0"/>
                  </a:moveTo>
                  <a:lnTo>
                    <a:pt x="0" y="367284"/>
                  </a:lnTo>
                </a:path>
              </a:pathLst>
            </a:custGeom>
            <a:ln w="3175">
              <a:solidFill>
                <a:srgbClr val="000000"/>
              </a:solidFill>
            </a:ln>
          </p:spPr>
          <p:txBody>
            <a:bodyPr wrap="square" lIns="0" tIns="0" rIns="0" bIns="0" rtlCol="0"/>
            <a:lstStyle/>
            <a:p>
              <a:endParaRPr/>
            </a:p>
          </p:txBody>
        </p:sp>
        <p:sp>
          <p:nvSpPr>
            <p:cNvPr id="64" name="object 64"/>
            <p:cNvSpPr/>
            <p:nvPr/>
          </p:nvSpPr>
          <p:spPr>
            <a:xfrm>
              <a:off x="5943091" y="4391660"/>
              <a:ext cx="26034" cy="388620"/>
            </a:xfrm>
            <a:custGeom>
              <a:avLst/>
              <a:gdLst/>
              <a:ahLst/>
              <a:cxnLst/>
              <a:rect l="l" t="t" r="r" b="b"/>
              <a:pathLst>
                <a:path w="26035" h="388620">
                  <a:moveTo>
                    <a:pt x="25908" y="388619"/>
                  </a:moveTo>
                  <a:lnTo>
                    <a:pt x="25908" y="7619"/>
                  </a:lnTo>
                  <a:lnTo>
                    <a:pt x="13716" y="0"/>
                  </a:lnTo>
                  <a:lnTo>
                    <a:pt x="0" y="7619"/>
                  </a:lnTo>
                  <a:lnTo>
                    <a:pt x="0" y="373379"/>
                  </a:lnTo>
                  <a:lnTo>
                    <a:pt x="25908" y="388619"/>
                  </a:lnTo>
                  <a:close/>
                </a:path>
              </a:pathLst>
            </a:custGeom>
            <a:solidFill>
              <a:srgbClr val="000000"/>
            </a:solidFill>
          </p:spPr>
          <p:txBody>
            <a:bodyPr wrap="square" lIns="0" tIns="0" rIns="0" bIns="0" rtlCol="0"/>
            <a:lstStyle/>
            <a:p>
              <a:endParaRPr/>
            </a:p>
          </p:txBody>
        </p:sp>
        <p:sp>
          <p:nvSpPr>
            <p:cNvPr id="65" name="object 65"/>
            <p:cNvSpPr/>
            <p:nvPr/>
          </p:nvSpPr>
          <p:spPr>
            <a:xfrm>
              <a:off x="5888227" y="4432808"/>
              <a:ext cx="0" cy="297180"/>
            </a:xfrm>
            <a:custGeom>
              <a:avLst/>
              <a:gdLst/>
              <a:ahLst/>
              <a:cxnLst/>
              <a:rect l="l" t="t" r="r" b="b"/>
              <a:pathLst>
                <a:path h="297179">
                  <a:moveTo>
                    <a:pt x="0" y="297179"/>
                  </a:moveTo>
                  <a:lnTo>
                    <a:pt x="0" y="0"/>
                  </a:lnTo>
                </a:path>
              </a:pathLst>
            </a:custGeom>
            <a:ln w="3175">
              <a:solidFill>
                <a:srgbClr val="000000"/>
              </a:solidFill>
            </a:ln>
          </p:spPr>
          <p:txBody>
            <a:bodyPr wrap="square" lIns="0" tIns="0" rIns="0" bIns="0" rtlCol="0"/>
            <a:lstStyle/>
            <a:p>
              <a:endParaRPr/>
            </a:p>
          </p:txBody>
        </p:sp>
        <p:sp>
          <p:nvSpPr>
            <p:cNvPr id="66" name="object 66"/>
            <p:cNvSpPr/>
            <p:nvPr/>
          </p:nvSpPr>
          <p:spPr>
            <a:xfrm>
              <a:off x="5874511" y="4432808"/>
              <a:ext cx="26034" cy="299085"/>
            </a:xfrm>
            <a:custGeom>
              <a:avLst/>
              <a:gdLst/>
              <a:ahLst/>
              <a:cxnLst/>
              <a:rect l="l" t="t" r="r" b="b"/>
              <a:pathLst>
                <a:path w="26035" h="299085">
                  <a:moveTo>
                    <a:pt x="25908" y="298703"/>
                  </a:moveTo>
                  <a:lnTo>
                    <a:pt x="25908" y="0"/>
                  </a:lnTo>
                  <a:lnTo>
                    <a:pt x="0" y="0"/>
                  </a:lnTo>
                  <a:lnTo>
                    <a:pt x="0" y="298703"/>
                  </a:lnTo>
                  <a:lnTo>
                    <a:pt x="25908" y="298703"/>
                  </a:lnTo>
                  <a:close/>
                </a:path>
              </a:pathLst>
            </a:custGeom>
            <a:solidFill>
              <a:srgbClr val="000000"/>
            </a:solidFill>
          </p:spPr>
          <p:txBody>
            <a:bodyPr wrap="square" lIns="0" tIns="0" rIns="0" bIns="0" rtlCol="0"/>
            <a:lstStyle/>
            <a:p>
              <a:endParaRPr/>
            </a:p>
          </p:txBody>
        </p:sp>
        <p:sp>
          <p:nvSpPr>
            <p:cNvPr id="67" name="object 67"/>
            <p:cNvSpPr/>
            <p:nvPr/>
          </p:nvSpPr>
          <p:spPr>
            <a:xfrm>
              <a:off x="5633719" y="4772660"/>
              <a:ext cx="320040" cy="186055"/>
            </a:xfrm>
            <a:custGeom>
              <a:avLst/>
              <a:gdLst/>
              <a:ahLst/>
              <a:cxnLst/>
              <a:rect l="l" t="t" r="r" b="b"/>
              <a:pathLst>
                <a:path w="320039" h="186054">
                  <a:moveTo>
                    <a:pt x="320039" y="0"/>
                  </a:moveTo>
                  <a:lnTo>
                    <a:pt x="0" y="185927"/>
                  </a:lnTo>
                </a:path>
              </a:pathLst>
            </a:custGeom>
            <a:ln w="3175">
              <a:solidFill>
                <a:srgbClr val="000000"/>
              </a:solidFill>
            </a:ln>
          </p:spPr>
          <p:txBody>
            <a:bodyPr wrap="square" lIns="0" tIns="0" rIns="0" bIns="0" rtlCol="0"/>
            <a:lstStyle/>
            <a:p>
              <a:endParaRPr/>
            </a:p>
          </p:txBody>
        </p:sp>
        <p:sp>
          <p:nvSpPr>
            <p:cNvPr id="68" name="object 68"/>
            <p:cNvSpPr/>
            <p:nvPr/>
          </p:nvSpPr>
          <p:spPr>
            <a:xfrm>
              <a:off x="5626099" y="4765040"/>
              <a:ext cx="342900" cy="205740"/>
            </a:xfrm>
            <a:custGeom>
              <a:avLst/>
              <a:gdLst/>
              <a:ahLst/>
              <a:cxnLst/>
              <a:rect l="l" t="t" r="r" b="b"/>
              <a:pathLst>
                <a:path w="342900" h="205739">
                  <a:moveTo>
                    <a:pt x="342900" y="15239"/>
                  </a:moveTo>
                  <a:lnTo>
                    <a:pt x="316991" y="0"/>
                  </a:lnTo>
                  <a:lnTo>
                    <a:pt x="0" y="182880"/>
                  </a:lnTo>
                  <a:lnTo>
                    <a:pt x="0" y="198120"/>
                  </a:lnTo>
                  <a:lnTo>
                    <a:pt x="12191" y="205739"/>
                  </a:lnTo>
                  <a:lnTo>
                    <a:pt x="342900" y="15239"/>
                  </a:lnTo>
                  <a:close/>
                </a:path>
              </a:pathLst>
            </a:custGeom>
            <a:solidFill>
              <a:srgbClr val="000000"/>
            </a:solidFill>
          </p:spPr>
          <p:txBody>
            <a:bodyPr wrap="square" lIns="0" tIns="0" rIns="0" bIns="0" rtlCol="0"/>
            <a:lstStyle/>
            <a:p>
              <a:endParaRPr/>
            </a:p>
          </p:txBody>
        </p:sp>
        <p:sp>
          <p:nvSpPr>
            <p:cNvPr id="69" name="object 69"/>
            <p:cNvSpPr/>
            <p:nvPr/>
          </p:nvSpPr>
          <p:spPr>
            <a:xfrm>
              <a:off x="5303011" y="4777232"/>
              <a:ext cx="312420" cy="181610"/>
            </a:xfrm>
            <a:custGeom>
              <a:avLst/>
              <a:gdLst/>
              <a:ahLst/>
              <a:cxnLst/>
              <a:rect l="l" t="t" r="r" b="b"/>
              <a:pathLst>
                <a:path w="312420" h="181610">
                  <a:moveTo>
                    <a:pt x="0" y="0"/>
                  </a:moveTo>
                  <a:lnTo>
                    <a:pt x="312420" y="181355"/>
                  </a:lnTo>
                </a:path>
              </a:pathLst>
            </a:custGeom>
            <a:ln w="3175">
              <a:solidFill>
                <a:srgbClr val="000000"/>
              </a:solidFill>
            </a:ln>
          </p:spPr>
          <p:txBody>
            <a:bodyPr wrap="square" lIns="0" tIns="0" rIns="0" bIns="0" rtlCol="0"/>
            <a:lstStyle/>
            <a:p>
              <a:endParaRPr/>
            </a:p>
          </p:txBody>
        </p:sp>
        <p:sp>
          <p:nvSpPr>
            <p:cNvPr id="70" name="object 70"/>
            <p:cNvSpPr/>
            <p:nvPr/>
          </p:nvSpPr>
          <p:spPr>
            <a:xfrm>
              <a:off x="5295391" y="4765040"/>
              <a:ext cx="330835" cy="205740"/>
            </a:xfrm>
            <a:custGeom>
              <a:avLst/>
              <a:gdLst/>
              <a:ahLst/>
              <a:cxnLst/>
              <a:rect l="l" t="t" r="r" b="b"/>
              <a:pathLst>
                <a:path w="330835" h="205739">
                  <a:moveTo>
                    <a:pt x="330708" y="198119"/>
                  </a:moveTo>
                  <a:lnTo>
                    <a:pt x="330708" y="182879"/>
                  </a:lnTo>
                  <a:lnTo>
                    <a:pt x="13716" y="0"/>
                  </a:lnTo>
                  <a:lnTo>
                    <a:pt x="0" y="7620"/>
                  </a:lnTo>
                  <a:lnTo>
                    <a:pt x="0" y="22860"/>
                  </a:lnTo>
                  <a:lnTo>
                    <a:pt x="318516" y="205739"/>
                  </a:lnTo>
                  <a:lnTo>
                    <a:pt x="330708" y="198119"/>
                  </a:lnTo>
                  <a:close/>
                </a:path>
              </a:pathLst>
            </a:custGeom>
            <a:solidFill>
              <a:srgbClr val="000000"/>
            </a:solidFill>
          </p:spPr>
          <p:txBody>
            <a:bodyPr wrap="square" lIns="0" tIns="0" rIns="0" bIns="0" rtlCol="0"/>
            <a:lstStyle/>
            <a:p>
              <a:endParaRPr/>
            </a:p>
          </p:txBody>
        </p:sp>
        <p:sp>
          <p:nvSpPr>
            <p:cNvPr id="71" name="object 71"/>
            <p:cNvSpPr/>
            <p:nvPr/>
          </p:nvSpPr>
          <p:spPr>
            <a:xfrm>
              <a:off x="5367019" y="4731512"/>
              <a:ext cx="256540" cy="152400"/>
            </a:xfrm>
            <a:custGeom>
              <a:avLst/>
              <a:gdLst/>
              <a:ahLst/>
              <a:cxnLst/>
              <a:rect l="l" t="t" r="r" b="b"/>
              <a:pathLst>
                <a:path w="256539" h="152400">
                  <a:moveTo>
                    <a:pt x="0" y="0"/>
                  </a:moveTo>
                  <a:lnTo>
                    <a:pt x="256031" y="152399"/>
                  </a:lnTo>
                </a:path>
              </a:pathLst>
            </a:custGeom>
            <a:ln w="3175">
              <a:solidFill>
                <a:srgbClr val="000000"/>
              </a:solidFill>
            </a:ln>
          </p:spPr>
          <p:txBody>
            <a:bodyPr wrap="square" lIns="0" tIns="0" rIns="0" bIns="0" rtlCol="0"/>
            <a:lstStyle/>
            <a:p>
              <a:endParaRPr/>
            </a:p>
          </p:txBody>
        </p:sp>
        <p:sp>
          <p:nvSpPr>
            <p:cNvPr id="72" name="object 72"/>
            <p:cNvSpPr/>
            <p:nvPr/>
          </p:nvSpPr>
          <p:spPr>
            <a:xfrm>
              <a:off x="5356351" y="4722368"/>
              <a:ext cx="277495" cy="172720"/>
            </a:xfrm>
            <a:custGeom>
              <a:avLst/>
              <a:gdLst/>
              <a:ahLst/>
              <a:cxnLst/>
              <a:rect l="l" t="t" r="r" b="b"/>
              <a:pathLst>
                <a:path w="277495" h="172720">
                  <a:moveTo>
                    <a:pt x="277368" y="149351"/>
                  </a:moveTo>
                  <a:lnTo>
                    <a:pt x="15239" y="0"/>
                  </a:lnTo>
                  <a:lnTo>
                    <a:pt x="0" y="22860"/>
                  </a:lnTo>
                  <a:lnTo>
                    <a:pt x="262127" y="172211"/>
                  </a:lnTo>
                  <a:lnTo>
                    <a:pt x="277368" y="149351"/>
                  </a:lnTo>
                  <a:close/>
                </a:path>
              </a:pathLst>
            </a:custGeom>
            <a:solidFill>
              <a:srgbClr val="000000"/>
            </a:solidFill>
          </p:spPr>
          <p:txBody>
            <a:bodyPr wrap="square" lIns="0" tIns="0" rIns="0" bIns="0" rtlCol="0"/>
            <a:lstStyle/>
            <a:p>
              <a:endParaRPr/>
            </a:p>
          </p:txBody>
        </p:sp>
        <p:sp>
          <p:nvSpPr>
            <p:cNvPr id="73" name="object 73"/>
            <p:cNvSpPr/>
            <p:nvPr/>
          </p:nvSpPr>
          <p:spPr>
            <a:xfrm>
              <a:off x="5295391" y="4394708"/>
              <a:ext cx="0" cy="367665"/>
            </a:xfrm>
            <a:custGeom>
              <a:avLst/>
              <a:gdLst/>
              <a:ahLst/>
              <a:cxnLst/>
              <a:rect l="l" t="t" r="r" b="b"/>
              <a:pathLst>
                <a:path h="367664">
                  <a:moveTo>
                    <a:pt x="0" y="367283"/>
                  </a:moveTo>
                  <a:lnTo>
                    <a:pt x="0" y="0"/>
                  </a:lnTo>
                </a:path>
              </a:pathLst>
            </a:custGeom>
            <a:ln w="3175">
              <a:solidFill>
                <a:srgbClr val="000000"/>
              </a:solidFill>
            </a:ln>
          </p:spPr>
          <p:txBody>
            <a:bodyPr wrap="square" lIns="0" tIns="0" rIns="0" bIns="0" rtlCol="0"/>
            <a:lstStyle/>
            <a:p>
              <a:endParaRPr/>
            </a:p>
          </p:txBody>
        </p:sp>
        <p:sp>
          <p:nvSpPr>
            <p:cNvPr id="74" name="object 74"/>
            <p:cNvSpPr/>
            <p:nvPr/>
          </p:nvSpPr>
          <p:spPr>
            <a:xfrm>
              <a:off x="5283199" y="4384040"/>
              <a:ext cx="26034" cy="388620"/>
            </a:xfrm>
            <a:custGeom>
              <a:avLst/>
              <a:gdLst/>
              <a:ahLst/>
              <a:cxnLst/>
              <a:rect l="l" t="t" r="r" b="b"/>
              <a:pathLst>
                <a:path w="26035" h="388620">
                  <a:moveTo>
                    <a:pt x="25908" y="381000"/>
                  </a:moveTo>
                  <a:lnTo>
                    <a:pt x="25908" y="15239"/>
                  </a:lnTo>
                  <a:lnTo>
                    <a:pt x="0" y="0"/>
                  </a:lnTo>
                  <a:lnTo>
                    <a:pt x="0" y="381000"/>
                  </a:lnTo>
                  <a:lnTo>
                    <a:pt x="12191" y="388620"/>
                  </a:lnTo>
                  <a:lnTo>
                    <a:pt x="25908" y="381000"/>
                  </a:lnTo>
                  <a:close/>
                </a:path>
              </a:pathLst>
            </a:custGeom>
            <a:solidFill>
              <a:srgbClr val="000000"/>
            </a:solidFill>
          </p:spPr>
          <p:txBody>
            <a:bodyPr wrap="square" lIns="0" tIns="0" rIns="0" bIns="0" rtlCol="0"/>
            <a:lstStyle/>
            <a:p>
              <a:endParaRPr/>
            </a:p>
          </p:txBody>
        </p:sp>
        <p:sp>
          <p:nvSpPr>
            <p:cNvPr id="75" name="object 75"/>
            <p:cNvSpPr/>
            <p:nvPr/>
          </p:nvSpPr>
          <p:spPr>
            <a:xfrm>
              <a:off x="5298439" y="4201160"/>
              <a:ext cx="325120" cy="190500"/>
            </a:xfrm>
            <a:custGeom>
              <a:avLst/>
              <a:gdLst/>
              <a:ahLst/>
              <a:cxnLst/>
              <a:rect l="l" t="t" r="r" b="b"/>
              <a:pathLst>
                <a:path w="325120" h="190500">
                  <a:moveTo>
                    <a:pt x="0" y="190500"/>
                  </a:moveTo>
                  <a:lnTo>
                    <a:pt x="324612" y="0"/>
                  </a:lnTo>
                </a:path>
              </a:pathLst>
            </a:custGeom>
            <a:ln w="3175">
              <a:solidFill>
                <a:srgbClr val="000000"/>
              </a:solidFill>
            </a:ln>
          </p:spPr>
          <p:txBody>
            <a:bodyPr wrap="square" lIns="0" tIns="0" rIns="0" bIns="0" rtlCol="0"/>
            <a:lstStyle/>
            <a:p>
              <a:endParaRPr/>
            </a:p>
          </p:txBody>
        </p:sp>
        <p:sp>
          <p:nvSpPr>
            <p:cNvPr id="76" name="object 76"/>
            <p:cNvSpPr/>
            <p:nvPr/>
          </p:nvSpPr>
          <p:spPr>
            <a:xfrm>
              <a:off x="5283199" y="4185920"/>
              <a:ext cx="342900" cy="213360"/>
            </a:xfrm>
            <a:custGeom>
              <a:avLst/>
              <a:gdLst/>
              <a:ahLst/>
              <a:cxnLst/>
              <a:rect l="l" t="t" r="r" b="b"/>
              <a:pathLst>
                <a:path w="342900" h="213360">
                  <a:moveTo>
                    <a:pt x="342900" y="30479"/>
                  </a:moveTo>
                  <a:lnTo>
                    <a:pt x="342900" y="0"/>
                  </a:lnTo>
                  <a:lnTo>
                    <a:pt x="0" y="198120"/>
                  </a:lnTo>
                  <a:lnTo>
                    <a:pt x="25908" y="213360"/>
                  </a:lnTo>
                  <a:lnTo>
                    <a:pt x="342900" y="30479"/>
                  </a:lnTo>
                  <a:close/>
                </a:path>
              </a:pathLst>
            </a:custGeom>
            <a:solidFill>
              <a:srgbClr val="000000"/>
            </a:solidFill>
          </p:spPr>
          <p:txBody>
            <a:bodyPr wrap="square" lIns="0" tIns="0" rIns="0" bIns="0" rtlCol="0"/>
            <a:lstStyle/>
            <a:p>
              <a:endParaRPr/>
            </a:p>
          </p:txBody>
        </p:sp>
        <p:sp>
          <p:nvSpPr>
            <p:cNvPr id="77" name="object 77"/>
            <p:cNvSpPr/>
            <p:nvPr/>
          </p:nvSpPr>
          <p:spPr>
            <a:xfrm>
              <a:off x="5367019" y="4280408"/>
              <a:ext cx="256540" cy="152400"/>
            </a:xfrm>
            <a:custGeom>
              <a:avLst/>
              <a:gdLst/>
              <a:ahLst/>
              <a:cxnLst/>
              <a:rect l="l" t="t" r="r" b="b"/>
              <a:pathLst>
                <a:path w="256539" h="152400">
                  <a:moveTo>
                    <a:pt x="256031" y="0"/>
                  </a:moveTo>
                  <a:lnTo>
                    <a:pt x="0" y="152400"/>
                  </a:lnTo>
                </a:path>
              </a:pathLst>
            </a:custGeom>
            <a:ln w="3175">
              <a:solidFill>
                <a:srgbClr val="000000"/>
              </a:solidFill>
            </a:ln>
          </p:spPr>
          <p:txBody>
            <a:bodyPr wrap="square" lIns="0" tIns="0" rIns="0" bIns="0" rtlCol="0"/>
            <a:lstStyle/>
            <a:p>
              <a:endParaRPr/>
            </a:p>
          </p:txBody>
        </p:sp>
        <p:sp>
          <p:nvSpPr>
            <p:cNvPr id="78" name="object 78"/>
            <p:cNvSpPr/>
            <p:nvPr/>
          </p:nvSpPr>
          <p:spPr>
            <a:xfrm>
              <a:off x="5356351" y="4269740"/>
              <a:ext cx="277495" cy="172720"/>
            </a:xfrm>
            <a:custGeom>
              <a:avLst/>
              <a:gdLst/>
              <a:ahLst/>
              <a:cxnLst/>
              <a:rect l="l" t="t" r="r" b="b"/>
              <a:pathLst>
                <a:path w="277495" h="172720">
                  <a:moveTo>
                    <a:pt x="277368" y="22860"/>
                  </a:moveTo>
                  <a:lnTo>
                    <a:pt x="262127" y="0"/>
                  </a:lnTo>
                  <a:lnTo>
                    <a:pt x="0" y="149352"/>
                  </a:lnTo>
                  <a:lnTo>
                    <a:pt x="15239" y="172212"/>
                  </a:lnTo>
                  <a:lnTo>
                    <a:pt x="277368" y="22860"/>
                  </a:lnTo>
                  <a:close/>
                </a:path>
              </a:pathLst>
            </a:custGeom>
            <a:solidFill>
              <a:srgbClr val="000000"/>
            </a:solidFill>
          </p:spPr>
          <p:txBody>
            <a:bodyPr wrap="square" lIns="0" tIns="0" rIns="0" bIns="0" rtlCol="0"/>
            <a:lstStyle/>
            <a:p>
              <a:endParaRPr/>
            </a:p>
          </p:txBody>
        </p:sp>
        <p:sp>
          <p:nvSpPr>
            <p:cNvPr id="79" name="object 79"/>
            <p:cNvSpPr/>
            <p:nvPr/>
          </p:nvSpPr>
          <p:spPr>
            <a:xfrm>
              <a:off x="5629147" y="4201160"/>
              <a:ext cx="317500" cy="186055"/>
            </a:xfrm>
            <a:custGeom>
              <a:avLst/>
              <a:gdLst/>
              <a:ahLst/>
              <a:cxnLst/>
              <a:rect l="l" t="t" r="r" b="b"/>
              <a:pathLst>
                <a:path w="317500" h="186054">
                  <a:moveTo>
                    <a:pt x="0" y="0"/>
                  </a:moveTo>
                  <a:lnTo>
                    <a:pt x="316991" y="185927"/>
                  </a:lnTo>
                </a:path>
              </a:pathLst>
            </a:custGeom>
            <a:ln w="3175">
              <a:solidFill>
                <a:srgbClr val="000000"/>
              </a:solidFill>
            </a:ln>
          </p:spPr>
          <p:txBody>
            <a:bodyPr wrap="square" lIns="0" tIns="0" rIns="0" bIns="0" rtlCol="0"/>
            <a:lstStyle/>
            <a:p>
              <a:endParaRPr/>
            </a:p>
          </p:txBody>
        </p:sp>
        <p:sp>
          <p:nvSpPr>
            <p:cNvPr id="80" name="object 80"/>
            <p:cNvSpPr/>
            <p:nvPr/>
          </p:nvSpPr>
          <p:spPr>
            <a:xfrm>
              <a:off x="5626099" y="4185920"/>
              <a:ext cx="330835" cy="213360"/>
            </a:xfrm>
            <a:custGeom>
              <a:avLst/>
              <a:gdLst/>
              <a:ahLst/>
              <a:cxnLst/>
              <a:rect l="l" t="t" r="r" b="b"/>
              <a:pathLst>
                <a:path w="330835" h="213360">
                  <a:moveTo>
                    <a:pt x="330708" y="205739"/>
                  </a:moveTo>
                  <a:lnTo>
                    <a:pt x="330708" y="190500"/>
                  </a:lnTo>
                  <a:lnTo>
                    <a:pt x="0" y="0"/>
                  </a:lnTo>
                  <a:lnTo>
                    <a:pt x="0" y="30479"/>
                  </a:lnTo>
                  <a:lnTo>
                    <a:pt x="316991" y="213359"/>
                  </a:lnTo>
                  <a:lnTo>
                    <a:pt x="330708" y="205739"/>
                  </a:lnTo>
                  <a:close/>
                </a:path>
              </a:pathLst>
            </a:custGeom>
            <a:solidFill>
              <a:srgbClr val="000000"/>
            </a:solidFill>
          </p:spPr>
          <p:txBody>
            <a:bodyPr wrap="square" lIns="0" tIns="0" rIns="0" bIns="0" rtlCol="0"/>
            <a:lstStyle/>
            <a:p>
              <a:endParaRPr/>
            </a:p>
          </p:txBody>
        </p:sp>
        <p:sp>
          <p:nvSpPr>
            <p:cNvPr id="81" name="object 81"/>
            <p:cNvSpPr/>
            <p:nvPr/>
          </p:nvSpPr>
          <p:spPr>
            <a:xfrm>
              <a:off x="5046979" y="4765040"/>
              <a:ext cx="248412" cy="160020"/>
            </a:xfrm>
            <a:prstGeom prst="rect">
              <a:avLst/>
            </a:prstGeom>
            <a:blipFill>
              <a:blip r:embed="rId3" cstate="print"/>
              <a:stretch>
                <a:fillRect/>
              </a:stretch>
            </a:blipFill>
          </p:spPr>
          <p:txBody>
            <a:bodyPr wrap="square" lIns="0" tIns="0" rIns="0" bIns="0" rtlCol="0"/>
            <a:lstStyle/>
            <a:p>
              <a:endParaRPr/>
            </a:p>
          </p:txBody>
        </p:sp>
        <p:sp>
          <p:nvSpPr>
            <p:cNvPr id="82" name="object 82"/>
            <p:cNvSpPr/>
            <p:nvPr/>
          </p:nvSpPr>
          <p:spPr>
            <a:xfrm>
              <a:off x="5626099" y="4973828"/>
              <a:ext cx="0" cy="266700"/>
            </a:xfrm>
            <a:custGeom>
              <a:avLst/>
              <a:gdLst/>
              <a:ahLst/>
              <a:cxnLst/>
              <a:rect l="l" t="t" r="r" b="b"/>
              <a:pathLst>
                <a:path h="266700">
                  <a:moveTo>
                    <a:pt x="0" y="266700"/>
                  </a:moveTo>
                  <a:lnTo>
                    <a:pt x="0" y="0"/>
                  </a:lnTo>
                </a:path>
              </a:pathLst>
            </a:custGeom>
            <a:ln w="3175">
              <a:solidFill>
                <a:srgbClr val="000000"/>
              </a:solidFill>
            </a:ln>
          </p:spPr>
          <p:txBody>
            <a:bodyPr wrap="square" lIns="0" tIns="0" rIns="0" bIns="0" rtlCol="0"/>
            <a:lstStyle/>
            <a:p>
              <a:endParaRPr/>
            </a:p>
          </p:txBody>
        </p:sp>
        <p:sp>
          <p:nvSpPr>
            <p:cNvPr id="83" name="object 83"/>
            <p:cNvSpPr/>
            <p:nvPr/>
          </p:nvSpPr>
          <p:spPr>
            <a:xfrm>
              <a:off x="5613400" y="4967135"/>
              <a:ext cx="25400" cy="274955"/>
            </a:xfrm>
            <a:custGeom>
              <a:avLst/>
              <a:gdLst/>
              <a:ahLst/>
              <a:cxnLst/>
              <a:rect l="l" t="t" r="r" b="b"/>
              <a:pathLst>
                <a:path w="25400" h="274954">
                  <a:moveTo>
                    <a:pt x="25400" y="0"/>
                  </a:moveTo>
                  <a:lnTo>
                    <a:pt x="12700" y="0"/>
                  </a:lnTo>
                  <a:lnTo>
                    <a:pt x="0" y="0"/>
                  </a:lnTo>
                  <a:lnTo>
                    <a:pt x="0" y="274916"/>
                  </a:lnTo>
                  <a:lnTo>
                    <a:pt x="12700" y="274916"/>
                  </a:lnTo>
                  <a:lnTo>
                    <a:pt x="25400" y="274916"/>
                  </a:lnTo>
                  <a:lnTo>
                    <a:pt x="25400" y="0"/>
                  </a:lnTo>
                  <a:close/>
                </a:path>
              </a:pathLst>
            </a:custGeom>
            <a:solidFill>
              <a:srgbClr val="000000"/>
            </a:solidFill>
          </p:spPr>
          <p:txBody>
            <a:bodyPr wrap="square" lIns="0" tIns="0" rIns="0" bIns="0" rtlCol="0"/>
            <a:lstStyle/>
            <a:p>
              <a:endParaRPr/>
            </a:p>
          </p:txBody>
        </p:sp>
        <p:sp>
          <p:nvSpPr>
            <p:cNvPr id="84" name="object 84"/>
            <p:cNvSpPr/>
            <p:nvPr/>
          </p:nvSpPr>
          <p:spPr>
            <a:xfrm>
              <a:off x="5964427" y="4205732"/>
              <a:ext cx="312420" cy="181610"/>
            </a:xfrm>
            <a:custGeom>
              <a:avLst/>
              <a:gdLst/>
              <a:ahLst/>
              <a:cxnLst/>
              <a:rect l="l" t="t" r="r" b="b"/>
              <a:pathLst>
                <a:path w="312420" h="181610">
                  <a:moveTo>
                    <a:pt x="0" y="181355"/>
                  </a:moveTo>
                  <a:lnTo>
                    <a:pt x="312420" y="0"/>
                  </a:lnTo>
                </a:path>
              </a:pathLst>
            </a:custGeom>
            <a:ln w="3175">
              <a:solidFill>
                <a:srgbClr val="000000"/>
              </a:solidFill>
            </a:ln>
          </p:spPr>
          <p:txBody>
            <a:bodyPr wrap="square" lIns="0" tIns="0" rIns="0" bIns="0" rtlCol="0"/>
            <a:lstStyle/>
            <a:p>
              <a:endParaRPr/>
            </a:p>
          </p:txBody>
        </p:sp>
        <p:sp>
          <p:nvSpPr>
            <p:cNvPr id="85" name="object 85"/>
            <p:cNvSpPr/>
            <p:nvPr/>
          </p:nvSpPr>
          <p:spPr>
            <a:xfrm>
              <a:off x="5956807" y="4193540"/>
              <a:ext cx="329565" cy="205740"/>
            </a:xfrm>
            <a:custGeom>
              <a:avLst/>
              <a:gdLst/>
              <a:ahLst/>
              <a:cxnLst/>
              <a:rect l="l" t="t" r="r" b="b"/>
              <a:pathLst>
                <a:path w="329564" h="205739">
                  <a:moveTo>
                    <a:pt x="329184" y="22860"/>
                  </a:moveTo>
                  <a:lnTo>
                    <a:pt x="329184" y="7620"/>
                  </a:lnTo>
                  <a:lnTo>
                    <a:pt x="313943" y="0"/>
                  </a:lnTo>
                  <a:lnTo>
                    <a:pt x="0" y="182880"/>
                  </a:lnTo>
                  <a:lnTo>
                    <a:pt x="0" y="198120"/>
                  </a:lnTo>
                  <a:lnTo>
                    <a:pt x="12191" y="205739"/>
                  </a:lnTo>
                  <a:lnTo>
                    <a:pt x="329184" y="22860"/>
                  </a:lnTo>
                  <a:close/>
                </a:path>
              </a:pathLst>
            </a:custGeom>
            <a:solidFill>
              <a:srgbClr val="000000"/>
            </a:solidFill>
          </p:spPr>
          <p:txBody>
            <a:bodyPr wrap="square" lIns="0" tIns="0" rIns="0" bIns="0" rtlCol="0"/>
            <a:lstStyle/>
            <a:p>
              <a:endParaRPr/>
            </a:p>
          </p:txBody>
        </p:sp>
        <p:sp>
          <p:nvSpPr>
            <p:cNvPr id="86" name="object 86"/>
            <p:cNvSpPr/>
            <p:nvPr/>
          </p:nvSpPr>
          <p:spPr>
            <a:xfrm>
              <a:off x="6293611" y="4204208"/>
              <a:ext cx="236220" cy="139065"/>
            </a:xfrm>
            <a:custGeom>
              <a:avLst/>
              <a:gdLst/>
              <a:ahLst/>
              <a:cxnLst/>
              <a:rect l="l" t="t" r="r" b="b"/>
              <a:pathLst>
                <a:path w="236220" h="139064">
                  <a:moveTo>
                    <a:pt x="236220" y="138683"/>
                  </a:moveTo>
                  <a:lnTo>
                    <a:pt x="0" y="0"/>
                  </a:lnTo>
                </a:path>
              </a:pathLst>
            </a:custGeom>
            <a:ln w="3175">
              <a:solidFill>
                <a:srgbClr val="000000"/>
              </a:solidFill>
            </a:ln>
          </p:spPr>
          <p:txBody>
            <a:bodyPr wrap="square" lIns="0" tIns="0" rIns="0" bIns="0" rtlCol="0"/>
            <a:lstStyle/>
            <a:p>
              <a:endParaRPr/>
            </a:p>
          </p:txBody>
        </p:sp>
        <p:sp>
          <p:nvSpPr>
            <p:cNvPr id="87" name="object 87"/>
            <p:cNvSpPr/>
            <p:nvPr/>
          </p:nvSpPr>
          <p:spPr>
            <a:xfrm>
              <a:off x="6285991" y="4193540"/>
              <a:ext cx="265430" cy="182880"/>
            </a:xfrm>
            <a:custGeom>
              <a:avLst/>
              <a:gdLst/>
              <a:ahLst/>
              <a:cxnLst/>
              <a:rect l="l" t="t" r="r" b="b"/>
              <a:pathLst>
                <a:path w="265429" h="182879">
                  <a:moveTo>
                    <a:pt x="265175" y="117348"/>
                  </a:moveTo>
                  <a:lnTo>
                    <a:pt x="13715" y="0"/>
                  </a:lnTo>
                  <a:lnTo>
                    <a:pt x="0" y="7620"/>
                  </a:lnTo>
                  <a:lnTo>
                    <a:pt x="0" y="22860"/>
                  </a:lnTo>
                  <a:lnTo>
                    <a:pt x="227075" y="182880"/>
                  </a:lnTo>
                  <a:lnTo>
                    <a:pt x="265175" y="117348"/>
                  </a:lnTo>
                  <a:close/>
                </a:path>
              </a:pathLst>
            </a:custGeom>
            <a:solidFill>
              <a:srgbClr val="000000"/>
            </a:solidFill>
          </p:spPr>
          <p:txBody>
            <a:bodyPr wrap="square" lIns="0" tIns="0" rIns="0" bIns="0" rtlCol="0"/>
            <a:lstStyle/>
            <a:p>
              <a:endParaRPr/>
            </a:p>
          </p:txBody>
        </p:sp>
        <p:sp>
          <p:nvSpPr>
            <p:cNvPr id="88" name="object 88"/>
            <p:cNvSpPr/>
            <p:nvPr/>
          </p:nvSpPr>
          <p:spPr>
            <a:xfrm>
              <a:off x="6285991" y="3823208"/>
              <a:ext cx="0" cy="367665"/>
            </a:xfrm>
            <a:custGeom>
              <a:avLst/>
              <a:gdLst/>
              <a:ahLst/>
              <a:cxnLst/>
              <a:rect l="l" t="t" r="r" b="b"/>
              <a:pathLst>
                <a:path h="367664">
                  <a:moveTo>
                    <a:pt x="0" y="367283"/>
                  </a:moveTo>
                  <a:lnTo>
                    <a:pt x="0" y="0"/>
                  </a:lnTo>
                </a:path>
              </a:pathLst>
            </a:custGeom>
            <a:ln w="3175">
              <a:solidFill>
                <a:srgbClr val="000000"/>
              </a:solidFill>
            </a:ln>
          </p:spPr>
          <p:txBody>
            <a:bodyPr wrap="square" lIns="0" tIns="0" rIns="0" bIns="0" rtlCol="0"/>
            <a:lstStyle/>
            <a:p>
              <a:endParaRPr/>
            </a:p>
          </p:txBody>
        </p:sp>
        <p:sp>
          <p:nvSpPr>
            <p:cNvPr id="89" name="object 89"/>
            <p:cNvSpPr/>
            <p:nvPr/>
          </p:nvSpPr>
          <p:spPr>
            <a:xfrm>
              <a:off x="6270751" y="3812540"/>
              <a:ext cx="29209" cy="388620"/>
            </a:xfrm>
            <a:custGeom>
              <a:avLst/>
              <a:gdLst/>
              <a:ahLst/>
              <a:cxnLst/>
              <a:rect l="l" t="t" r="r" b="b"/>
              <a:pathLst>
                <a:path w="29210" h="388620">
                  <a:moveTo>
                    <a:pt x="28955" y="381000"/>
                  </a:moveTo>
                  <a:lnTo>
                    <a:pt x="28955" y="15239"/>
                  </a:lnTo>
                  <a:lnTo>
                    <a:pt x="0" y="0"/>
                  </a:lnTo>
                  <a:lnTo>
                    <a:pt x="0" y="381000"/>
                  </a:lnTo>
                  <a:lnTo>
                    <a:pt x="15240" y="388620"/>
                  </a:lnTo>
                  <a:lnTo>
                    <a:pt x="28955" y="381000"/>
                  </a:lnTo>
                  <a:close/>
                </a:path>
              </a:pathLst>
            </a:custGeom>
            <a:solidFill>
              <a:srgbClr val="000000"/>
            </a:solidFill>
          </p:spPr>
          <p:txBody>
            <a:bodyPr wrap="square" lIns="0" tIns="0" rIns="0" bIns="0" rtlCol="0"/>
            <a:lstStyle/>
            <a:p>
              <a:endParaRPr/>
            </a:p>
          </p:txBody>
        </p:sp>
        <p:sp>
          <p:nvSpPr>
            <p:cNvPr id="90" name="object 90"/>
            <p:cNvSpPr/>
            <p:nvPr/>
          </p:nvSpPr>
          <p:spPr>
            <a:xfrm>
              <a:off x="6284467" y="4242308"/>
              <a:ext cx="5080" cy="0"/>
            </a:xfrm>
            <a:custGeom>
              <a:avLst/>
              <a:gdLst/>
              <a:ahLst/>
              <a:cxnLst/>
              <a:rect l="l" t="t" r="r" b="b"/>
              <a:pathLst>
                <a:path w="5079">
                  <a:moveTo>
                    <a:pt x="4572" y="0"/>
                  </a:moveTo>
                  <a:lnTo>
                    <a:pt x="0" y="0"/>
                  </a:lnTo>
                </a:path>
              </a:pathLst>
            </a:custGeom>
            <a:ln w="3175">
              <a:solidFill>
                <a:srgbClr val="000000"/>
              </a:solidFill>
            </a:ln>
          </p:spPr>
          <p:txBody>
            <a:bodyPr wrap="square" lIns="0" tIns="0" rIns="0" bIns="0" rtlCol="0"/>
            <a:lstStyle/>
            <a:p>
              <a:endParaRPr/>
            </a:p>
          </p:txBody>
        </p:sp>
        <p:sp>
          <p:nvSpPr>
            <p:cNvPr id="91" name="object 91"/>
            <p:cNvSpPr/>
            <p:nvPr/>
          </p:nvSpPr>
          <p:spPr>
            <a:xfrm>
              <a:off x="6278371" y="4220972"/>
              <a:ext cx="13970" cy="26034"/>
            </a:xfrm>
            <a:custGeom>
              <a:avLst/>
              <a:gdLst/>
              <a:ahLst/>
              <a:cxnLst/>
              <a:rect l="l" t="t" r="r" b="b"/>
              <a:pathLst>
                <a:path w="13970" h="26035">
                  <a:moveTo>
                    <a:pt x="13716" y="25908"/>
                  </a:moveTo>
                  <a:lnTo>
                    <a:pt x="13716" y="0"/>
                  </a:lnTo>
                  <a:lnTo>
                    <a:pt x="0" y="0"/>
                  </a:lnTo>
                  <a:lnTo>
                    <a:pt x="0" y="25908"/>
                  </a:lnTo>
                  <a:lnTo>
                    <a:pt x="13716" y="25908"/>
                  </a:lnTo>
                  <a:close/>
                </a:path>
              </a:pathLst>
            </a:custGeom>
            <a:solidFill>
              <a:srgbClr val="000000"/>
            </a:solidFill>
          </p:spPr>
          <p:txBody>
            <a:bodyPr wrap="square" lIns="0" tIns="0" rIns="0" bIns="0" rtlCol="0"/>
            <a:lstStyle/>
            <a:p>
              <a:endParaRPr/>
            </a:p>
          </p:txBody>
        </p:sp>
        <p:sp>
          <p:nvSpPr>
            <p:cNvPr id="92" name="object 92"/>
            <p:cNvSpPr/>
            <p:nvPr/>
          </p:nvSpPr>
          <p:spPr>
            <a:xfrm>
              <a:off x="6276847" y="4280408"/>
              <a:ext cx="17145" cy="0"/>
            </a:xfrm>
            <a:custGeom>
              <a:avLst/>
              <a:gdLst/>
              <a:ahLst/>
              <a:cxnLst/>
              <a:rect l="l" t="t" r="r" b="b"/>
              <a:pathLst>
                <a:path w="17145">
                  <a:moveTo>
                    <a:pt x="16763" y="0"/>
                  </a:moveTo>
                  <a:lnTo>
                    <a:pt x="0" y="0"/>
                  </a:lnTo>
                </a:path>
              </a:pathLst>
            </a:custGeom>
            <a:ln w="3175">
              <a:solidFill>
                <a:srgbClr val="000000"/>
              </a:solidFill>
            </a:ln>
          </p:spPr>
          <p:txBody>
            <a:bodyPr wrap="square" lIns="0" tIns="0" rIns="0" bIns="0" rtlCol="0"/>
            <a:lstStyle/>
            <a:p>
              <a:endParaRPr/>
            </a:p>
          </p:txBody>
        </p:sp>
        <p:sp>
          <p:nvSpPr>
            <p:cNvPr id="93" name="object 93"/>
            <p:cNvSpPr/>
            <p:nvPr/>
          </p:nvSpPr>
          <p:spPr>
            <a:xfrm>
              <a:off x="6273799" y="4262120"/>
              <a:ext cx="26034" cy="26034"/>
            </a:xfrm>
            <a:custGeom>
              <a:avLst/>
              <a:gdLst/>
              <a:ahLst/>
              <a:cxnLst/>
              <a:rect l="l" t="t" r="r" b="b"/>
              <a:pathLst>
                <a:path w="26035" h="26035">
                  <a:moveTo>
                    <a:pt x="25907" y="25908"/>
                  </a:moveTo>
                  <a:lnTo>
                    <a:pt x="25907" y="0"/>
                  </a:lnTo>
                  <a:lnTo>
                    <a:pt x="0" y="0"/>
                  </a:lnTo>
                  <a:lnTo>
                    <a:pt x="0" y="25908"/>
                  </a:lnTo>
                  <a:lnTo>
                    <a:pt x="25907" y="25908"/>
                  </a:lnTo>
                  <a:close/>
                </a:path>
              </a:pathLst>
            </a:custGeom>
            <a:solidFill>
              <a:srgbClr val="000000"/>
            </a:solidFill>
          </p:spPr>
          <p:txBody>
            <a:bodyPr wrap="square" lIns="0" tIns="0" rIns="0" bIns="0" rtlCol="0"/>
            <a:lstStyle/>
            <a:p>
              <a:endParaRPr/>
            </a:p>
          </p:txBody>
        </p:sp>
        <p:sp>
          <p:nvSpPr>
            <p:cNvPr id="94" name="object 94"/>
            <p:cNvSpPr/>
            <p:nvPr/>
          </p:nvSpPr>
          <p:spPr>
            <a:xfrm>
              <a:off x="6270751" y="4320032"/>
              <a:ext cx="30480" cy="0"/>
            </a:xfrm>
            <a:custGeom>
              <a:avLst/>
              <a:gdLst/>
              <a:ahLst/>
              <a:cxnLst/>
              <a:rect l="l" t="t" r="r" b="b"/>
              <a:pathLst>
                <a:path w="30479">
                  <a:moveTo>
                    <a:pt x="30479" y="0"/>
                  </a:moveTo>
                  <a:lnTo>
                    <a:pt x="0" y="0"/>
                  </a:lnTo>
                </a:path>
              </a:pathLst>
            </a:custGeom>
            <a:ln w="3175">
              <a:solidFill>
                <a:srgbClr val="000000"/>
              </a:solidFill>
            </a:ln>
          </p:spPr>
          <p:txBody>
            <a:bodyPr wrap="square" lIns="0" tIns="0" rIns="0" bIns="0" rtlCol="0"/>
            <a:lstStyle/>
            <a:p>
              <a:endParaRPr/>
            </a:p>
          </p:txBody>
        </p:sp>
        <p:sp>
          <p:nvSpPr>
            <p:cNvPr id="95" name="object 95"/>
            <p:cNvSpPr/>
            <p:nvPr/>
          </p:nvSpPr>
          <p:spPr>
            <a:xfrm>
              <a:off x="6266179" y="4300220"/>
              <a:ext cx="38100" cy="26034"/>
            </a:xfrm>
            <a:custGeom>
              <a:avLst/>
              <a:gdLst/>
              <a:ahLst/>
              <a:cxnLst/>
              <a:rect l="l" t="t" r="r" b="b"/>
              <a:pathLst>
                <a:path w="38100" h="26035">
                  <a:moveTo>
                    <a:pt x="38100" y="25908"/>
                  </a:moveTo>
                  <a:lnTo>
                    <a:pt x="38100" y="0"/>
                  </a:lnTo>
                  <a:lnTo>
                    <a:pt x="0" y="0"/>
                  </a:lnTo>
                  <a:lnTo>
                    <a:pt x="0" y="25908"/>
                  </a:lnTo>
                  <a:lnTo>
                    <a:pt x="38100" y="25908"/>
                  </a:lnTo>
                  <a:close/>
                </a:path>
              </a:pathLst>
            </a:custGeom>
            <a:solidFill>
              <a:srgbClr val="000000"/>
            </a:solidFill>
          </p:spPr>
          <p:txBody>
            <a:bodyPr wrap="square" lIns="0" tIns="0" rIns="0" bIns="0" rtlCol="0"/>
            <a:lstStyle/>
            <a:p>
              <a:endParaRPr/>
            </a:p>
          </p:txBody>
        </p:sp>
        <p:sp>
          <p:nvSpPr>
            <p:cNvPr id="96" name="object 96"/>
            <p:cNvSpPr/>
            <p:nvPr/>
          </p:nvSpPr>
          <p:spPr>
            <a:xfrm>
              <a:off x="6263131" y="4358132"/>
              <a:ext cx="44450" cy="0"/>
            </a:xfrm>
            <a:custGeom>
              <a:avLst/>
              <a:gdLst/>
              <a:ahLst/>
              <a:cxnLst/>
              <a:rect l="l" t="t" r="r" b="b"/>
              <a:pathLst>
                <a:path w="44450">
                  <a:moveTo>
                    <a:pt x="44196" y="0"/>
                  </a:moveTo>
                  <a:lnTo>
                    <a:pt x="0" y="0"/>
                  </a:lnTo>
                </a:path>
              </a:pathLst>
            </a:custGeom>
            <a:ln w="3175">
              <a:solidFill>
                <a:srgbClr val="000000"/>
              </a:solidFill>
            </a:ln>
          </p:spPr>
          <p:txBody>
            <a:bodyPr wrap="square" lIns="0" tIns="0" rIns="0" bIns="0" rtlCol="0"/>
            <a:lstStyle/>
            <a:p>
              <a:endParaRPr/>
            </a:p>
          </p:txBody>
        </p:sp>
        <p:sp>
          <p:nvSpPr>
            <p:cNvPr id="97" name="object 97"/>
            <p:cNvSpPr/>
            <p:nvPr/>
          </p:nvSpPr>
          <p:spPr>
            <a:xfrm>
              <a:off x="6261607" y="4338320"/>
              <a:ext cx="50800" cy="26034"/>
            </a:xfrm>
            <a:custGeom>
              <a:avLst/>
              <a:gdLst/>
              <a:ahLst/>
              <a:cxnLst/>
              <a:rect l="l" t="t" r="r" b="b"/>
              <a:pathLst>
                <a:path w="50800" h="26035">
                  <a:moveTo>
                    <a:pt x="50292" y="25908"/>
                  </a:moveTo>
                  <a:lnTo>
                    <a:pt x="50292" y="0"/>
                  </a:lnTo>
                  <a:lnTo>
                    <a:pt x="0" y="0"/>
                  </a:lnTo>
                  <a:lnTo>
                    <a:pt x="0" y="25908"/>
                  </a:lnTo>
                  <a:lnTo>
                    <a:pt x="50292" y="25908"/>
                  </a:lnTo>
                  <a:close/>
                </a:path>
              </a:pathLst>
            </a:custGeom>
            <a:solidFill>
              <a:srgbClr val="000000"/>
            </a:solidFill>
          </p:spPr>
          <p:txBody>
            <a:bodyPr wrap="square" lIns="0" tIns="0" rIns="0" bIns="0" rtlCol="0"/>
            <a:lstStyle/>
            <a:p>
              <a:endParaRPr/>
            </a:p>
          </p:txBody>
        </p:sp>
        <p:sp>
          <p:nvSpPr>
            <p:cNvPr id="98" name="object 98"/>
            <p:cNvSpPr/>
            <p:nvPr/>
          </p:nvSpPr>
          <p:spPr>
            <a:xfrm>
              <a:off x="6258559" y="4396232"/>
              <a:ext cx="56515" cy="0"/>
            </a:xfrm>
            <a:custGeom>
              <a:avLst/>
              <a:gdLst/>
              <a:ahLst/>
              <a:cxnLst/>
              <a:rect l="l" t="t" r="r" b="b"/>
              <a:pathLst>
                <a:path w="56514">
                  <a:moveTo>
                    <a:pt x="56388" y="0"/>
                  </a:moveTo>
                  <a:lnTo>
                    <a:pt x="0" y="0"/>
                  </a:lnTo>
                </a:path>
              </a:pathLst>
            </a:custGeom>
            <a:ln w="3175">
              <a:solidFill>
                <a:srgbClr val="000000"/>
              </a:solidFill>
            </a:ln>
          </p:spPr>
          <p:txBody>
            <a:bodyPr wrap="square" lIns="0" tIns="0" rIns="0" bIns="0" rtlCol="0"/>
            <a:lstStyle/>
            <a:p>
              <a:endParaRPr/>
            </a:p>
          </p:txBody>
        </p:sp>
        <p:sp>
          <p:nvSpPr>
            <p:cNvPr id="99" name="object 99"/>
            <p:cNvSpPr/>
            <p:nvPr/>
          </p:nvSpPr>
          <p:spPr>
            <a:xfrm>
              <a:off x="6253987" y="4379468"/>
              <a:ext cx="62865" cy="24765"/>
            </a:xfrm>
            <a:custGeom>
              <a:avLst/>
              <a:gdLst/>
              <a:ahLst/>
              <a:cxnLst/>
              <a:rect l="l" t="t" r="r" b="b"/>
              <a:pathLst>
                <a:path w="62864" h="24764">
                  <a:moveTo>
                    <a:pt x="62483" y="24384"/>
                  </a:moveTo>
                  <a:lnTo>
                    <a:pt x="62483" y="0"/>
                  </a:lnTo>
                  <a:lnTo>
                    <a:pt x="0" y="0"/>
                  </a:lnTo>
                  <a:lnTo>
                    <a:pt x="0" y="24384"/>
                  </a:lnTo>
                  <a:lnTo>
                    <a:pt x="62483" y="24384"/>
                  </a:lnTo>
                  <a:close/>
                </a:path>
              </a:pathLst>
            </a:custGeom>
            <a:solidFill>
              <a:srgbClr val="000000"/>
            </a:solidFill>
          </p:spPr>
          <p:txBody>
            <a:bodyPr wrap="square" lIns="0" tIns="0" rIns="0" bIns="0" rtlCol="0"/>
            <a:lstStyle/>
            <a:p>
              <a:endParaRPr/>
            </a:p>
          </p:txBody>
        </p:sp>
        <p:sp>
          <p:nvSpPr>
            <p:cNvPr id="100" name="object 100"/>
            <p:cNvSpPr/>
            <p:nvPr/>
          </p:nvSpPr>
          <p:spPr>
            <a:xfrm>
              <a:off x="6250939" y="4437380"/>
              <a:ext cx="68580" cy="0"/>
            </a:xfrm>
            <a:custGeom>
              <a:avLst/>
              <a:gdLst/>
              <a:ahLst/>
              <a:cxnLst/>
              <a:rect l="l" t="t" r="r" b="b"/>
              <a:pathLst>
                <a:path w="68579">
                  <a:moveTo>
                    <a:pt x="68579" y="0"/>
                  </a:moveTo>
                  <a:lnTo>
                    <a:pt x="0" y="0"/>
                  </a:lnTo>
                </a:path>
              </a:pathLst>
            </a:custGeom>
            <a:ln w="3175">
              <a:solidFill>
                <a:srgbClr val="000000"/>
              </a:solidFill>
            </a:ln>
          </p:spPr>
          <p:txBody>
            <a:bodyPr wrap="square" lIns="0" tIns="0" rIns="0" bIns="0" rtlCol="0"/>
            <a:lstStyle/>
            <a:p>
              <a:endParaRPr/>
            </a:p>
          </p:txBody>
        </p:sp>
        <p:sp>
          <p:nvSpPr>
            <p:cNvPr id="101" name="object 101"/>
            <p:cNvSpPr/>
            <p:nvPr/>
          </p:nvSpPr>
          <p:spPr>
            <a:xfrm>
              <a:off x="6247891" y="4417568"/>
              <a:ext cx="76200" cy="24765"/>
            </a:xfrm>
            <a:custGeom>
              <a:avLst/>
              <a:gdLst/>
              <a:ahLst/>
              <a:cxnLst/>
              <a:rect l="l" t="t" r="r" b="b"/>
              <a:pathLst>
                <a:path w="76200" h="24764">
                  <a:moveTo>
                    <a:pt x="76200" y="24384"/>
                  </a:moveTo>
                  <a:lnTo>
                    <a:pt x="76200" y="0"/>
                  </a:lnTo>
                  <a:lnTo>
                    <a:pt x="0" y="0"/>
                  </a:lnTo>
                  <a:lnTo>
                    <a:pt x="0" y="24384"/>
                  </a:lnTo>
                  <a:lnTo>
                    <a:pt x="76200" y="24384"/>
                  </a:lnTo>
                  <a:close/>
                </a:path>
              </a:pathLst>
            </a:custGeom>
            <a:solidFill>
              <a:srgbClr val="000000"/>
            </a:solidFill>
          </p:spPr>
          <p:txBody>
            <a:bodyPr wrap="square" lIns="0" tIns="0" rIns="0" bIns="0" rtlCol="0"/>
            <a:lstStyle/>
            <a:p>
              <a:endParaRPr/>
            </a:p>
          </p:txBody>
        </p:sp>
        <p:sp>
          <p:nvSpPr>
            <p:cNvPr id="102" name="object 102"/>
            <p:cNvSpPr/>
            <p:nvPr/>
          </p:nvSpPr>
          <p:spPr>
            <a:xfrm>
              <a:off x="6246367" y="4475480"/>
              <a:ext cx="81280" cy="0"/>
            </a:xfrm>
            <a:custGeom>
              <a:avLst/>
              <a:gdLst/>
              <a:ahLst/>
              <a:cxnLst/>
              <a:rect l="l" t="t" r="r" b="b"/>
              <a:pathLst>
                <a:path w="81279">
                  <a:moveTo>
                    <a:pt x="80772" y="0"/>
                  </a:moveTo>
                  <a:lnTo>
                    <a:pt x="0" y="0"/>
                  </a:lnTo>
                </a:path>
              </a:pathLst>
            </a:custGeom>
            <a:ln w="3175">
              <a:solidFill>
                <a:srgbClr val="000000"/>
              </a:solidFill>
            </a:ln>
          </p:spPr>
          <p:txBody>
            <a:bodyPr wrap="square" lIns="0" tIns="0" rIns="0" bIns="0" rtlCol="0"/>
            <a:lstStyle/>
            <a:p>
              <a:endParaRPr/>
            </a:p>
          </p:txBody>
        </p:sp>
        <p:sp>
          <p:nvSpPr>
            <p:cNvPr id="103" name="object 103"/>
            <p:cNvSpPr/>
            <p:nvPr/>
          </p:nvSpPr>
          <p:spPr>
            <a:xfrm>
              <a:off x="6240271" y="4457192"/>
              <a:ext cx="90170" cy="26034"/>
            </a:xfrm>
            <a:custGeom>
              <a:avLst/>
              <a:gdLst/>
              <a:ahLst/>
              <a:cxnLst/>
              <a:rect l="l" t="t" r="r" b="b"/>
              <a:pathLst>
                <a:path w="90170" h="26035">
                  <a:moveTo>
                    <a:pt x="89916" y="25908"/>
                  </a:moveTo>
                  <a:lnTo>
                    <a:pt x="89916" y="0"/>
                  </a:lnTo>
                  <a:lnTo>
                    <a:pt x="0" y="0"/>
                  </a:lnTo>
                  <a:lnTo>
                    <a:pt x="0" y="25908"/>
                  </a:lnTo>
                  <a:lnTo>
                    <a:pt x="89916" y="25908"/>
                  </a:lnTo>
                  <a:close/>
                </a:path>
              </a:pathLst>
            </a:custGeom>
            <a:solidFill>
              <a:srgbClr val="000000"/>
            </a:solidFill>
          </p:spPr>
          <p:txBody>
            <a:bodyPr wrap="square" lIns="0" tIns="0" rIns="0" bIns="0" rtlCol="0"/>
            <a:lstStyle/>
            <a:p>
              <a:endParaRPr/>
            </a:p>
          </p:txBody>
        </p:sp>
        <p:sp>
          <p:nvSpPr>
            <p:cNvPr id="104" name="object 104"/>
            <p:cNvSpPr/>
            <p:nvPr/>
          </p:nvSpPr>
          <p:spPr>
            <a:xfrm>
              <a:off x="6285991" y="3679952"/>
              <a:ext cx="239395" cy="140335"/>
            </a:xfrm>
            <a:custGeom>
              <a:avLst/>
              <a:gdLst/>
              <a:ahLst/>
              <a:cxnLst/>
              <a:rect l="l" t="t" r="r" b="b"/>
              <a:pathLst>
                <a:path w="239395" h="140335">
                  <a:moveTo>
                    <a:pt x="0" y="140208"/>
                  </a:moveTo>
                  <a:lnTo>
                    <a:pt x="239267" y="0"/>
                  </a:lnTo>
                </a:path>
              </a:pathLst>
            </a:custGeom>
            <a:ln w="3175">
              <a:solidFill>
                <a:srgbClr val="000000"/>
              </a:solidFill>
            </a:ln>
          </p:spPr>
          <p:txBody>
            <a:bodyPr wrap="square" lIns="0" tIns="0" rIns="0" bIns="0" rtlCol="0"/>
            <a:lstStyle/>
            <a:p>
              <a:endParaRPr/>
            </a:p>
          </p:txBody>
        </p:sp>
        <p:sp>
          <p:nvSpPr>
            <p:cNvPr id="105" name="object 105"/>
            <p:cNvSpPr/>
            <p:nvPr/>
          </p:nvSpPr>
          <p:spPr>
            <a:xfrm>
              <a:off x="6270751" y="3670808"/>
              <a:ext cx="265430" cy="157480"/>
            </a:xfrm>
            <a:custGeom>
              <a:avLst/>
              <a:gdLst/>
              <a:ahLst/>
              <a:cxnLst/>
              <a:rect l="l" t="t" r="r" b="b"/>
              <a:pathLst>
                <a:path w="265429" h="157479">
                  <a:moveTo>
                    <a:pt x="265175" y="22859"/>
                  </a:moveTo>
                  <a:lnTo>
                    <a:pt x="249936" y="0"/>
                  </a:lnTo>
                  <a:lnTo>
                    <a:pt x="0" y="141731"/>
                  </a:lnTo>
                  <a:lnTo>
                    <a:pt x="28955" y="156971"/>
                  </a:lnTo>
                  <a:lnTo>
                    <a:pt x="265175" y="22859"/>
                  </a:lnTo>
                  <a:close/>
                </a:path>
              </a:pathLst>
            </a:custGeom>
            <a:solidFill>
              <a:srgbClr val="000000"/>
            </a:solidFill>
          </p:spPr>
          <p:txBody>
            <a:bodyPr wrap="square" lIns="0" tIns="0" rIns="0" bIns="0" rtlCol="0"/>
            <a:lstStyle/>
            <a:p>
              <a:endParaRPr/>
            </a:p>
          </p:txBody>
        </p:sp>
      </p:grpSp>
      <p:grpSp>
        <p:nvGrpSpPr>
          <p:cNvPr id="106" name="object 106"/>
          <p:cNvGrpSpPr/>
          <p:nvPr/>
        </p:nvGrpSpPr>
        <p:grpSpPr>
          <a:xfrm>
            <a:off x="6601459" y="3366008"/>
            <a:ext cx="27940" cy="165100"/>
            <a:chOff x="6601459" y="3366008"/>
            <a:chExt cx="27940" cy="165100"/>
          </a:xfrm>
        </p:grpSpPr>
        <p:sp>
          <p:nvSpPr>
            <p:cNvPr id="107" name="object 107"/>
            <p:cNvSpPr/>
            <p:nvPr/>
          </p:nvSpPr>
          <p:spPr>
            <a:xfrm>
              <a:off x="6613651" y="3367532"/>
              <a:ext cx="0" cy="160020"/>
            </a:xfrm>
            <a:custGeom>
              <a:avLst/>
              <a:gdLst/>
              <a:ahLst/>
              <a:cxnLst/>
              <a:rect l="l" t="t" r="r" b="b"/>
              <a:pathLst>
                <a:path h="160020">
                  <a:moveTo>
                    <a:pt x="0" y="0"/>
                  </a:moveTo>
                  <a:lnTo>
                    <a:pt x="0" y="160019"/>
                  </a:lnTo>
                </a:path>
              </a:pathLst>
            </a:custGeom>
            <a:ln w="3175">
              <a:solidFill>
                <a:srgbClr val="000000"/>
              </a:solidFill>
            </a:ln>
          </p:spPr>
          <p:txBody>
            <a:bodyPr wrap="square" lIns="0" tIns="0" rIns="0" bIns="0" rtlCol="0"/>
            <a:lstStyle/>
            <a:p>
              <a:endParaRPr/>
            </a:p>
          </p:txBody>
        </p:sp>
        <p:sp>
          <p:nvSpPr>
            <p:cNvPr id="108" name="object 108"/>
            <p:cNvSpPr/>
            <p:nvPr/>
          </p:nvSpPr>
          <p:spPr>
            <a:xfrm>
              <a:off x="6601459" y="3366008"/>
              <a:ext cx="27940" cy="165100"/>
            </a:xfrm>
            <a:custGeom>
              <a:avLst/>
              <a:gdLst/>
              <a:ahLst/>
              <a:cxnLst/>
              <a:rect l="l" t="t" r="r" b="b"/>
              <a:pathLst>
                <a:path w="27940" h="165100">
                  <a:moveTo>
                    <a:pt x="27431" y="164591"/>
                  </a:moveTo>
                  <a:lnTo>
                    <a:pt x="27431" y="0"/>
                  </a:lnTo>
                  <a:lnTo>
                    <a:pt x="0" y="0"/>
                  </a:lnTo>
                  <a:lnTo>
                    <a:pt x="0" y="164591"/>
                  </a:lnTo>
                  <a:lnTo>
                    <a:pt x="27431" y="164591"/>
                  </a:lnTo>
                  <a:close/>
                </a:path>
              </a:pathLst>
            </a:custGeom>
            <a:solidFill>
              <a:srgbClr val="000000"/>
            </a:solidFill>
          </p:spPr>
          <p:txBody>
            <a:bodyPr wrap="square" lIns="0" tIns="0" rIns="0" bIns="0" rtlCol="0"/>
            <a:lstStyle/>
            <a:p>
              <a:endParaRPr/>
            </a:p>
          </p:txBody>
        </p:sp>
      </p:grpSp>
      <p:grpSp>
        <p:nvGrpSpPr>
          <p:cNvPr id="109" name="object 109"/>
          <p:cNvGrpSpPr/>
          <p:nvPr/>
        </p:nvGrpSpPr>
        <p:grpSpPr>
          <a:xfrm>
            <a:off x="6727952" y="3687571"/>
            <a:ext cx="135890" cy="94615"/>
            <a:chOff x="6727952" y="3687571"/>
            <a:chExt cx="135890" cy="94615"/>
          </a:xfrm>
        </p:grpSpPr>
        <p:sp>
          <p:nvSpPr>
            <p:cNvPr id="110" name="object 110"/>
            <p:cNvSpPr/>
            <p:nvPr/>
          </p:nvSpPr>
          <p:spPr>
            <a:xfrm>
              <a:off x="6735572" y="3701287"/>
              <a:ext cx="120650" cy="68580"/>
            </a:xfrm>
            <a:custGeom>
              <a:avLst/>
              <a:gdLst/>
              <a:ahLst/>
              <a:cxnLst/>
              <a:rect l="l" t="t" r="r" b="b"/>
              <a:pathLst>
                <a:path w="120650" h="68579">
                  <a:moveTo>
                    <a:pt x="120396" y="68579"/>
                  </a:moveTo>
                  <a:lnTo>
                    <a:pt x="0" y="0"/>
                  </a:lnTo>
                </a:path>
              </a:pathLst>
            </a:custGeom>
            <a:ln w="3175">
              <a:solidFill>
                <a:srgbClr val="000000"/>
              </a:solidFill>
            </a:ln>
          </p:spPr>
          <p:txBody>
            <a:bodyPr wrap="square" lIns="0" tIns="0" rIns="0" bIns="0" rtlCol="0"/>
            <a:lstStyle/>
            <a:p>
              <a:endParaRPr/>
            </a:p>
          </p:txBody>
        </p:sp>
        <p:sp>
          <p:nvSpPr>
            <p:cNvPr id="111" name="object 111"/>
            <p:cNvSpPr/>
            <p:nvPr/>
          </p:nvSpPr>
          <p:spPr>
            <a:xfrm>
              <a:off x="6727952" y="3687571"/>
              <a:ext cx="135890" cy="94615"/>
            </a:xfrm>
            <a:custGeom>
              <a:avLst/>
              <a:gdLst/>
              <a:ahLst/>
              <a:cxnLst/>
              <a:rect l="l" t="t" r="r" b="b"/>
              <a:pathLst>
                <a:path w="135890" h="94614">
                  <a:moveTo>
                    <a:pt x="135636" y="71627"/>
                  </a:moveTo>
                  <a:lnTo>
                    <a:pt x="13716" y="0"/>
                  </a:lnTo>
                  <a:lnTo>
                    <a:pt x="0" y="22860"/>
                  </a:lnTo>
                  <a:lnTo>
                    <a:pt x="121920" y="94487"/>
                  </a:lnTo>
                  <a:lnTo>
                    <a:pt x="135636" y="71627"/>
                  </a:lnTo>
                  <a:close/>
                </a:path>
              </a:pathLst>
            </a:custGeom>
            <a:solidFill>
              <a:srgbClr val="000000"/>
            </a:solidFill>
          </p:spPr>
          <p:txBody>
            <a:bodyPr wrap="square" lIns="0" tIns="0" rIns="0" bIns="0" rtlCol="0"/>
            <a:lstStyle/>
            <a:p>
              <a:endParaRPr/>
            </a:p>
          </p:txBody>
        </p:sp>
      </p:grpSp>
      <p:grpSp>
        <p:nvGrpSpPr>
          <p:cNvPr id="112" name="object 112"/>
          <p:cNvGrpSpPr/>
          <p:nvPr/>
        </p:nvGrpSpPr>
        <p:grpSpPr>
          <a:xfrm>
            <a:off x="6726428" y="3545840"/>
            <a:ext cx="165100" cy="66040"/>
            <a:chOff x="6726428" y="3545840"/>
            <a:chExt cx="165100" cy="66040"/>
          </a:xfrm>
        </p:grpSpPr>
        <p:sp>
          <p:nvSpPr>
            <p:cNvPr id="113" name="object 113"/>
            <p:cNvSpPr/>
            <p:nvPr/>
          </p:nvSpPr>
          <p:spPr>
            <a:xfrm>
              <a:off x="6731000" y="3558032"/>
              <a:ext cx="152400" cy="41275"/>
            </a:xfrm>
            <a:custGeom>
              <a:avLst/>
              <a:gdLst/>
              <a:ahLst/>
              <a:cxnLst/>
              <a:rect l="l" t="t" r="r" b="b"/>
              <a:pathLst>
                <a:path w="152400" h="41275">
                  <a:moveTo>
                    <a:pt x="152400" y="0"/>
                  </a:moveTo>
                  <a:lnTo>
                    <a:pt x="0" y="41147"/>
                  </a:lnTo>
                </a:path>
              </a:pathLst>
            </a:custGeom>
            <a:ln w="3175">
              <a:solidFill>
                <a:srgbClr val="000000"/>
              </a:solidFill>
            </a:ln>
          </p:spPr>
          <p:txBody>
            <a:bodyPr wrap="square" lIns="0" tIns="0" rIns="0" bIns="0" rtlCol="0"/>
            <a:lstStyle/>
            <a:p>
              <a:endParaRPr/>
            </a:p>
          </p:txBody>
        </p:sp>
        <p:sp>
          <p:nvSpPr>
            <p:cNvPr id="114" name="object 114"/>
            <p:cNvSpPr/>
            <p:nvPr/>
          </p:nvSpPr>
          <p:spPr>
            <a:xfrm>
              <a:off x="6726428" y="3545840"/>
              <a:ext cx="165100" cy="66040"/>
            </a:xfrm>
            <a:custGeom>
              <a:avLst/>
              <a:gdLst/>
              <a:ahLst/>
              <a:cxnLst/>
              <a:rect l="l" t="t" r="r" b="b"/>
              <a:pathLst>
                <a:path w="165100" h="66039">
                  <a:moveTo>
                    <a:pt x="164592" y="25908"/>
                  </a:moveTo>
                  <a:lnTo>
                    <a:pt x="156972" y="0"/>
                  </a:lnTo>
                  <a:lnTo>
                    <a:pt x="0" y="41148"/>
                  </a:lnTo>
                  <a:lnTo>
                    <a:pt x="7620" y="65532"/>
                  </a:lnTo>
                  <a:lnTo>
                    <a:pt x="164592" y="25908"/>
                  </a:lnTo>
                  <a:close/>
                </a:path>
              </a:pathLst>
            </a:custGeom>
            <a:solidFill>
              <a:srgbClr val="000000"/>
            </a:solidFill>
          </p:spPr>
          <p:txBody>
            <a:bodyPr wrap="square" lIns="0" tIns="0" rIns="0" bIns="0" rtlCol="0"/>
            <a:lstStyle/>
            <a:p>
              <a:endParaRPr/>
            </a:p>
          </p:txBody>
        </p:sp>
      </p:grpSp>
      <p:sp>
        <p:nvSpPr>
          <p:cNvPr id="115" name="object 115"/>
          <p:cNvSpPr/>
          <p:nvPr/>
        </p:nvSpPr>
        <p:spPr>
          <a:xfrm>
            <a:off x="6339859" y="3429018"/>
            <a:ext cx="190969" cy="190969"/>
          </a:xfrm>
          <a:prstGeom prst="rect">
            <a:avLst/>
          </a:prstGeom>
          <a:blipFill>
            <a:blip r:embed="rId4" cstate="print"/>
            <a:stretch>
              <a:fillRect/>
            </a:stretch>
          </a:blipFill>
        </p:spPr>
        <p:txBody>
          <a:bodyPr wrap="square" lIns="0" tIns="0" rIns="0" bIns="0" rtlCol="0"/>
          <a:lstStyle/>
          <a:p>
            <a:endParaRPr/>
          </a:p>
        </p:txBody>
      </p:sp>
      <p:sp>
        <p:nvSpPr>
          <p:cNvPr id="116" name="object 116"/>
          <p:cNvSpPr txBox="1"/>
          <p:nvPr/>
        </p:nvSpPr>
        <p:spPr>
          <a:xfrm>
            <a:off x="3793744" y="4825426"/>
            <a:ext cx="369570" cy="300355"/>
          </a:xfrm>
          <a:prstGeom prst="rect">
            <a:avLst/>
          </a:prstGeom>
        </p:spPr>
        <p:txBody>
          <a:bodyPr vert="horz" wrap="square" lIns="0" tIns="12700" rIns="0" bIns="0" rtlCol="0">
            <a:spAutoFit/>
          </a:bodyPr>
          <a:lstStyle/>
          <a:p>
            <a:pPr marL="12700">
              <a:lnSpc>
                <a:spcPct val="100000"/>
              </a:lnSpc>
              <a:spcBef>
                <a:spcPts val="100"/>
              </a:spcBef>
            </a:pPr>
            <a:r>
              <a:rPr sz="1800" i="1" spc="-5" dirty="0">
                <a:latin typeface="Arial"/>
                <a:cs typeface="Arial"/>
              </a:rPr>
              <a:t>OH</a:t>
            </a:r>
            <a:endParaRPr sz="1800">
              <a:latin typeface="Arial"/>
              <a:cs typeface="Arial"/>
            </a:endParaRPr>
          </a:p>
        </p:txBody>
      </p:sp>
      <p:sp>
        <p:nvSpPr>
          <p:cNvPr id="117" name="object 117"/>
          <p:cNvSpPr txBox="1"/>
          <p:nvPr/>
        </p:nvSpPr>
        <p:spPr>
          <a:xfrm>
            <a:off x="1971039" y="4252402"/>
            <a:ext cx="367665" cy="300355"/>
          </a:xfrm>
          <a:prstGeom prst="rect">
            <a:avLst/>
          </a:prstGeom>
        </p:spPr>
        <p:txBody>
          <a:bodyPr vert="horz" wrap="square" lIns="0" tIns="12700" rIns="0" bIns="0" rtlCol="0">
            <a:spAutoFit/>
          </a:bodyPr>
          <a:lstStyle/>
          <a:p>
            <a:pPr marL="12700">
              <a:lnSpc>
                <a:spcPct val="100000"/>
              </a:lnSpc>
              <a:spcBef>
                <a:spcPts val="100"/>
              </a:spcBef>
            </a:pPr>
            <a:r>
              <a:rPr sz="1800" i="1" spc="-10" dirty="0">
                <a:latin typeface="Arial"/>
                <a:cs typeface="Arial"/>
              </a:rPr>
              <a:t>HO</a:t>
            </a:r>
            <a:endParaRPr sz="1800">
              <a:latin typeface="Arial"/>
              <a:cs typeface="Arial"/>
            </a:endParaRPr>
          </a:p>
        </p:txBody>
      </p:sp>
      <p:sp>
        <p:nvSpPr>
          <p:cNvPr id="118" name="object 118"/>
          <p:cNvSpPr txBox="1"/>
          <p:nvPr/>
        </p:nvSpPr>
        <p:spPr>
          <a:xfrm>
            <a:off x="2489197" y="4432224"/>
            <a:ext cx="190500" cy="300355"/>
          </a:xfrm>
          <a:prstGeom prst="rect">
            <a:avLst/>
          </a:prstGeom>
        </p:spPr>
        <p:txBody>
          <a:bodyPr vert="horz" wrap="square" lIns="0" tIns="12700" rIns="0" bIns="0" rtlCol="0">
            <a:spAutoFit/>
          </a:bodyPr>
          <a:lstStyle/>
          <a:p>
            <a:pPr marL="12700">
              <a:lnSpc>
                <a:spcPct val="100000"/>
              </a:lnSpc>
              <a:spcBef>
                <a:spcPts val="100"/>
              </a:spcBef>
            </a:pPr>
            <a:r>
              <a:rPr sz="1800" i="1" spc="-5" dirty="0">
                <a:latin typeface="Arial"/>
                <a:cs typeface="Arial"/>
              </a:rPr>
              <a:t>H</a:t>
            </a:r>
            <a:endParaRPr sz="1800">
              <a:latin typeface="Arial"/>
              <a:cs typeface="Arial"/>
            </a:endParaRPr>
          </a:p>
        </p:txBody>
      </p:sp>
      <p:sp>
        <p:nvSpPr>
          <p:cNvPr id="119" name="object 119"/>
          <p:cNvSpPr txBox="1"/>
          <p:nvPr/>
        </p:nvSpPr>
        <p:spPr>
          <a:xfrm>
            <a:off x="1804924" y="3398971"/>
            <a:ext cx="216535" cy="583565"/>
          </a:xfrm>
          <a:prstGeom prst="rect">
            <a:avLst/>
          </a:prstGeom>
        </p:spPr>
        <p:txBody>
          <a:bodyPr vert="horz" wrap="square" lIns="0" tIns="3810" rIns="0" bIns="0" rtlCol="0">
            <a:spAutoFit/>
          </a:bodyPr>
          <a:lstStyle/>
          <a:p>
            <a:pPr marL="38100" marR="5080" indent="-26034">
              <a:lnSpc>
                <a:spcPct val="103299"/>
              </a:lnSpc>
              <a:spcBef>
                <a:spcPts val="30"/>
              </a:spcBef>
            </a:pPr>
            <a:r>
              <a:rPr sz="1800" i="1" spc="-5" dirty="0">
                <a:latin typeface="Arial"/>
                <a:cs typeface="Arial"/>
              </a:rPr>
              <a:t>H  H</a:t>
            </a:r>
            <a:endParaRPr sz="1800">
              <a:latin typeface="Arial"/>
              <a:cs typeface="Arial"/>
            </a:endParaRPr>
          </a:p>
        </p:txBody>
      </p:sp>
      <p:sp>
        <p:nvSpPr>
          <p:cNvPr id="120" name="object 120"/>
          <p:cNvSpPr txBox="1"/>
          <p:nvPr/>
        </p:nvSpPr>
        <p:spPr>
          <a:xfrm>
            <a:off x="4699013" y="4813248"/>
            <a:ext cx="367665" cy="300355"/>
          </a:xfrm>
          <a:prstGeom prst="rect">
            <a:avLst/>
          </a:prstGeom>
        </p:spPr>
        <p:txBody>
          <a:bodyPr vert="horz" wrap="square" lIns="0" tIns="12700" rIns="0" bIns="0" rtlCol="0">
            <a:spAutoFit/>
          </a:bodyPr>
          <a:lstStyle/>
          <a:p>
            <a:pPr marL="12700">
              <a:lnSpc>
                <a:spcPct val="100000"/>
              </a:lnSpc>
              <a:spcBef>
                <a:spcPts val="100"/>
              </a:spcBef>
            </a:pPr>
            <a:r>
              <a:rPr sz="1800" i="1" spc="-10" dirty="0">
                <a:latin typeface="Arial"/>
                <a:cs typeface="Arial"/>
              </a:rPr>
              <a:t>HO</a:t>
            </a:r>
            <a:endParaRPr sz="1800">
              <a:latin typeface="Arial"/>
              <a:cs typeface="Arial"/>
            </a:endParaRPr>
          </a:p>
        </p:txBody>
      </p:sp>
      <p:sp>
        <p:nvSpPr>
          <p:cNvPr id="121" name="object 121"/>
          <p:cNvSpPr txBox="1"/>
          <p:nvPr/>
        </p:nvSpPr>
        <p:spPr>
          <a:xfrm>
            <a:off x="6524752" y="4238685"/>
            <a:ext cx="369570" cy="300355"/>
          </a:xfrm>
          <a:prstGeom prst="rect">
            <a:avLst/>
          </a:prstGeom>
        </p:spPr>
        <p:txBody>
          <a:bodyPr vert="horz" wrap="square" lIns="0" tIns="12700" rIns="0" bIns="0" rtlCol="0">
            <a:spAutoFit/>
          </a:bodyPr>
          <a:lstStyle/>
          <a:p>
            <a:pPr marL="12700">
              <a:lnSpc>
                <a:spcPct val="100000"/>
              </a:lnSpc>
              <a:spcBef>
                <a:spcPts val="100"/>
              </a:spcBef>
            </a:pPr>
            <a:r>
              <a:rPr sz="1800" i="1" spc="-5" dirty="0">
                <a:latin typeface="Arial"/>
                <a:cs typeface="Arial"/>
              </a:rPr>
              <a:t>OH</a:t>
            </a:r>
            <a:endParaRPr sz="1800">
              <a:latin typeface="Arial"/>
              <a:cs typeface="Arial"/>
            </a:endParaRPr>
          </a:p>
        </p:txBody>
      </p:sp>
      <p:sp>
        <p:nvSpPr>
          <p:cNvPr id="122" name="object 122"/>
          <p:cNvSpPr txBox="1"/>
          <p:nvPr/>
        </p:nvSpPr>
        <p:spPr>
          <a:xfrm>
            <a:off x="6207752" y="4420041"/>
            <a:ext cx="190500" cy="300355"/>
          </a:xfrm>
          <a:prstGeom prst="rect">
            <a:avLst/>
          </a:prstGeom>
        </p:spPr>
        <p:txBody>
          <a:bodyPr vert="horz" wrap="square" lIns="0" tIns="12700" rIns="0" bIns="0" rtlCol="0">
            <a:spAutoFit/>
          </a:bodyPr>
          <a:lstStyle/>
          <a:p>
            <a:pPr marL="12700">
              <a:lnSpc>
                <a:spcPct val="100000"/>
              </a:lnSpc>
              <a:spcBef>
                <a:spcPts val="100"/>
              </a:spcBef>
            </a:pPr>
            <a:r>
              <a:rPr sz="1800" i="1" spc="-5" dirty="0">
                <a:latin typeface="Arial"/>
                <a:cs typeface="Arial"/>
              </a:rPr>
              <a:t>H</a:t>
            </a:r>
            <a:endParaRPr sz="1800">
              <a:latin typeface="Arial"/>
              <a:cs typeface="Arial"/>
            </a:endParaRPr>
          </a:p>
        </p:txBody>
      </p:sp>
      <p:sp>
        <p:nvSpPr>
          <p:cNvPr id="123" name="object 123"/>
          <p:cNvSpPr txBox="1"/>
          <p:nvPr/>
        </p:nvSpPr>
        <p:spPr>
          <a:xfrm>
            <a:off x="2100072" y="3004346"/>
            <a:ext cx="4940935" cy="787400"/>
          </a:xfrm>
          <a:prstGeom prst="rect">
            <a:avLst/>
          </a:prstGeom>
        </p:spPr>
        <p:txBody>
          <a:bodyPr vert="horz" wrap="square" lIns="0" tIns="119380" rIns="0" bIns="0" rtlCol="0">
            <a:spAutoFit/>
          </a:bodyPr>
          <a:lstStyle/>
          <a:p>
            <a:pPr marL="63500">
              <a:lnSpc>
                <a:spcPct val="100000"/>
              </a:lnSpc>
              <a:spcBef>
                <a:spcPts val="940"/>
              </a:spcBef>
              <a:tabLst>
                <a:tab pos="4443095" algn="l"/>
              </a:tabLst>
            </a:pPr>
            <a:r>
              <a:rPr sz="1800" i="1" spc="5" dirty="0">
                <a:latin typeface="Arial"/>
                <a:cs typeface="Arial"/>
              </a:rPr>
              <a:t>CH</a:t>
            </a:r>
            <a:r>
              <a:rPr sz="2175" i="1" spc="7" baseline="-15325" dirty="0">
                <a:latin typeface="Arial"/>
                <a:cs typeface="Arial"/>
              </a:rPr>
              <a:t>3	</a:t>
            </a:r>
            <a:r>
              <a:rPr sz="2700" i="1" baseline="3086" dirty="0">
                <a:latin typeface="Arial"/>
                <a:cs typeface="Arial"/>
              </a:rPr>
              <a:t>CH</a:t>
            </a:r>
            <a:r>
              <a:rPr sz="2175" i="1" baseline="-11494" dirty="0">
                <a:latin typeface="Arial"/>
                <a:cs typeface="Arial"/>
              </a:rPr>
              <a:t>3</a:t>
            </a:r>
            <a:endParaRPr sz="2175" baseline="-11494">
              <a:latin typeface="Arial"/>
              <a:cs typeface="Arial"/>
            </a:endParaRPr>
          </a:p>
          <a:p>
            <a:pPr marL="70485">
              <a:lnSpc>
                <a:spcPct val="100000"/>
              </a:lnSpc>
              <a:spcBef>
                <a:spcPts val="840"/>
              </a:spcBef>
              <a:tabLst>
                <a:tab pos="4450715" algn="l"/>
              </a:tabLst>
            </a:pPr>
            <a:r>
              <a:rPr sz="1800" i="1" spc="-5" dirty="0">
                <a:latin typeface="Arial"/>
                <a:cs typeface="Arial"/>
              </a:rPr>
              <a:t>N	</a:t>
            </a:r>
            <a:r>
              <a:rPr sz="2700" i="1" spc="-7" baseline="3086" dirty="0">
                <a:latin typeface="Arial"/>
                <a:cs typeface="Arial"/>
              </a:rPr>
              <a:t>N</a:t>
            </a:r>
            <a:endParaRPr sz="2700" baseline="3086">
              <a:latin typeface="Arial"/>
              <a:cs typeface="Arial"/>
            </a:endParaRPr>
          </a:p>
        </p:txBody>
      </p:sp>
      <p:sp>
        <p:nvSpPr>
          <p:cNvPr id="124" name="object 124"/>
          <p:cNvSpPr txBox="1"/>
          <p:nvPr/>
        </p:nvSpPr>
        <p:spPr>
          <a:xfrm>
            <a:off x="6867652" y="3670234"/>
            <a:ext cx="190500" cy="300355"/>
          </a:xfrm>
          <a:prstGeom prst="rect">
            <a:avLst/>
          </a:prstGeom>
        </p:spPr>
        <p:txBody>
          <a:bodyPr vert="horz" wrap="square" lIns="0" tIns="12700" rIns="0" bIns="0" rtlCol="0">
            <a:spAutoFit/>
          </a:bodyPr>
          <a:lstStyle/>
          <a:p>
            <a:pPr marL="12700">
              <a:lnSpc>
                <a:spcPct val="100000"/>
              </a:lnSpc>
              <a:spcBef>
                <a:spcPts val="100"/>
              </a:spcBef>
            </a:pPr>
            <a:r>
              <a:rPr sz="1800" i="1" spc="-5" dirty="0">
                <a:latin typeface="Arial"/>
                <a:cs typeface="Arial"/>
              </a:rPr>
              <a:t>H</a:t>
            </a:r>
            <a:endParaRPr sz="1800">
              <a:latin typeface="Arial"/>
              <a:cs typeface="Arial"/>
            </a:endParaRPr>
          </a:p>
        </p:txBody>
      </p:sp>
      <p:sp>
        <p:nvSpPr>
          <p:cNvPr id="125" name="object 125"/>
          <p:cNvSpPr txBox="1"/>
          <p:nvPr/>
        </p:nvSpPr>
        <p:spPr>
          <a:xfrm>
            <a:off x="6890518" y="3385247"/>
            <a:ext cx="190500" cy="300355"/>
          </a:xfrm>
          <a:prstGeom prst="rect">
            <a:avLst/>
          </a:prstGeom>
        </p:spPr>
        <p:txBody>
          <a:bodyPr vert="horz" wrap="square" lIns="0" tIns="12700" rIns="0" bIns="0" rtlCol="0">
            <a:spAutoFit/>
          </a:bodyPr>
          <a:lstStyle/>
          <a:p>
            <a:pPr marL="12700">
              <a:lnSpc>
                <a:spcPct val="100000"/>
              </a:lnSpc>
              <a:spcBef>
                <a:spcPts val="100"/>
              </a:spcBef>
            </a:pPr>
            <a:r>
              <a:rPr sz="1800" i="1" spc="-5" dirty="0">
                <a:latin typeface="Arial"/>
                <a:cs typeface="Arial"/>
              </a:rPr>
              <a:t>H</a:t>
            </a:r>
            <a:endParaRPr sz="1800">
              <a:latin typeface="Arial"/>
              <a:cs typeface="Arial"/>
            </a:endParaRPr>
          </a:p>
        </p:txBody>
      </p:sp>
      <p:sp>
        <p:nvSpPr>
          <p:cNvPr id="126" name="object 126"/>
          <p:cNvSpPr txBox="1"/>
          <p:nvPr/>
        </p:nvSpPr>
        <p:spPr>
          <a:xfrm>
            <a:off x="2286450" y="3917188"/>
            <a:ext cx="190500" cy="299720"/>
          </a:xfrm>
          <a:prstGeom prst="rect">
            <a:avLst/>
          </a:prstGeom>
        </p:spPr>
        <p:txBody>
          <a:bodyPr vert="horz" wrap="square" lIns="0" tIns="12700" rIns="0" bIns="0" rtlCol="0">
            <a:spAutoFit/>
          </a:bodyPr>
          <a:lstStyle/>
          <a:p>
            <a:pPr marL="12700">
              <a:lnSpc>
                <a:spcPct val="100000"/>
              </a:lnSpc>
              <a:spcBef>
                <a:spcPts val="100"/>
              </a:spcBef>
            </a:pPr>
            <a:r>
              <a:rPr sz="1800" b="1" dirty="0">
                <a:solidFill>
                  <a:srgbClr val="FF0000"/>
                </a:solidFill>
                <a:latin typeface="Times New Roman"/>
                <a:cs typeface="Times New Roman"/>
              </a:rPr>
              <a:t>R</a:t>
            </a:r>
            <a:endParaRPr sz="1800">
              <a:latin typeface="Times New Roman"/>
              <a:cs typeface="Times New Roman"/>
            </a:endParaRPr>
          </a:p>
        </p:txBody>
      </p:sp>
      <p:sp>
        <p:nvSpPr>
          <p:cNvPr id="127" name="object 127"/>
          <p:cNvSpPr txBox="1"/>
          <p:nvPr/>
        </p:nvSpPr>
        <p:spPr>
          <a:xfrm rot="10800000">
            <a:off x="6013562" y="3947582"/>
            <a:ext cx="261817" cy="228600"/>
          </a:xfrm>
          <a:prstGeom prst="rect">
            <a:avLst/>
          </a:prstGeom>
        </p:spPr>
        <p:txBody>
          <a:bodyPr vert="horz" wrap="square" lIns="0" tIns="0" rIns="0" bIns="0" rtlCol="0">
            <a:spAutoFit/>
          </a:bodyPr>
          <a:lstStyle/>
          <a:p>
            <a:pPr>
              <a:lnSpc>
                <a:spcPts val="1800"/>
              </a:lnSpc>
            </a:pPr>
            <a:r>
              <a:rPr sz="1800" b="1" dirty="0">
                <a:solidFill>
                  <a:srgbClr val="FF0000"/>
                </a:solidFill>
                <a:latin typeface="Times New Roman"/>
                <a:cs typeface="Times New Roman"/>
              </a:rPr>
              <a:t>S</a:t>
            </a:r>
            <a:endParaRPr sz="1800">
              <a:latin typeface="Times New Roman"/>
              <a:cs typeface="Times New Roman"/>
            </a:endParaRPr>
          </a:p>
        </p:txBody>
      </p:sp>
      <p:sp>
        <p:nvSpPr>
          <p:cNvPr id="128" name="object 128"/>
          <p:cNvSpPr txBox="1"/>
          <p:nvPr/>
        </p:nvSpPr>
        <p:spPr>
          <a:xfrm>
            <a:off x="274957" y="5134411"/>
            <a:ext cx="8183245" cy="1564005"/>
          </a:xfrm>
          <a:prstGeom prst="rect">
            <a:avLst/>
          </a:prstGeom>
        </p:spPr>
        <p:txBody>
          <a:bodyPr vert="horz" wrap="square" lIns="0" tIns="84455" rIns="0" bIns="0" rtlCol="0">
            <a:spAutoFit/>
          </a:bodyPr>
          <a:lstStyle/>
          <a:p>
            <a:pPr marL="303530" algn="ctr">
              <a:lnSpc>
                <a:spcPct val="100000"/>
              </a:lnSpc>
              <a:spcBef>
                <a:spcPts val="665"/>
              </a:spcBef>
              <a:tabLst>
                <a:tab pos="2703830" algn="l"/>
              </a:tabLst>
            </a:pPr>
            <a:r>
              <a:rPr sz="1800" i="1" spc="-5" dirty="0">
                <a:latin typeface="Arial"/>
                <a:cs typeface="Arial"/>
              </a:rPr>
              <a:t>OH	</a:t>
            </a:r>
            <a:r>
              <a:rPr sz="2700" i="1" spc="-7" baseline="3086" dirty="0">
                <a:latin typeface="Arial"/>
                <a:cs typeface="Arial"/>
              </a:rPr>
              <a:t>OH</a:t>
            </a:r>
            <a:endParaRPr sz="2700" baseline="3086">
              <a:latin typeface="Arial"/>
              <a:cs typeface="Arial"/>
            </a:endParaRPr>
          </a:p>
          <a:p>
            <a:pPr marL="12700" marR="5080" indent="-635">
              <a:lnSpc>
                <a:spcPts val="2870"/>
              </a:lnSpc>
              <a:spcBef>
                <a:spcPts val="860"/>
              </a:spcBef>
            </a:pPr>
            <a:r>
              <a:rPr sz="2400" b="1" spc="95" dirty="0">
                <a:solidFill>
                  <a:srgbClr val="800000"/>
                </a:solidFill>
                <a:latin typeface="Times New Roman"/>
                <a:cs typeface="Times New Roman"/>
              </a:rPr>
              <a:t>Same </a:t>
            </a:r>
            <a:r>
              <a:rPr sz="2400" b="1" spc="135" dirty="0">
                <a:solidFill>
                  <a:srgbClr val="800000"/>
                </a:solidFill>
                <a:latin typeface="Times New Roman"/>
                <a:cs typeface="Times New Roman"/>
              </a:rPr>
              <a:t>melting/boiling </a:t>
            </a:r>
            <a:r>
              <a:rPr sz="2400" b="1" spc="105" dirty="0">
                <a:solidFill>
                  <a:srgbClr val="800000"/>
                </a:solidFill>
                <a:latin typeface="Times New Roman"/>
                <a:cs typeface="Times New Roman"/>
              </a:rPr>
              <a:t>point, </a:t>
            </a:r>
            <a:r>
              <a:rPr sz="2400" b="1" spc="95" dirty="0">
                <a:solidFill>
                  <a:srgbClr val="800000"/>
                </a:solidFill>
                <a:latin typeface="Times New Roman"/>
                <a:cs typeface="Times New Roman"/>
              </a:rPr>
              <a:t>same </a:t>
            </a:r>
            <a:r>
              <a:rPr sz="2400" b="1" spc="120" dirty="0">
                <a:solidFill>
                  <a:srgbClr val="800000"/>
                </a:solidFill>
                <a:latin typeface="Times New Roman"/>
                <a:cs typeface="Times New Roman"/>
              </a:rPr>
              <a:t>rate </a:t>
            </a:r>
            <a:r>
              <a:rPr sz="2400" b="1" spc="95" dirty="0">
                <a:solidFill>
                  <a:srgbClr val="800000"/>
                </a:solidFill>
                <a:latin typeface="Times New Roman"/>
                <a:cs typeface="Times New Roman"/>
              </a:rPr>
              <a:t>of </a:t>
            </a:r>
            <a:r>
              <a:rPr sz="2400" b="1" spc="150" dirty="0">
                <a:solidFill>
                  <a:srgbClr val="800000"/>
                </a:solidFill>
                <a:latin typeface="Times New Roman"/>
                <a:cs typeface="Times New Roman"/>
              </a:rPr>
              <a:t>reaction </a:t>
            </a:r>
            <a:r>
              <a:rPr sz="2400" b="1" dirty="0">
                <a:solidFill>
                  <a:srgbClr val="800000"/>
                </a:solidFill>
                <a:latin typeface="Times New Roman"/>
                <a:cs typeface="Times New Roman"/>
              </a:rPr>
              <a:t>w </a:t>
            </a:r>
            <a:r>
              <a:rPr sz="2400" b="1" spc="120" dirty="0">
                <a:solidFill>
                  <a:srgbClr val="800000"/>
                </a:solidFill>
                <a:latin typeface="Times New Roman"/>
                <a:cs typeface="Times New Roman"/>
              </a:rPr>
              <a:t>ith  </a:t>
            </a:r>
            <a:r>
              <a:rPr sz="2400" b="1" spc="150" dirty="0">
                <a:solidFill>
                  <a:srgbClr val="800000"/>
                </a:solidFill>
                <a:latin typeface="Times New Roman"/>
                <a:cs typeface="Times New Roman"/>
              </a:rPr>
              <a:t>achiral </a:t>
            </a:r>
            <a:r>
              <a:rPr sz="2400" b="1" spc="130" dirty="0">
                <a:solidFill>
                  <a:srgbClr val="800000"/>
                </a:solidFill>
                <a:latin typeface="Times New Roman"/>
                <a:cs typeface="Times New Roman"/>
              </a:rPr>
              <a:t>reagents, </a:t>
            </a:r>
            <a:r>
              <a:rPr sz="2400" b="1" spc="95" dirty="0">
                <a:solidFill>
                  <a:srgbClr val="800000"/>
                </a:solidFill>
                <a:latin typeface="Times New Roman"/>
                <a:cs typeface="Times New Roman"/>
              </a:rPr>
              <a:t>same </a:t>
            </a:r>
            <a:r>
              <a:rPr sz="2400" b="1" spc="145" dirty="0">
                <a:solidFill>
                  <a:srgbClr val="800000"/>
                </a:solidFill>
                <a:latin typeface="Times New Roman"/>
                <a:cs typeface="Times New Roman"/>
              </a:rPr>
              <a:t>degree </a:t>
            </a:r>
            <a:r>
              <a:rPr sz="2400" b="1" spc="95" dirty="0">
                <a:solidFill>
                  <a:srgbClr val="800000"/>
                </a:solidFill>
                <a:latin typeface="Times New Roman"/>
                <a:cs typeface="Times New Roman"/>
              </a:rPr>
              <a:t>of </a:t>
            </a:r>
            <a:r>
              <a:rPr sz="2400" b="1" spc="125" dirty="0">
                <a:solidFill>
                  <a:srgbClr val="800000"/>
                </a:solidFill>
                <a:latin typeface="Times New Roman"/>
                <a:cs typeface="Times New Roman"/>
              </a:rPr>
              <a:t>rotation </a:t>
            </a:r>
            <a:r>
              <a:rPr sz="2400" b="1" spc="95" dirty="0">
                <a:solidFill>
                  <a:srgbClr val="800000"/>
                </a:solidFill>
                <a:latin typeface="Times New Roman"/>
                <a:cs typeface="Times New Roman"/>
              </a:rPr>
              <a:t>of</a:t>
            </a:r>
            <a:r>
              <a:rPr sz="2400" b="1" spc="575" dirty="0">
                <a:solidFill>
                  <a:srgbClr val="800000"/>
                </a:solidFill>
                <a:latin typeface="Times New Roman"/>
                <a:cs typeface="Times New Roman"/>
              </a:rPr>
              <a:t> </a:t>
            </a:r>
            <a:r>
              <a:rPr sz="2400" b="1" spc="165" dirty="0">
                <a:solidFill>
                  <a:srgbClr val="800000"/>
                </a:solidFill>
                <a:latin typeface="Times New Roman"/>
                <a:cs typeface="Times New Roman"/>
              </a:rPr>
              <a:t>plane</a:t>
            </a:r>
            <a:endParaRPr sz="2400">
              <a:latin typeface="Times New Roman"/>
              <a:cs typeface="Times New Roman"/>
            </a:endParaRPr>
          </a:p>
          <a:p>
            <a:pPr marL="12700">
              <a:lnSpc>
                <a:spcPts val="2785"/>
              </a:lnSpc>
            </a:pPr>
            <a:r>
              <a:rPr sz="2400" b="1" spc="150" dirty="0">
                <a:solidFill>
                  <a:srgbClr val="800000"/>
                </a:solidFill>
                <a:latin typeface="Times New Roman"/>
                <a:cs typeface="Times New Roman"/>
              </a:rPr>
              <a:t>polarized </a:t>
            </a:r>
            <a:r>
              <a:rPr sz="2400" b="1" spc="110" dirty="0">
                <a:solidFill>
                  <a:srgbClr val="800000"/>
                </a:solidFill>
                <a:latin typeface="Times New Roman"/>
                <a:cs typeface="Times New Roman"/>
              </a:rPr>
              <a:t>light………thus </a:t>
            </a:r>
            <a:r>
              <a:rPr sz="2400" b="1" spc="120" dirty="0">
                <a:solidFill>
                  <a:srgbClr val="800000"/>
                </a:solidFill>
                <a:latin typeface="Times New Roman"/>
                <a:cs typeface="Times New Roman"/>
              </a:rPr>
              <a:t>difficult </a:t>
            </a:r>
            <a:r>
              <a:rPr sz="2400" b="1" spc="55" dirty="0">
                <a:solidFill>
                  <a:srgbClr val="800000"/>
                </a:solidFill>
                <a:latin typeface="Times New Roman"/>
                <a:cs typeface="Times New Roman"/>
              </a:rPr>
              <a:t>to</a:t>
            </a:r>
            <a:r>
              <a:rPr sz="2400" b="1" spc="555" dirty="0">
                <a:solidFill>
                  <a:srgbClr val="800000"/>
                </a:solidFill>
                <a:latin typeface="Times New Roman"/>
                <a:cs typeface="Times New Roman"/>
              </a:rPr>
              <a:t> </a:t>
            </a:r>
            <a:r>
              <a:rPr sz="2400" b="1" spc="125" dirty="0">
                <a:solidFill>
                  <a:srgbClr val="800000"/>
                </a:solidFill>
                <a:latin typeface="Times New Roman"/>
                <a:cs typeface="Times New Roman"/>
              </a:rPr>
              <a:t>separate!</a:t>
            </a:r>
            <a:endParaRPr sz="2400">
              <a:latin typeface="Times New Roman"/>
              <a:cs typeface="Times New Roman"/>
            </a:endParaRPr>
          </a:p>
        </p:txBody>
      </p:sp>
      <p:sp>
        <p:nvSpPr>
          <p:cNvPr id="129" name="object 129"/>
          <p:cNvSpPr txBox="1"/>
          <p:nvPr/>
        </p:nvSpPr>
        <p:spPr>
          <a:xfrm>
            <a:off x="6921500" y="4483100"/>
            <a:ext cx="1691639" cy="396240"/>
          </a:xfrm>
          <a:prstGeom prst="rect">
            <a:avLst/>
          </a:prstGeom>
          <a:solidFill>
            <a:srgbClr val="0000FF"/>
          </a:solidFill>
        </p:spPr>
        <p:txBody>
          <a:bodyPr vert="horz" wrap="square" lIns="0" tIns="43180" rIns="0" bIns="0" rtlCol="0">
            <a:spAutoFit/>
          </a:bodyPr>
          <a:lstStyle/>
          <a:p>
            <a:pPr marL="98425">
              <a:lnSpc>
                <a:spcPct val="100000"/>
              </a:lnSpc>
              <a:spcBef>
                <a:spcPts val="340"/>
              </a:spcBef>
            </a:pPr>
            <a:r>
              <a:rPr sz="2000" b="1" spc="65" dirty="0">
                <a:solidFill>
                  <a:srgbClr val="FFFFFF"/>
                </a:solidFill>
                <a:latin typeface="Times New Roman"/>
                <a:cs typeface="Times New Roman"/>
              </a:rPr>
              <a:t>[</a:t>
            </a:r>
            <a:r>
              <a:rPr sz="2000" spc="65" dirty="0">
                <a:solidFill>
                  <a:srgbClr val="FFFFFF"/>
                </a:solidFill>
                <a:latin typeface="Symbol"/>
                <a:cs typeface="Symbol"/>
              </a:rPr>
              <a:t></a:t>
            </a:r>
            <a:r>
              <a:rPr sz="2000" b="1" spc="65" dirty="0">
                <a:solidFill>
                  <a:srgbClr val="FFFFFF"/>
                </a:solidFill>
                <a:latin typeface="Times New Roman"/>
                <a:cs typeface="Times New Roman"/>
              </a:rPr>
              <a:t>]</a:t>
            </a:r>
            <a:r>
              <a:rPr sz="1950" b="1" spc="97" baseline="-21367" dirty="0">
                <a:solidFill>
                  <a:srgbClr val="FFFFFF"/>
                </a:solidFill>
                <a:latin typeface="Times New Roman"/>
                <a:cs typeface="Times New Roman"/>
              </a:rPr>
              <a:t>D</a:t>
            </a:r>
            <a:r>
              <a:rPr sz="2000" b="1" spc="65" dirty="0">
                <a:solidFill>
                  <a:srgbClr val="FFFFFF"/>
                </a:solidFill>
                <a:latin typeface="Times New Roman"/>
                <a:cs typeface="Times New Roman"/>
              </a:rPr>
              <a:t>= </a:t>
            </a:r>
            <a:r>
              <a:rPr sz="2000" b="1" dirty="0">
                <a:solidFill>
                  <a:srgbClr val="FFFFFF"/>
                </a:solidFill>
                <a:latin typeface="Times New Roman"/>
                <a:cs typeface="Times New Roman"/>
              </a:rPr>
              <a:t>- </a:t>
            </a:r>
            <a:r>
              <a:rPr sz="2000" b="1" spc="55" dirty="0">
                <a:solidFill>
                  <a:srgbClr val="FFFFFF"/>
                </a:solidFill>
                <a:latin typeface="Times New Roman"/>
                <a:cs typeface="Times New Roman"/>
              </a:rPr>
              <a:t>53.3</a:t>
            </a:r>
            <a:r>
              <a:rPr sz="2000" b="1" spc="-100" dirty="0">
                <a:solidFill>
                  <a:srgbClr val="FFFFFF"/>
                </a:solidFill>
                <a:latin typeface="Times New Roman"/>
                <a:cs typeface="Times New Roman"/>
              </a:rPr>
              <a:t> </a:t>
            </a:r>
            <a:r>
              <a:rPr sz="1950" b="1" spc="-7" baseline="25641" dirty="0">
                <a:solidFill>
                  <a:srgbClr val="FFFFFF"/>
                </a:solidFill>
                <a:latin typeface="Times New Roman"/>
                <a:cs typeface="Times New Roman"/>
              </a:rPr>
              <a:t>o</a:t>
            </a:r>
            <a:endParaRPr sz="1950" baseline="25641">
              <a:latin typeface="Times New Roman"/>
              <a:cs typeface="Times New Roman"/>
            </a:endParaRPr>
          </a:p>
        </p:txBody>
      </p:sp>
      <p:sp>
        <p:nvSpPr>
          <p:cNvPr id="130" name="object 130"/>
          <p:cNvSpPr txBox="1"/>
          <p:nvPr/>
        </p:nvSpPr>
        <p:spPr>
          <a:xfrm>
            <a:off x="139700" y="4483100"/>
            <a:ext cx="1752600" cy="396240"/>
          </a:xfrm>
          <a:prstGeom prst="rect">
            <a:avLst/>
          </a:prstGeom>
          <a:solidFill>
            <a:srgbClr val="0000FF"/>
          </a:solidFill>
        </p:spPr>
        <p:txBody>
          <a:bodyPr vert="horz" wrap="square" lIns="0" tIns="43180" rIns="0" bIns="0" rtlCol="0">
            <a:spAutoFit/>
          </a:bodyPr>
          <a:lstStyle/>
          <a:p>
            <a:pPr marL="98425">
              <a:lnSpc>
                <a:spcPct val="100000"/>
              </a:lnSpc>
              <a:spcBef>
                <a:spcPts val="340"/>
              </a:spcBef>
            </a:pPr>
            <a:r>
              <a:rPr sz="2000" b="1" spc="65" dirty="0">
                <a:solidFill>
                  <a:srgbClr val="FFFFFF"/>
                </a:solidFill>
                <a:latin typeface="Times New Roman"/>
                <a:cs typeface="Times New Roman"/>
              </a:rPr>
              <a:t>[</a:t>
            </a:r>
            <a:r>
              <a:rPr sz="2000" spc="65" dirty="0">
                <a:solidFill>
                  <a:srgbClr val="FFFFFF"/>
                </a:solidFill>
                <a:latin typeface="Symbol"/>
                <a:cs typeface="Symbol"/>
              </a:rPr>
              <a:t></a:t>
            </a:r>
            <a:r>
              <a:rPr sz="2000" b="1" spc="65" dirty="0">
                <a:solidFill>
                  <a:srgbClr val="FFFFFF"/>
                </a:solidFill>
                <a:latin typeface="Times New Roman"/>
                <a:cs typeface="Times New Roman"/>
              </a:rPr>
              <a:t>]</a:t>
            </a:r>
            <a:r>
              <a:rPr sz="1950" b="1" spc="97" baseline="-21367" dirty="0">
                <a:solidFill>
                  <a:srgbClr val="FFFFFF"/>
                </a:solidFill>
                <a:latin typeface="Times New Roman"/>
                <a:cs typeface="Times New Roman"/>
              </a:rPr>
              <a:t>D</a:t>
            </a:r>
            <a:r>
              <a:rPr sz="2000" b="1" spc="65" dirty="0">
                <a:solidFill>
                  <a:srgbClr val="FFFFFF"/>
                </a:solidFill>
                <a:latin typeface="Times New Roman"/>
                <a:cs typeface="Times New Roman"/>
              </a:rPr>
              <a:t>= </a:t>
            </a:r>
            <a:r>
              <a:rPr sz="2000" b="1" dirty="0">
                <a:solidFill>
                  <a:srgbClr val="FFFFFF"/>
                </a:solidFill>
                <a:latin typeface="Times New Roman"/>
                <a:cs typeface="Times New Roman"/>
              </a:rPr>
              <a:t>+</a:t>
            </a:r>
            <a:r>
              <a:rPr sz="2000" b="1" spc="280" dirty="0">
                <a:solidFill>
                  <a:srgbClr val="FFFFFF"/>
                </a:solidFill>
                <a:latin typeface="Times New Roman"/>
                <a:cs typeface="Times New Roman"/>
              </a:rPr>
              <a:t> </a:t>
            </a:r>
            <a:r>
              <a:rPr sz="2000" b="1" spc="85" dirty="0">
                <a:solidFill>
                  <a:srgbClr val="FFFFFF"/>
                </a:solidFill>
                <a:latin typeface="Times New Roman"/>
                <a:cs typeface="Times New Roman"/>
              </a:rPr>
              <a:t>53.3</a:t>
            </a:r>
            <a:r>
              <a:rPr sz="1950" b="1" spc="127" baseline="25641" dirty="0">
                <a:solidFill>
                  <a:srgbClr val="FFFFFF"/>
                </a:solidFill>
                <a:latin typeface="Times New Roman"/>
                <a:cs typeface="Times New Roman"/>
              </a:rPr>
              <a:t>o</a:t>
            </a:r>
            <a:endParaRPr sz="1950" baseline="25641">
              <a:latin typeface="Times New Roman"/>
              <a:cs typeface="Times New Roman"/>
            </a:endParaRPr>
          </a:p>
        </p:txBody>
      </p:sp>
    </p:spTree>
  </p:cSld>
  <p:clrMapOvr>
    <a:masterClrMapping/>
  </p:clrMapOvr>
  <mc:AlternateContent xmlns:mc="http://schemas.openxmlformats.org/markup-compatibility/2006" xmlns:p14="http://schemas.microsoft.com/office/powerpoint/2010/main">
    <mc:Choice Requires="p14">
      <p:transition spd="slow" p14:dur="2000" advTm="3516"/>
    </mc:Choice>
    <mc:Fallback xmlns="">
      <p:transition spd="slow" advTm="3516"/>
    </mc:Fallback>
  </mc:AlternateContent>
</p:sld>
</file>

<file path=ppt/slides/slide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611375" y="102616"/>
            <a:ext cx="6010275" cy="635000"/>
          </a:xfrm>
          <a:prstGeom prst="rect">
            <a:avLst/>
          </a:prstGeom>
        </p:spPr>
        <p:txBody>
          <a:bodyPr vert="horz" wrap="square" lIns="0" tIns="12065" rIns="0" bIns="0" rtlCol="0">
            <a:spAutoFit/>
          </a:bodyPr>
          <a:lstStyle/>
          <a:p>
            <a:pPr marL="12700">
              <a:lnSpc>
                <a:spcPct val="100000"/>
              </a:lnSpc>
              <a:spcBef>
                <a:spcPts val="95"/>
              </a:spcBef>
            </a:pPr>
            <a:r>
              <a:rPr spc="-5" dirty="0"/>
              <a:t>Properties of</a:t>
            </a:r>
            <a:r>
              <a:rPr spc="-15" dirty="0"/>
              <a:t> </a:t>
            </a:r>
            <a:r>
              <a:rPr spc="-5" dirty="0"/>
              <a:t>Stereoisomers</a:t>
            </a:r>
          </a:p>
        </p:txBody>
      </p:sp>
      <p:sp>
        <p:nvSpPr>
          <p:cNvPr id="3" name="object 3"/>
          <p:cNvSpPr txBox="1"/>
          <p:nvPr/>
        </p:nvSpPr>
        <p:spPr>
          <a:xfrm>
            <a:off x="144271" y="1208024"/>
            <a:ext cx="3383279" cy="762000"/>
          </a:xfrm>
          <a:prstGeom prst="rect">
            <a:avLst/>
          </a:prstGeom>
          <a:solidFill>
            <a:srgbClr val="0000CA"/>
          </a:solidFill>
        </p:spPr>
        <p:txBody>
          <a:bodyPr vert="horz" wrap="square" lIns="0" tIns="38735" rIns="0" bIns="0" rtlCol="0">
            <a:spAutoFit/>
          </a:bodyPr>
          <a:lstStyle/>
          <a:p>
            <a:pPr marL="389890">
              <a:lnSpc>
                <a:spcPct val="100000"/>
              </a:lnSpc>
              <a:spcBef>
                <a:spcPts val="305"/>
              </a:spcBef>
            </a:pPr>
            <a:r>
              <a:rPr sz="2200" b="1" spc="100" dirty="0">
                <a:solidFill>
                  <a:srgbClr val="FFFFFF"/>
                </a:solidFill>
                <a:latin typeface="Times New Roman"/>
                <a:cs typeface="Times New Roman"/>
              </a:rPr>
              <a:t>Carvone </a:t>
            </a:r>
            <a:r>
              <a:rPr sz="2200" b="1" spc="95" dirty="0">
                <a:solidFill>
                  <a:srgbClr val="FFFFFF"/>
                </a:solidFill>
                <a:latin typeface="Times New Roman"/>
                <a:cs typeface="Times New Roman"/>
              </a:rPr>
              <a:t>exists</a:t>
            </a:r>
            <a:r>
              <a:rPr sz="2200" b="1" spc="409" dirty="0">
                <a:solidFill>
                  <a:srgbClr val="FFFFFF"/>
                </a:solidFill>
                <a:latin typeface="Times New Roman"/>
                <a:cs typeface="Times New Roman"/>
              </a:rPr>
              <a:t> </a:t>
            </a:r>
            <a:r>
              <a:rPr sz="2200" b="1" spc="55" dirty="0">
                <a:solidFill>
                  <a:srgbClr val="FFFFFF"/>
                </a:solidFill>
                <a:latin typeface="Times New Roman"/>
                <a:cs typeface="Times New Roman"/>
              </a:rPr>
              <a:t>as</a:t>
            </a:r>
            <a:endParaRPr sz="2200">
              <a:latin typeface="Times New Roman"/>
              <a:cs typeface="Times New Roman"/>
            </a:endParaRPr>
          </a:p>
          <a:p>
            <a:pPr marL="107950">
              <a:lnSpc>
                <a:spcPct val="100000"/>
              </a:lnSpc>
            </a:pPr>
            <a:r>
              <a:rPr sz="2200" b="1" spc="-5" dirty="0">
                <a:solidFill>
                  <a:srgbClr val="FFFFFF"/>
                </a:solidFill>
                <a:latin typeface="Times New Roman"/>
                <a:cs typeface="Times New Roman"/>
              </a:rPr>
              <a:t>a </a:t>
            </a:r>
            <a:r>
              <a:rPr sz="2200" b="1" spc="110" dirty="0">
                <a:solidFill>
                  <a:srgbClr val="FFFFFF"/>
                </a:solidFill>
                <a:latin typeface="Times New Roman"/>
                <a:cs typeface="Times New Roman"/>
              </a:rPr>
              <a:t>pair </a:t>
            </a:r>
            <a:r>
              <a:rPr sz="2200" b="1" spc="90" dirty="0">
                <a:solidFill>
                  <a:srgbClr val="FFFFFF"/>
                </a:solidFill>
                <a:latin typeface="Times New Roman"/>
                <a:cs typeface="Times New Roman"/>
              </a:rPr>
              <a:t>of</a:t>
            </a:r>
            <a:r>
              <a:rPr sz="2200" b="1" spc="375" dirty="0">
                <a:solidFill>
                  <a:srgbClr val="FFFFFF"/>
                </a:solidFill>
                <a:latin typeface="Times New Roman"/>
                <a:cs typeface="Times New Roman"/>
              </a:rPr>
              <a:t> </a:t>
            </a:r>
            <a:r>
              <a:rPr sz="2200" b="1" spc="125" dirty="0">
                <a:solidFill>
                  <a:srgbClr val="FFFFFF"/>
                </a:solidFill>
                <a:latin typeface="Times New Roman"/>
                <a:cs typeface="Times New Roman"/>
              </a:rPr>
              <a:t>enantiomers:</a:t>
            </a:r>
            <a:endParaRPr sz="2200">
              <a:latin typeface="Times New Roman"/>
              <a:cs typeface="Times New Roman"/>
            </a:endParaRPr>
          </a:p>
        </p:txBody>
      </p:sp>
      <p:grpSp>
        <p:nvGrpSpPr>
          <p:cNvPr id="4" name="object 4"/>
          <p:cNvGrpSpPr/>
          <p:nvPr/>
        </p:nvGrpSpPr>
        <p:grpSpPr>
          <a:xfrm>
            <a:off x="6608844" y="945896"/>
            <a:ext cx="919480" cy="1725930"/>
            <a:chOff x="6608844" y="945896"/>
            <a:chExt cx="919480" cy="1725930"/>
          </a:xfrm>
        </p:grpSpPr>
        <p:sp>
          <p:nvSpPr>
            <p:cNvPr id="5" name="object 5"/>
            <p:cNvSpPr/>
            <p:nvPr/>
          </p:nvSpPr>
          <p:spPr>
            <a:xfrm>
              <a:off x="6863587" y="1267460"/>
              <a:ext cx="658495" cy="757555"/>
            </a:xfrm>
            <a:custGeom>
              <a:avLst/>
              <a:gdLst/>
              <a:ahLst/>
              <a:cxnLst/>
              <a:rect l="l" t="t" r="r" b="b"/>
              <a:pathLst>
                <a:path w="658495" h="757555">
                  <a:moveTo>
                    <a:pt x="658367" y="188976"/>
                  </a:moveTo>
                  <a:lnTo>
                    <a:pt x="658367" y="569976"/>
                  </a:lnTo>
                </a:path>
                <a:path w="658495" h="757555">
                  <a:moveTo>
                    <a:pt x="658367" y="569976"/>
                  </a:moveTo>
                  <a:lnTo>
                    <a:pt x="332231" y="757428"/>
                  </a:lnTo>
                </a:path>
                <a:path w="658495" h="757555">
                  <a:moveTo>
                    <a:pt x="327659" y="757428"/>
                  </a:moveTo>
                  <a:lnTo>
                    <a:pt x="0" y="569976"/>
                  </a:lnTo>
                </a:path>
                <a:path w="658495" h="757555">
                  <a:moveTo>
                    <a:pt x="0" y="569976"/>
                  </a:moveTo>
                  <a:lnTo>
                    <a:pt x="0" y="188976"/>
                  </a:lnTo>
                </a:path>
                <a:path w="658495" h="757555">
                  <a:moveTo>
                    <a:pt x="0" y="188976"/>
                  </a:moveTo>
                  <a:lnTo>
                    <a:pt x="327659" y="0"/>
                  </a:lnTo>
                </a:path>
                <a:path w="658495" h="757555">
                  <a:moveTo>
                    <a:pt x="332231" y="0"/>
                  </a:moveTo>
                  <a:lnTo>
                    <a:pt x="658367" y="188976"/>
                  </a:lnTo>
                </a:path>
                <a:path w="658495" h="757555">
                  <a:moveTo>
                    <a:pt x="614171" y="213360"/>
                  </a:moveTo>
                  <a:lnTo>
                    <a:pt x="329183" y="51816"/>
                  </a:lnTo>
                </a:path>
              </a:pathLst>
            </a:custGeom>
            <a:ln w="12661">
              <a:solidFill>
                <a:srgbClr val="000000"/>
              </a:solidFill>
            </a:ln>
          </p:spPr>
          <p:txBody>
            <a:bodyPr wrap="square" lIns="0" tIns="0" rIns="0" bIns="0" rtlCol="0"/>
            <a:lstStyle/>
            <a:p>
              <a:endParaRPr/>
            </a:p>
          </p:txBody>
        </p:sp>
        <p:sp>
          <p:nvSpPr>
            <p:cNvPr id="6" name="object 6"/>
            <p:cNvSpPr/>
            <p:nvPr/>
          </p:nvSpPr>
          <p:spPr>
            <a:xfrm>
              <a:off x="7192771" y="945896"/>
              <a:ext cx="0" cy="317500"/>
            </a:xfrm>
            <a:custGeom>
              <a:avLst/>
              <a:gdLst/>
              <a:ahLst/>
              <a:cxnLst/>
              <a:rect l="l" t="t" r="r" b="b"/>
              <a:pathLst>
                <a:path h="317500">
                  <a:moveTo>
                    <a:pt x="0" y="316992"/>
                  </a:moveTo>
                  <a:lnTo>
                    <a:pt x="0" y="0"/>
                  </a:lnTo>
                </a:path>
              </a:pathLst>
            </a:custGeom>
            <a:ln w="12661">
              <a:solidFill>
                <a:srgbClr val="000000"/>
              </a:solidFill>
            </a:ln>
          </p:spPr>
          <p:txBody>
            <a:bodyPr wrap="square" lIns="0" tIns="0" rIns="0" bIns="0" rtlCol="0"/>
            <a:lstStyle/>
            <a:p>
              <a:endParaRPr/>
            </a:p>
          </p:txBody>
        </p:sp>
        <p:sp>
          <p:nvSpPr>
            <p:cNvPr id="7" name="object 7"/>
            <p:cNvSpPr/>
            <p:nvPr/>
          </p:nvSpPr>
          <p:spPr>
            <a:xfrm>
              <a:off x="6615175" y="1297940"/>
              <a:ext cx="271780" cy="182880"/>
            </a:xfrm>
            <a:custGeom>
              <a:avLst/>
              <a:gdLst/>
              <a:ahLst/>
              <a:cxnLst/>
              <a:rect l="l" t="t" r="r" b="b"/>
              <a:pathLst>
                <a:path w="271779" h="182880">
                  <a:moveTo>
                    <a:pt x="0" y="41148"/>
                  </a:moveTo>
                  <a:lnTo>
                    <a:pt x="248412" y="182880"/>
                  </a:lnTo>
                </a:path>
                <a:path w="271779" h="182880">
                  <a:moveTo>
                    <a:pt x="22859" y="0"/>
                  </a:moveTo>
                  <a:lnTo>
                    <a:pt x="271272" y="144780"/>
                  </a:lnTo>
                </a:path>
              </a:pathLst>
            </a:custGeom>
            <a:ln w="12661">
              <a:solidFill>
                <a:srgbClr val="000000"/>
              </a:solidFill>
            </a:ln>
          </p:spPr>
          <p:txBody>
            <a:bodyPr wrap="square" lIns="0" tIns="0" rIns="0" bIns="0" rtlCol="0"/>
            <a:lstStyle/>
            <a:p>
              <a:endParaRPr/>
            </a:p>
          </p:txBody>
        </p:sp>
        <p:sp>
          <p:nvSpPr>
            <p:cNvPr id="8" name="object 8"/>
            <p:cNvSpPr/>
            <p:nvPr/>
          </p:nvSpPr>
          <p:spPr>
            <a:xfrm>
              <a:off x="7188199" y="2027936"/>
              <a:ext cx="0" cy="451484"/>
            </a:xfrm>
            <a:custGeom>
              <a:avLst/>
              <a:gdLst/>
              <a:ahLst/>
              <a:cxnLst/>
              <a:rect l="l" t="t" r="r" b="b"/>
              <a:pathLst>
                <a:path h="451485">
                  <a:moveTo>
                    <a:pt x="0" y="451104"/>
                  </a:moveTo>
                  <a:lnTo>
                    <a:pt x="0" y="0"/>
                  </a:lnTo>
                </a:path>
              </a:pathLst>
            </a:custGeom>
            <a:ln w="3175">
              <a:solidFill>
                <a:srgbClr val="000000"/>
              </a:solidFill>
            </a:ln>
          </p:spPr>
          <p:txBody>
            <a:bodyPr wrap="square" lIns="0" tIns="0" rIns="0" bIns="0" rtlCol="0"/>
            <a:lstStyle/>
            <a:p>
              <a:endParaRPr/>
            </a:p>
          </p:txBody>
        </p:sp>
        <p:sp>
          <p:nvSpPr>
            <p:cNvPr id="9" name="object 9"/>
            <p:cNvSpPr/>
            <p:nvPr/>
          </p:nvSpPr>
          <p:spPr>
            <a:xfrm>
              <a:off x="7150099" y="2021840"/>
              <a:ext cx="76200" cy="460375"/>
            </a:xfrm>
            <a:custGeom>
              <a:avLst/>
              <a:gdLst/>
              <a:ahLst/>
              <a:cxnLst/>
              <a:rect l="l" t="t" r="r" b="b"/>
              <a:pathLst>
                <a:path w="76200" h="460375">
                  <a:moveTo>
                    <a:pt x="76200" y="460248"/>
                  </a:moveTo>
                  <a:lnTo>
                    <a:pt x="45720" y="3048"/>
                  </a:lnTo>
                  <a:lnTo>
                    <a:pt x="38100" y="0"/>
                  </a:lnTo>
                  <a:lnTo>
                    <a:pt x="30479" y="3048"/>
                  </a:lnTo>
                  <a:lnTo>
                    <a:pt x="0" y="460248"/>
                  </a:lnTo>
                  <a:lnTo>
                    <a:pt x="38100" y="445008"/>
                  </a:lnTo>
                  <a:lnTo>
                    <a:pt x="76200" y="460248"/>
                  </a:lnTo>
                  <a:close/>
                </a:path>
              </a:pathLst>
            </a:custGeom>
            <a:solidFill>
              <a:srgbClr val="000000"/>
            </a:solidFill>
          </p:spPr>
          <p:txBody>
            <a:bodyPr wrap="square" lIns="0" tIns="0" rIns="0" bIns="0" rtlCol="0"/>
            <a:lstStyle/>
            <a:p>
              <a:endParaRPr/>
            </a:p>
          </p:txBody>
        </p:sp>
        <p:sp>
          <p:nvSpPr>
            <p:cNvPr id="10" name="object 10"/>
            <p:cNvSpPr/>
            <p:nvPr/>
          </p:nvSpPr>
          <p:spPr>
            <a:xfrm>
              <a:off x="6860539" y="2482088"/>
              <a:ext cx="312420" cy="182880"/>
            </a:xfrm>
            <a:custGeom>
              <a:avLst/>
              <a:gdLst/>
              <a:ahLst/>
              <a:cxnLst/>
              <a:rect l="l" t="t" r="r" b="b"/>
              <a:pathLst>
                <a:path w="312420" h="182880">
                  <a:moveTo>
                    <a:pt x="312419" y="0"/>
                  </a:moveTo>
                  <a:lnTo>
                    <a:pt x="0" y="182880"/>
                  </a:lnTo>
                </a:path>
              </a:pathLst>
            </a:custGeom>
            <a:ln w="12661">
              <a:solidFill>
                <a:srgbClr val="000000"/>
              </a:solidFill>
            </a:ln>
          </p:spPr>
          <p:txBody>
            <a:bodyPr wrap="square" lIns="0" tIns="0" rIns="0" bIns="0" rtlCol="0"/>
            <a:lstStyle/>
            <a:p>
              <a:endParaRPr/>
            </a:p>
          </p:txBody>
        </p:sp>
        <p:sp>
          <p:nvSpPr>
            <p:cNvPr id="11" name="object 11"/>
            <p:cNvSpPr/>
            <p:nvPr/>
          </p:nvSpPr>
          <p:spPr>
            <a:xfrm>
              <a:off x="7211059" y="2479040"/>
              <a:ext cx="311150" cy="182880"/>
            </a:xfrm>
            <a:custGeom>
              <a:avLst/>
              <a:gdLst/>
              <a:ahLst/>
              <a:cxnLst/>
              <a:rect l="l" t="t" r="r" b="b"/>
              <a:pathLst>
                <a:path w="311150" h="182880">
                  <a:moveTo>
                    <a:pt x="310896" y="182880"/>
                  </a:moveTo>
                  <a:lnTo>
                    <a:pt x="0" y="0"/>
                  </a:lnTo>
                </a:path>
              </a:pathLst>
            </a:custGeom>
            <a:ln w="12661">
              <a:solidFill>
                <a:srgbClr val="000000"/>
              </a:solidFill>
            </a:ln>
          </p:spPr>
          <p:txBody>
            <a:bodyPr wrap="square" lIns="0" tIns="0" rIns="0" bIns="0" rtlCol="0"/>
            <a:lstStyle/>
            <a:p>
              <a:endParaRPr/>
            </a:p>
          </p:txBody>
        </p:sp>
        <p:sp>
          <p:nvSpPr>
            <p:cNvPr id="12" name="object 12"/>
            <p:cNvSpPr/>
            <p:nvPr/>
          </p:nvSpPr>
          <p:spPr>
            <a:xfrm>
              <a:off x="7208011" y="2032508"/>
              <a:ext cx="263652" cy="178308"/>
            </a:xfrm>
            <a:prstGeom prst="rect">
              <a:avLst/>
            </a:prstGeom>
            <a:blipFill>
              <a:blip r:embed="rId2" cstate="print"/>
              <a:stretch>
                <a:fillRect/>
              </a:stretch>
            </a:blipFill>
          </p:spPr>
          <p:txBody>
            <a:bodyPr wrap="square" lIns="0" tIns="0" rIns="0" bIns="0" rtlCol="0"/>
            <a:lstStyle/>
            <a:p>
              <a:endParaRPr/>
            </a:p>
          </p:txBody>
        </p:sp>
      </p:grpSp>
      <p:sp>
        <p:nvSpPr>
          <p:cNvPr id="13" name="object 13"/>
          <p:cNvSpPr txBox="1"/>
          <p:nvPr/>
        </p:nvSpPr>
        <p:spPr>
          <a:xfrm>
            <a:off x="6447028" y="1126238"/>
            <a:ext cx="183515" cy="269240"/>
          </a:xfrm>
          <a:prstGeom prst="rect">
            <a:avLst/>
          </a:prstGeom>
        </p:spPr>
        <p:txBody>
          <a:bodyPr vert="horz" wrap="square" lIns="0" tIns="12700" rIns="0" bIns="0" rtlCol="0">
            <a:spAutoFit/>
          </a:bodyPr>
          <a:lstStyle/>
          <a:p>
            <a:pPr marL="12700">
              <a:lnSpc>
                <a:spcPct val="100000"/>
              </a:lnSpc>
              <a:spcBef>
                <a:spcPts val="100"/>
              </a:spcBef>
            </a:pPr>
            <a:r>
              <a:rPr sz="1600" i="1" dirty="0">
                <a:latin typeface="Arial"/>
                <a:cs typeface="Arial"/>
              </a:rPr>
              <a:t>O</a:t>
            </a:r>
            <a:endParaRPr sz="1600">
              <a:latin typeface="Arial"/>
              <a:cs typeface="Arial"/>
            </a:endParaRPr>
          </a:p>
        </p:txBody>
      </p:sp>
      <p:sp>
        <p:nvSpPr>
          <p:cNvPr id="14" name="object 14"/>
          <p:cNvSpPr txBox="1"/>
          <p:nvPr/>
        </p:nvSpPr>
        <p:spPr>
          <a:xfrm>
            <a:off x="7457427" y="2083298"/>
            <a:ext cx="172720" cy="269240"/>
          </a:xfrm>
          <a:prstGeom prst="rect">
            <a:avLst/>
          </a:prstGeom>
        </p:spPr>
        <p:txBody>
          <a:bodyPr vert="horz" wrap="square" lIns="0" tIns="12700" rIns="0" bIns="0" rtlCol="0">
            <a:spAutoFit/>
          </a:bodyPr>
          <a:lstStyle/>
          <a:p>
            <a:pPr marL="12700">
              <a:lnSpc>
                <a:spcPct val="100000"/>
              </a:lnSpc>
              <a:spcBef>
                <a:spcPts val="100"/>
              </a:spcBef>
            </a:pPr>
            <a:r>
              <a:rPr sz="1600" i="1" spc="-5" dirty="0">
                <a:latin typeface="Arial"/>
                <a:cs typeface="Arial"/>
              </a:rPr>
              <a:t>H</a:t>
            </a:r>
            <a:endParaRPr sz="1600">
              <a:latin typeface="Arial"/>
              <a:cs typeface="Arial"/>
            </a:endParaRPr>
          </a:p>
        </p:txBody>
      </p:sp>
      <p:grpSp>
        <p:nvGrpSpPr>
          <p:cNvPr id="15" name="object 15"/>
          <p:cNvGrpSpPr/>
          <p:nvPr/>
        </p:nvGrpSpPr>
        <p:grpSpPr>
          <a:xfrm>
            <a:off x="4046994" y="944372"/>
            <a:ext cx="934719" cy="1724025"/>
            <a:chOff x="4046994" y="944372"/>
            <a:chExt cx="934719" cy="1724025"/>
          </a:xfrm>
        </p:grpSpPr>
        <p:sp>
          <p:nvSpPr>
            <p:cNvPr id="16" name="object 16"/>
            <p:cNvSpPr/>
            <p:nvPr/>
          </p:nvSpPr>
          <p:spPr>
            <a:xfrm>
              <a:off x="4056380" y="1264412"/>
              <a:ext cx="660400" cy="757555"/>
            </a:xfrm>
            <a:custGeom>
              <a:avLst/>
              <a:gdLst/>
              <a:ahLst/>
              <a:cxnLst/>
              <a:rect l="l" t="t" r="r" b="b"/>
              <a:pathLst>
                <a:path w="660400" h="757555">
                  <a:moveTo>
                    <a:pt x="0" y="569976"/>
                  </a:moveTo>
                  <a:lnTo>
                    <a:pt x="0" y="188976"/>
                  </a:lnTo>
                </a:path>
                <a:path w="660400" h="757555">
                  <a:moveTo>
                    <a:pt x="327660" y="757428"/>
                  </a:moveTo>
                  <a:lnTo>
                    <a:pt x="0" y="569976"/>
                  </a:lnTo>
                </a:path>
                <a:path w="660400" h="757555">
                  <a:moveTo>
                    <a:pt x="659892" y="569976"/>
                  </a:moveTo>
                  <a:lnTo>
                    <a:pt x="332232" y="757428"/>
                  </a:lnTo>
                </a:path>
                <a:path w="660400" h="757555">
                  <a:moveTo>
                    <a:pt x="659892" y="188976"/>
                  </a:moveTo>
                  <a:lnTo>
                    <a:pt x="659892" y="569976"/>
                  </a:lnTo>
                </a:path>
                <a:path w="660400" h="757555">
                  <a:moveTo>
                    <a:pt x="332232" y="0"/>
                  </a:moveTo>
                  <a:lnTo>
                    <a:pt x="659892" y="188976"/>
                  </a:lnTo>
                </a:path>
                <a:path w="660400" h="757555">
                  <a:moveTo>
                    <a:pt x="0" y="188976"/>
                  </a:moveTo>
                  <a:lnTo>
                    <a:pt x="327660" y="0"/>
                  </a:lnTo>
                </a:path>
                <a:path w="660400" h="757555">
                  <a:moveTo>
                    <a:pt x="45720" y="213360"/>
                  </a:moveTo>
                  <a:lnTo>
                    <a:pt x="329184" y="51816"/>
                  </a:lnTo>
                </a:path>
              </a:pathLst>
            </a:custGeom>
            <a:ln w="12674">
              <a:solidFill>
                <a:srgbClr val="000000"/>
              </a:solidFill>
            </a:ln>
          </p:spPr>
          <p:txBody>
            <a:bodyPr wrap="square" lIns="0" tIns="0" rIns="0" bIns="0" rtlCol="0"/>
            <a:lstStyle/>
            <a:p>
              <a:endParaRPr/>
            </a:p>
          </p:txBody>
        </p:sp>
        <p:sp>
          <p:nvSpPr>
            <p:cNvPr id="17" name="object 17"/>
            <p:cNvSpPr/>
            <p:nvPr/>
          </p:nvSpPr>
          <p:spPr>
            <a:xfrm>
              <a:off x="4385564" y="944372"/>
              <a:ext cx="0" cy="318770"/>
            </a:xfrm>
            <a:custGeom>
              <a:avLst/>
              <a:gdLst/>
              <a:ahLst/>
              <a:cxnLst/>
              <a:rect l="l" t="t" r="r" b="b"/>
              <a:pathLst>
                <a:path h="318769">
                  <a:moveTo>
                    <a:pt x="0" y="0"/>
                  </a:moveTo>
                  <a:lnTo>
                    <a:pt x="0" y="318516"/>
                  </a:lnTo>
                </a:path>
              </a:pathLst>
            </a:custGeom>
            <a:ln w="12674">
              <a:solidFill>
                <a:srgbClr val="000000"/>
              </a:solidFill>
            </a:ln>
          </p:spPr>
          <p:txBody>
            <a:bodyPr wrap="square" lIns="0" tIns="0" rIns="0" bIns="0" rtlCol="0"/>
            <a:lstStyle/>
            <a:p>
              <a:endParaRPr/>
            </a:p>
          </p:txBody>
        </p:sp>
        <p:sp>
          <p:nvSpPr>
            <p:cNvPr id="18" name="object 18"/>
            <p:cNvSpPr/>
            <p:nvPr/>
          </p:nvSpPr>
          <p:spPr>
            <a:xfrm>
              <a:off x="4693412" y="1290320"/>
              <a:ext cx="281940" cy="187960"/>
            </a:xfrm>
            <a:custGeom>
              <a:avLst/>
              <a:gdLst/>
              <a:ahLst/>
              <a:cxnLst/>
              <a:rect l="l" t="t" r="r" b="b"/>
              <a:pathLst>
                <a:path w="281939" h="187959">
                  <a:moveTo>
                    <a:pt x="259079" y="0"/>
                  </a:moveTo>
                  <a:lnTo>
                    <a:pt x="0" y="149352"/>
                  </a:lnTo>
                </a:path>
                <a:path w="281939" h="187959">
                  <a:moveTo>
                    <a:pt x="281939" y="38100"/>
                  </a:moveTo>
                  <a:lnTo>
                    <a:pt x="22860" y="187452"/>
                  </a:lnTo>
                </a:path>
              </a:pathLst>
            </a:custGeom>
            <a:ln w="12674">
              <a:solidFill>
                <a:srgbClr val="000000"/>
              </a:solidFill>
            </a:ln>
          </p:spPr>
          <p:txBody>
            <a:bodyPr wrap="square" lIns="0" tIns="0" rIns="0" bIns="0" rtlCol="0"/>
            <a:lstStyle/>
            <a:p>
              <a:endParaRPr/>
            </a:p>
          </p:txBody>
        </p:sp>
        <p:sp>
          <p:nvSpPr>
            <p:cNvPr id="19" name="object 19"/>
            <p:cNvSpPr/>
            <p:nvPr/>
          </p:nvSpPr>
          <p:spPr>
            <a:xfrm>
              <a:off x="4380992" y="2024888"/>
              <a:ext cx="0" cy="451484"/>
            </a:xfrm>
            <a:custGeom>
              <a:avLst/>
              <a:gdLst/>
              <a:ahLst/>
              <a:cxnLst/>
              <a:rect l="l" t="t" r="r" b="b"/>
              <a:pathLst>
                <a:path h="451485">
                  <a:moveTo>
                    <a:pt x="0" y="0"/>
                  </a:moveTo>
                  <a:lnTo>
                    <a:pt x="0" y="451104"/>
                  </a:lnTo>
                </a:path>
              </a:pathLst>
            </a:custGeom>
            <a:ln w="3175">
              <a:solidFill>
                <a:srgbClr val="000000"/>
              </a:solidFill>
            </a:ln>
          </p:spPr>
          <p:txBody>
            <a:bodyPr wrap="square" lIns="0" tIns="0" rIns="0" bIns="0" rtlCol="0"/>
            <a:lstStyle/>
            <a:p>
              <a:endParaRPr/>
            </a:p>
          </p:txBody>
        </p:sp>
        <p:sp>
          <p:nvSpPr>
            <p:cNvPr id="20" name="object 20"/>
            <p:cNvSpPr/>
            <p:nvPr/>
          </p:nvSpPr>
          <p:spPr>
            <a:xfrm>
              <a:off x="4342892" y="2018791"/>
              <a:ext cx="76200" cy="460375"/>
            </a:xfrm>
            <a:custGeom>
              <a:avLst/>
              <a:gdLst/>
              <a:ahLst/>
              <a:cxnLst/>
              <a:rect l="l" t="t" r="r" b="b"/>
              <a:pathLst>
                <a:path w="76200" h="460375">
                  <a:moveTo>
                    <a:pt x="76200" y="460247"/>
                  </a:moveTo>
                  <a:lnTo>
                    <a:pt x="45720" y="3047"/>
                  </a:lnTo>
                  <a:lnTo>
                    <a:pt x="38100" y="0"/>
                  </a:lnTo>
                  <a:lnTo>
                    <a:pt x="30480" y="3047"/>
                  </a:lnTo>
                  <a:lnTo>
                    <a:pt x="0" y="460247"/>
                  </a:lnTo>
                  <a:lnTo>
                    <a:pt x="38100" y="445007"/>
                  </a:lnTo>
                  <a:lnTo>
                    <a:pt x="76200" y="460247"/>
                  </a:lnTo>
                  <a:close/>
                </a:path>
              </a:pathLst>
            </a:custGeom>
            <a:solidFill>
              <a:srgbClr val="000000"/>
            </a:solidFill>
          </p:spPr>
          <p:txBody>
            <a:bodyPr wrap="square" lIns="0" tIns="0" rIns="0" bIns="0" rtlCol="0"/>
            <a:lstStyle/>
            <a:p>
              <a:endParaRPr/>
            </a:p>
          </p:txBody>
        </p:sp>
        <p:sp>
          <p:nvSpPr>
            <p:cNvPr id="21" name="object 21"/>
            <p:cNvSpPr/>
            <p:nvPr/>
          </p:nvSpPr>
          <p:spPr>
            <a:xfrm>
              <a:off x="4403852" y="2475991"/>
              <a:ext cx="312420" cy="182880"/>
            </a:xfrm>
            <a:custGeom>
              <a:avLst/>
              <a:gdLst/>
              <a:ahLst/>
              <a:cxnLst/>
              <a:rect l="l" t="t" r="r" b="b"/>
              <a:pathLst>
                <a:path w="312420" h="182880">
                  <a:moveTo>
                    <a:pt x="312420" y="182880"/>
                  </a:moveTo>
                  <a:lnTo>
                    <a:pt x="0" y="0"/>
                  </a:lnTo>
                </a:path>
              </a:pathLst>
            </a:custGeom>
            <a:ln w="12674">
              <a:solidFill>
                <a:srgbClr val="000000"/>
              </a:solidFill>
            </a:ln>
          </p:spPr>
          <p:txBody>
            <a:bodyPr wrap="square" lIns="0" tIns="0" rIns="0" bIns="0" rtlCol="0"/>
            <a:lstStyle/>
            <a:p>
              <a:endParaRPr/>
            </a:p>
          </p:txBody>
        </p:sp>
        <p:sp>
          <p:nvSpPr>
            <p:cNvPr id="22" name="object 22"/>
            <p:cNvSpPr/>
            <p:nvPr/>
          </p:nvSpPr>
          <p:spPr>
            <a:xfrm>
              <a:off x="4053332" y="2479039"/>
              <a:ext cx="312420" cy="182880"/>
            </a:xfrm>
            <a:custGeom>
              <a:avLst/>
              <a:gdLst/>
              <a:ahLst/>
              <a:cxnLst/>
              <a:rect l="l" t="t" r="r" b="b"/>
              <a:pathLst>
                <a:path w="312420" h="182880">
                  <a:moveTo>
                    <a:pt x="312419" y="0"/>
                  </a:moveTo>
                  <a:lnTo>
                    <a:pt x="0" y="182880"/>
                  </a:lnTo>
                </a:path>
              </a:pathLst>
            </a:custGeom>
            <a:ln w="12674">
              <a:solidFill>
                <a:srgbClr val="000000"/>
              </a:solidFill>
            </a:ln>
          </p:spPr>
          <p:txBody>
            <a:bodyPr wrap="square" lIns="0" tIns="0" rIns="0" bIns="0" rtlCol="0"/>
            <a:lstStyle/>
            <a:p>
              <a:endParaRPr/>
            </a:p>
          </p:txBody>
        </p:sp>
        <p:sp>
          <p:nvSpPr>
            <p:cNvPr id="23" name="object 23"/>
            <p:cNvSpPr/>
            <p:nvPr/>
          </p:nvSpPr>
          <p:spPr>
            <a:xfrm>
              <a:off x="4118864" y="2029460"/>
              <a:ext cx="242315" cy="164592"/>
            </a:xfrm>
            <a:prstGeom prst="rect">
              <a:avLst/>
            </a:prstGeom>
            <a:blipFill>
              <a:blip r:embed="rId3" cstate="print"/>
              <a:stretch>
                <a:fillRect/>
              </a:stretch>
            </a:blipFill>
          </p:spPr>
          <p:txBody>
            <a:bodyPr wrap="square" lIns="0" tIns="0" rIns="0" bIns="0" rtlCol="0"/>
            <a:lstStyle/>
            <a:p>
              <a:endParaRPr/>
            </a:p>
          </p:txBody>
        </p:sp>
      </p:grpSp>
      <p:sp>
        <p:nvSpPr>
          <p:cNvPr id="24" name="object 24"/>
          <p:cNvSpPr txBox="1"/>
          <p:nvPr/>
        </p:nvSpPr>
        <p:spPr>
          <a:xfrm>
            <a:off x="4956555" y="1123190"/>
            <a:ext cx="183515" cy="269240"/>
          </a:xfrm>
          <a:prstGeom prst="rect">
            <a:avLst/>
          </a:prstGeom>
        </p:spPr>
        <p:txBody>
          <a:bodyPr vert="horz" wrap="square" lIns="0" tIns="12700" rIns="0" bIns="0" rtlCol="0">
            <a:spAutoFit/>
          </a:bodyPr>
          <a:lstStyle/>
          <a:p>
            <a:pPr marL="12700">
              <a:lnSpc>
                <a:spcPct val="100000"/>
              </a:lnSpc>
              <a:spcBef>
                <a:spcPts val="100"/>
              </a:spcBef>
            </a:pPr>
            <a:r>
              <a:rPr sz="1600" i="1" dirty="0">
                <a:latin typeface="Arial"/>
                <a:cs typeface="Arial"/>
              </a:rPr>
              <a:t>O</a:t>
            </a:r>
            <a:endParaRPr sz="1600">
              <a:latin typeface="Arial"/>
              <a:cs typeface="Arial"/>
            </a:endParaRPr>
          </a:p>
        </p:txBody>
      </p:sp>
      <p:sp>
        <p:nvSpPr>
          <p:cNvPr id="25" name="object 25"/>
          <p:cNvSpPr txBox="1"/>
          <p:nvPr/>
        </p:nvSpPr>
        <p:spPr>
          <a:xfrm>
            <a:off x="3972064" y="2080250"/>
            <a:ext cx="172720" cy="269240"/>
          </a:xfrm>
          <a:prstGeom prst="rect">
            <a:avLst/>
          </a:prstGeom>
        </p:spPr>
        <p:txBody>
          <a:bodyPr vert="horz" wrap="square" lIns="0" tIns="12700" rIns="0" bIns="0" rtlCol="0">
            <a:spAutoFit/>
          </a:bodyPr>
          <a:lstStyle/>
          <a:p>
            <a:pPr marL="12700">
              <a:lnSpc>
                <a:spcPct val="100000"/>
              </a:lnSpc>
              <a:spcBef>
                <a:spcPts val="100"/>
              </a:spcBef>
            </a:pPr>
            <a:r>
              <a:rPr sz="1600" i="1" spc="-5" dirty="0">
                <a:latin typeface="Arial"/>
                <a:cs typeface="Arial"/>
              </a:rPr>
              <a:t>H</a:t>
            </a:r>
            <a:endParaRPr sz="1600">
              <a:latin typeface="Arial"/>
              <a:cs typeface="Arial"/>
            </a:endParaRPr>
          </a:p>
        </p:txBody>
      </p:sp>
      <p:sp>
        <p:nvSpPr>
          <p:cNvPr id="26" name="object 26"/>
          <p:cNvSpPr txBox="1"/>
          <p:nvPr/>
        </p:nvSpPr>
        <p:spPr>
          <a:xfrm>
            <a:off x="4483069" y="1954276"/>
            <a:ext cx="153035" cy="299720"/>
          </a:xfrm>
          <a:prstGeom prst="rect">
            <a:avLst/>
          </a:prstGeom>
        </p:spPr>
        <p:txBody>
          <a:bodyPr vert="horz" wrap="square" lIns="0" tIns="12700" rIns="0" bIns="0" rtlCol="0">
            <a:spAutoFit/>
          </a:bodyPr>
          <a:lstStyle/>
          <a:p>
            <a:pPr marL="12700">
              <a:lnSpc>
                <a:spcPct val="100000"/>
              </a:lnSpc>
              <a:spcBef>
                <a:spcPts val="100"/>
              </a:spcBef>
            </a:pPr>
            <a:r>
              <a:rPr sz="1800" b="1" dirty="0">
                <a:solidFill>
                  <a:srgbClr val="FF0000"/>
                </a:solidFill>
                <a:latin typeface="Times New Roman"/>
                <a:cs typeface="Times New Roman"/>
              </a:rPr>
              <a:t>S</a:t>
            </a:r>
            <a:endParaRPr sz="1800">
              <a:latin typeface="Times New Roman"/>
              <a:cs typeface="Times New Roman"/>
            </a:endParaRPr>
          </a:p>
        </p:txBody>
      </p:sp>
      <p:sp>
        <p:nvSpPr>
          <p:cNvPr id="27" name="object 27"/>
          <p:cNvSpPr txBox="1"/>
          <p:nvPr/>
        </p:nvSpPr>
        <p:spPr>
          <a:xfrm>
            <a:off x="2613540" y="2643313"/>
            <a:ext cx="2538730" cy="1085850"/>
          </a:xfrm>
          <a:prstGeom prst="rect">
            <a:avLst/>
          </a:prstGeom>
        </p:spPr>
        <p:txBody>
          <a:bodyPr vert="horz" wrap="square" lIns="0" tIns="37465" rIns="0" bIns="0" rtlCol="0">
            <a:spAutoFit/>
          </a:bodyPr>
          <a:lstStyle/>
          <a:p>
            <a:pPr marL="761365">
              <a:lnSpc>
                <a:spcPct val="100000"/>
              </a:lnSpc>
              <a:spcBef>
                <a:spcPts val="295"/>
              </a:spcBef>
            </a:pPr>
            <a:r>
              <a:rPr sz="2200" b="1" spc="110" dirty="0">
                <a:latin typeface="Times New Roman"/>
                <a:cs typeface="Times New Roman"/>
              </a:rPr>
              <a:t>(+)-carvone</a:t>
            </a:r>
            <a:endParaRPr sz="2200">
              <a:latin typeface="Times New Roman"/>
              <a:cs typeface="Times New Roman"/>
            </a:endParaRPr>
          </a:p>
          <a:p>
            <a:pPr marL="38100">
              <a:lnSpc>
                <a:spcPct val="100000"/>
              </a:lnSpc>
              <a:spcBef>
                <a:spcPts val="190"/>
              </a:spcBef>
            </a:pPr>
            <a:r>
              <a:rPr sz="2000" b="1" spc="110" dirty="0">
                <a:solidFill>
                  <a:srgbClr val="FF0000"/>
                </a:solidFill>
                <a:latin typeface="Times New Roman"/>
                <a:cs typeface="Times New Roman"/>
              </a:rPr>
              <a:t>smells </a:t>
            </a:r>
            <a:r>
              <a:rPr sz="2000" b="1" spc="90" dirty="0">
                <a:solidFill>
                  <a:srgbClr val="FF0000"/>
                </a:solidFill>
                <a:latin typeface="Times New Roman"/>
                <a:cs typeface="Times New Roman"/>
              </a:rPr>
              <a:t>like cara </a:t>
            </a:r>
            <a:r>
              <a:rPr sz="2000" b="1" dirty="0">
                <a:solidFill>
                  <a:srgbClr val="FF0000"/>
                </a:solidFill>
                <a:latin typeface="Times New Roman"/>
                <a:cs typeface="Times New Roman"/>
              </a:rPr>
              <a:t>w</a:t>
            </a:r>
            <a:r>
              <a:rPr sz="2000" b="1" spc="-185" dirty="0">
                <a:solidFill>
                  <a:srgbClr val="FF0000"/>
                </a:solidFill>
                <a:latin typeface="Times New Roman"/>
                <a:cs typeface="Times New Roman"/>
              </a:rPr>
              <a:t> </a:t>
            </a:r>
            <a:r>
              <a:rPr sz="2000" b="1" spc="110" dirty="0">
                <a:solidFill>
                  <a:srgbClr val="FF0000"/>
                </a:solidFill>
                <a:latin typeface="Times New Roman"/>
                <a:cs typeface="Times New Roman"/>
              </a:rPr>
              <a:t>ay</a:t>
            </a:r>
            <a:endParaRPr sz="2000">
              <a:latin typeface="Times New Roman"/>
              <a:cs typeface="Times New Roman"/>
            </a:endParaRPr>
          </a:p>
          <a:p>
            <a:pPr marL="603250">
              <a:lnSpc>
                <a:spcPct val="100000"/>
              </a:lnSpc>
              <a:spcBef>
                <a:spcPts val="280"/>
              </a:spcBef>
            </a:pPr>
            <a:r>
              <a:rPr sz="2200" b="1" spc="30" dirty="0">
                <a:solidFill>
                  <a:srgbClr val="6600CA"/>
                </a:solidFill>
                <a:latin typeface="Times New Roman"/>
                <a:cs typeface="Times New Roman"/>
              </a:rPr>
              <a:t>[</a:t>
            </a:r>
            <a:r>
              <a:rPr sz="2200" spc="30" dirty="0">
                <a:solidFill>
                  <a:srgbClr val="6600CA"/>
                </a:solidFill>
                <a:latin typeface="Symbol"/>
                <a:cs typeface="Symbol"/>
              </a:rPr>
              <a:t></a:t>
            </a:r>
            <a:r>
              <a:rPr sz="2250" b="1" spc="44" baseline="-22222" dirty="0">
                <a:solidFill>
                  <a:srgbClr val="6600CA"/>
                </a:solidFill>
                <a:latin typeface="Times New Roman"/>
                <a:cs typeface="Times New Roman"/>
              </a:rPr>
              <a:t>D </a:t>
            </a:r>
            <a:r>
              <a:rPr sz="2200" spc="-5" dirty="0">
                <a:solidFill>
                  <a:srgbClr val="6600CA"/>
                </a:solidFill>
                <a:latin typeface="Symbol"/>
                <a:cs typeface="Symbol"/>
              </a:rPr>
              <a:t></a:t>
            </a:r>
            <a:r>
              <a:rPr sz="2200" spc="-5" dirty="0">
                <a:solidFill>
                  <a:srgbClr val="6600CA"/>
                </a:solidFill>
                <a:latin typeface="Times New Roman"/>
                <a:cs typeface="Times New Roman"/>
              </a:rPr>
              <a:t> </a:t>
            </a:r>
            <a:r>
              <a:rPr sz="2200" spc="-5" dirty="0">
                <a:solidFill>
                  <a:srgbClr val="6600CA"/>
                </a:solidFill>
                <a:latin typeface="Symbol"/>
                <a:cs typeface="Symbol"/>
              </a:rPr>
              <a:t></a:t>
            </a:r>
            <a:r>
              <a:rPr sz="2200" spc="-175" dirty="0">
                <a:solidFill>
                  <a:srgbClr val="6600CA"/>
                </a:solidFill>
                <a:latin typeface="Times New Roman"/>
                <a:cs typeface="Times New Roman"/>
              </a:rPr>
              <a:t> </a:t>
            </a:r>
            <a:r>
              <a:rPr sz="2200" spc="-5" dirty="0">
                <a:solidFill>
                  <a:srgbClr val="6600CA"/>
                </a:solidFill>
                <a:latin typeface="Symbol"/>
                <a:cs typeface="Symbol"/>
              </a:rPr>
              <a:t></a:t>
            </a:r>
            <a:endParaRPr sz="2200">
              <a:latin typeface="Symbol"/>
              <a:cs typeface="Symbol"/>
            </a:endParaRPr>
          </a:p>
        </p:txBody>
      </p:sp>
      <p:sp>
        <p:nvSpPr>
          <p:cNvPr id="28" name="object 28"/>
          <p:cNvSpPr txBox="1"/>
          <p:nvPr/>
        </p:nvSpPr>
        <p:spPr>
          <a:xfrm>
            <a:off x="6902639" y="1975604"/>
            <a:ext cx="190500" cy="299720"/>
          </a:xfrm>
          <a:prstGeom prst="rect">
            <a:avLst/>
          </a:prstGeom>
        </p:spPr>
        <p:txBody>
          <a:bodyPr vert="horz" wrap="square" lIns="0" tIns="12700" rIns="0" bIns="0" rtlCol="0">
            <a:spAutoFit/>
          </a:bodyPr>
          <a:lstStyle/>
          <a:p>
            <a:pPr marL="12700">
              <a:lnSpc>
                <a:spcPct val="100000"/>
              </a:lnSpc>
              <a:spcBef>
                <a:spcPts val="100"/>
              </a:spcBef>
            </a:pPr>
            <a:r>
              <a:rPr sz="1800" b="1" dirty="0">
                <a:solidFill>
                  <a:srgbClr val="FF0000"/>
                </a:solidFill>
                <a:latin typeface="Times New Roman"/>
                <a:cs typeface="Times New Roman"/>
              </a:rPr>
              <a:t>R</a:t>
            </a:r>
            <a:endParaRPr sz="1800">
              <a:latin typeface="Times New Roman"/>
              <a:cs typeface="Times New Roman"/>
            </a:endParaRPr>
          </a:p>
        </p:txBody>
      </p:sp>
      <p:sp>
        <p:nvSpPr>
          <p:cNvPr id="29" name="object 29"/>
          <p:cNvSpPr txBox="1"/>
          <p:nvPr/>
        </p:nvSpPr>
        <p:spPr>
          <a:xfrm>
            <a:off x="6003612" y="2643313"/>
            <a:ext cx="2751455" cy="1085850"/>
          </a:xfrm>
          <a:prstGeom prst="rect">
            <a:avLst/>
          </a:prstGeom>
        </p:spPr>
        <p:txBody>
          <a:bodyPr vert="horz" wrap="square" lIns="0" tIns="37465" rIns="0" bIns="0" rtlCol="0">
            <a:spAutoFit/>
          </a:bodyPr>
          <a:lstStyle/>
          <a:p>
            <a:pPr marL="765175">
              <a:lnSpc>
                <a:spcPct val="100000"/>
              </a:lnSpc>
              <a:spcBef>
                <a:spcPts val="295"/>
              </a:spcBef>
            </a:pPr>
            <a:r>
              <a:rPr sz="2200" b="1" spc="100" dirty="0">
                <a:latin typeface="Times New Roman"/>
                <a:cs typeface="Times New Roman"/>
              </a:rPr>
              <a:t>(-)-carvone</a:t>
            </a:r>
            <a:endParaRPr sz="2200">
              <a:latin typeface="Times New Roman"/>
              <a:cs typeface="Times New Roman"/>
            </a:endParaRPr>
          </a:p>
          <a:p>
            <a:pPr marL="38100">
              <a:lnSpc>
                <a:spcPct val="100000"/>
              </a:lnSpc>
              <a:spcBef>
                <a:spcPts val="190"/>
              </a:spcBef>
            </a:pPr>
            <a:r>
              <a:rPr sz="2000" b="1" spc="110" dirty="0">
                <a:solidFill>
                  <a:srgbClr val="FF0000"/>
                </a:solidFill>
                <a:latin typeface="Times New Roman"/>
                <a:cs typeface="Times New Roman"/>
              </a:rPr>
              <a:t>smells </a:t>
            </a:r>
            <a:r>
              <a:rPr sz="2000" b="1" spc="90" dirty="0">
                <a:solidFill>
                  <a:srgbClr val="FF0000"/>
                </a:solidFill>
                <a:latin typeface="Times New Roman"/>
                <a:cs typeface="Times New Roman"/>
              </a:rPr>
              <a:t>like</a:t>
            </a:r>
            <a:r>
              <a:rPr sz="2000" b="1" spc="415" dirty="0">
                <a:solidFill>
                  <a:srgbClr val="FF0000"/>
                </a:solidFill>
                <a:latin typeface="Times New Roman"/>
                <a:cs typeface="Times New Roman"/>
              </a:rPr>
              <a:t> </a:t>
            </a:r>
            <a:r>
              <a:rPr sz="2000" b="1" spc="155" dirty="0">
                <a:solidFill>
                  <a:srgbClr val="FF0000"/>
                </a:solidFill>
                <a:latin typeface="Times New Roman"/>
                <a:cs typeface="Times New Roman"/>
              </a:rPr>
              <a:t>spearmint</a:t>
            </a:r>
            <a:endParaRPr sz="2000">
              <a:latin typeface="Times New Roman"/>
              <a:cs typeface="Times New Roman"/>
            </a:endParaRPr>
          </a:p>
          <a:p>
            <a:pPr marL="844550">
              <a:lnSpc>
                <a:spcPct val="100000"/>
              </a:lnSpc>
              <a:spcBef>
                <a:spcPts val="280"/>
              </a:spcBef>
            </a:pPr>
            <a:r>
              <a:rPr sz="2200" spc="30" dirty="0">
                <a:solidFill>
                  <a:srgbClr val="6600CA"/>
                </a:solidFill>
                <a:latin typeface="Symbol"/>
                <a:cs typeface="Symbol"/>
              </a:rPr>
              <a:t></a:t>
            </a:r>
            <a:r>
              <a:rPr sz="2250" b="1" spc="44" baseline="-22222" dirty="0">
                <a:solidFill>
                  <a:srgbClr val="6600CA"/>
                </a:solidFill>
                <a:latin typeface="Times New Roman"/>
                <a:cs typeface="Times New Roman"/>
              </a:rPr>
              <a:t>D</a:t>
            </a:r>
            <a:r>
              <a:rPr sz="2200" spc="30" dirty="0">
                <a:solidFill>
                  <a:srgbClr val="6600CA"/>
                </a:solidFill>
                <a:latin typeface="Symbol"/>
                <a:cs typeface="Symbol"/>
              </a:rPr>
              <a:t></a:t>
            </a:r>
            <a:r>
              <a:rPr sz="2200" spc="30" dirty="0">
                <a:solidFill>
                  <a:srgbClr val="6600CA"/>
                </a:solidFill>
                <a:latin typeface="Times New Roman"/>
                <a:cs typeface="Times New Roman"/>
              </a:rPr>
              <a:t> </a:t>
            </a:r>
            <a:r>
              <a:rPr sz="2200" spc="-5" dirty="0">
                <a:solidFill>
                  <a:srgbClr val="6600CA"/>
                </a:solidFill>
                <a:latin typeface="Symbol"/>
                <a:cs typeface="Symbol"/>
              </a:rPr>
              <a:t></a:t>
            </a:r>
            <a:r>
              <a:rPr sz="2200" spc="-50" dirty="0">
                <a:solidFill>
                  <a:srgbClr val="6600CA"/>
                </a:solidFill>
                <a:latin typeface="Times New Roman"/>
                <a:cs typeface="Times New Roman"/>
              </a:rPr>
              <a:t> </a:t>
            </a:r>
            <a:r>
              <a:rPr sz="2200" dirty="0">
                <a:solidFill>
                  <a:srgbClr val="6600CA"/>
                </a:solidFill>
                <a:latin typeface="Symbol"/>
                <a:cs typeface="Symbol"/>
              </a:rPr>
              <a:t></a:t>
            </a:r>
            <a:endParaRPr sz="2200">
              <a:latin typeface="Symbol"/>
              <a:cs typeface="Symbol"/>
            </a:endParaRPr>
          </a:p>
        </p:txBody>
      </p:sp>
      <p:sp>
        <p:nvSpPr>
          <p:cNvPr id="30" name="object 30"/>
          <p:cNvSpPr txBox="1"/>
          <p:nvPr/>
        </p:nvSpPr>
        <p:spPr>
          <a:xfrm>
            <a:off x="389102" y="3536188"/>
            <a:ext cx="809625" cy="391160"/>
          </a:xfrm>
          <a:prstGeom prst="rect">
            <a:avLst/>
          </a:prstGeom>
        </p:spPr>
        <p:txBody>
          <a:bodyPr vert="horz" wrap="square" lIns="0" tIns="12700" rIns="0" bIns="0" rtlCol="0">
            <a:spAutoFit/>
          </a:bodyPr>
          <a:lstStyle/>
          <a:p>
            <a:pPr marL="12700">
              <a:lnSpc>
                <a:spcPct val="100000"/>
              </a:lnSpc>
              <a:spcBef>
                <a:spcPts val="100"/>
              </a:spcBef>
            </a:pPr>
            <a:r>
              <a:rPr sz="2400" b="1" i="1" spc="240" dirty="0">
                <a:solidFill>
                  <a:srgbClr val="FF0066"/>
                </a:solidFill>
                <a:latin typeface="Times New Roman"/>
                <a:cs typeface="Times New Roman"/>
              </a:rPr>
              <a:t>Not</a:t>
            </a:r>
            <a:r>
              <a:rPr sz="2400" b="1" i="1" spc="85" dirty="0">
                <a:solidFill>
                  <a:srgbClr val="FF0066"/>
                </a:solidFill>
                <a:latin typeface="Times New Roman"/>
                <a:cs typeface="Times New Roman"/>
              </a:rPr>
              <a:t>e</a:t>
            </a:r>
            <a:r>
              <a:rPr sz="2400" b="1" i="1" spc="-114" dirty="0">
                <a:solidFill>
                  <a:srgbClr val="FF0066"/>
                </a:solidFill>
                <a:latin typeface="Times New Roman"/>
                <a:cs typeface="Times New Roman"/>
              </a:rPr>
              <a:t>:</a:t>
            </a:r>
            <a:endParaRPr sz="2400">
              <a:latin typeface="Times New Roman"/>
              <a:cs typeface="Times New Roman"/>
            </a:endParaRPr>
          </a:p>
        </p:txBody>
      </p:sp>
      <p:sp>
        <p:nvSpPr>
          <p:cNvPr id="31" name="object 31"/>
          <p:cNvSpPr txBox="1"/>
          <p:nvPr/>
        </p:nvSpPr>
        <p:spPr>
          <a:xfrm>
            <a:off x="405000" y="3901947"/>
            <a:ext cx="7596505" cy="1364615"/>
          </a:xfrm>
          <a:prstGeom prst="rect">
            <a:avLst/>
          </a:prstGeom>
        </p:spPr>
        <p:txBody>
          <a:bodyPr vert="horz" wrap="square" lIns="0" tIns="12065" rIns="0" bIns="0" rtlCol="0">
            <a:spAutoFit/>
          </a:bodyPr>
          <a:lstStyle/>
          <a:p>
            <a:pPr marL="153670" marR="123189" indent="-141605">
              <a:lnSpc>
                <a:spcPct val="100000"/>
              </a:lnSpc>
              <a:spcBef>
                <a:spcPts val="95"/>
              </a:spcBef>
              <a:buFont typeface="Times New Roman"/>
              <a:buChar char="•"/>
              <a:tabLst>
                <a:tab pos="161925" algn="l"/>
              </a:tabLst>
            </a:pPr>
            <a:r>
              <a:rPr sz="2200" b="1" spc="55" dirty="0">
                <a:latin typeface="Times New Roman"/>
                <a:cs typeface="Times New Roman"/>
              </a:rPr>
              <a:t>No </a:t>
            </a:r>
            <a:r>
              <a:rPr sz="2200" b="1" spc="130" dirty="0">
                <a:latin typeface="Times New Roman"/>
                <a:cs typeface="Times New Roman"/>
              </a:rPr>
              <a:t>relationship </a:t>
            </a:r>
            <a:r>
              <a:rPr sz="2200" b="1" spc="114" dirty="0">
                <a:latin typeface="Times New Roman"/>
                <a:cs typeface="Times New Roman"/>
              </a:rPr>
              <a:t>exists </a:t>
            </a:r>
            <a:r>
              <a:rPr sz="2200" b="1" spc="155" dirty="0">
                <a:latin typeface="Times New Roman"/>
                <a:cs typeface="Times New Roman"/>
              </a:rPr>
              <a:t>bet </a:t>
            </a:r>
            <a:r>
              <a:rPr sz="2200" b="1" spc="-5" dirty="0">
                <a:latin typeface="Times New Roman"/>
                <a:cs typeface="Times New Roman"/>
              </a:rPr>
              <a:t>w </a:t>
            </a:r>
            <a:r>
              <a:rPr sz="2200" b="1" spc="90" dirty="0">
                <a:latin typeface="Times New Roman"/>
                <a:cs typeface="Times New Roman"/>
              </a:rPr>
              <a:t>een </a:t>
            </a:r>
            <a:r>
              <a:rPr sz="2200" b="1" spc="95" dirty="0">
                <a:latin typeface="Times New Roman"/>
                <a:cs typeface="Times New Roman"/>
              </a:rPr>
              <a:t>the </a:t>
            </a:r>
            <a:r>
              <a:rPr sz="2200" b="1" spc="70" dirty="0">
                <a:latin typeface="Times New Roman"/>
                <a:cs typeface="Times New Roman"/>
              </a:rPr>
              <a:t>S/R </a:t>
            </a:r>
            <a:r>
              <a:rPr sz="2200" b="1" spc="140" dirty="0">
                <a:latin typeface="Times New Roman"/>
                <a:cs typeface="Times New Roman"/>
              </a:rPr>
              <a:t>configuration  </a:t>
            </a:r>
            <a:r>
              <a:rPr sz="2200" b="1" spc="85" dirty="0">
                <a:latin typeface="Times New Roman"/>
                <a:cs typeface="Times New Roman"/>
              </a:rPr>
              <a:t>and </a:t>
            </a:r>
            <a:r>
              <a:rPr sz="2200" b="1" spc="125" dirty="0">
                <a:latin typeface="Times New Roman"/>
                <a:cs typeface="Times New Roman"/>
              </a:rPr>
              <a:t>the </a:t>
            </a:r>
            <a:r>
              <a:rPr sz="2200" b="1" spc="85" dirty="0">
                <a:latin typeface="Times New Roman"/>
                <a:cs typeface="Times New Roman"/>
              </a:rPr>
              <a:t>sign </a:t>
            </a:r>
            <a:r>
              <a:rPr sz="2200" b="1" spc="100" dirty="0">
                <a:latin typeface="Times New Roman"/>
                <a:cs typeface="Times New Roman"/>
              </a:rPr>
              <a:t>or </a:t>
            </a:r>
            <a:r>
              <a:rPr sz="2200" b="1" spc="125" dirty="0">
                <a:latin typeface="Times New Roman"/>
                <a:cs typeface="Times New Roman"/>
              </a:rPr>
              <a:t>the magnitude </a:t>
            </a:r>
            <a:r>
              <a:rPr sz="2200" b="1" spc="90" dirty="0">
                <a:latin typeface="Times New Roman"/>
                <a:cs typeface="Times New Roman"/>
              </a:rPr>
              <a:t>of </a:t>
            </a:r>
            <a:r>
              <a:rPr sz="2200" b="1" spc="120" dirty="0">
                <a:latin typeface="Times New Roman"/>
                <a:cs typeface="Times New Roman"/>
              </a:rPr>
              <a:t>rotation </a:t>
            </a:r>
            <a:r>
              <a:rPr sz="2200" b="1" spc="90" dirty="0">
                <a:latin typeface="Times New Roman"/>
                <a:cs typeface="Times New Roman"/>
              </a:rPr>
              <a:t>of</a:t>
            </a:r>
            <a:r>
              <a:rPr sz="2200" b="1" spc="254" dirty="0">
                <a:latin typeface="Times New Roman"/>
                <a:cs typeface="Times New Roman"/>
              </a:rPr>
              <a:t> </a:t>
            </a:r>
            <a:r>
              <a:rPr sz="2200" b="1" spc="140" dirty="0">
                <a:latin typeface="Times New Roman"/>
                <a:cs typeface="Times New Roman"/>
              </a:rPr>
              <a:t>plane</a:t>
            </a:r>
            <a:endParaRPr sz="2200">
              <a:latin typeface="Times New Roman"/>
              <a:cs typeface="Times New Roman"/>
            </a:endParaRPr>
          </a:p>
          <a:p>
            <a:pPr marL="153670">
              <a:lnSpc>
                <a:spcPts val="2635"/>
              </a:lnSpc>
            </a:pPr>
            <a:r>
              <a:rPr sz="2200" b="1" spc="135" dirty="0">
                <a:latin typeface="Times New Roman"/>
                <a:cs typeface="Times New Roman"/>
              </a:rPr>
              <a:t>polarized</a:t>
            </a:r>
            <a:r>
              <a:rPr sz="2200" b="1" spc="210" dirty="0">
                <a:latin typeface="Times New Roman"/>
                <a:cs typeface="Times New Roman"/>
              </a:rPr>
              <a:t> </a:t>
            </a:r>
            <a:r>
              <a:rPr sz="2200" b="1" spc="105" dirty="0">
                <a:latin typeface="Times New Roman"/>
                <a:cs typeface="Times New Roman"/>
              </a:rPr>
              <a:t>light.</a:t>
            </a:r>
            <a:endParaRPr sz="2200">
              <a:latin typeface="Times New Roman"/>
              <a:cs typeface="Times New Roman"/>
            </a:endParaRPr>
          </a:p>
          <a:p>
            <a:pPr marL="151130" indent="-139065">
              <a:lnSpc>
                <a:spcPts val="2635"/>
              </a:lnSpc>
              <a:buFont typeface="Times New Roman"/>
              <a:buChar char="•"/>
              <a:tabLst>
                <a:tab pos="151765" algn="l"/>
                <a:tab pos="4540885" algn="l"/>
                <a:tab pos="6935470" algn="l"/>
              </a:tabLst>
            </a:pPr>
            <a:r>
              <a:rPr sz="2200" b="1" spc="-5" dirty="0">
                <a:latin typeface="Times New Roman"/>
                <a:cs typeface="Times New Roman"/>
              </a:rPr>
              <a:t>A  </a:t>
            </a:r>
            <a:r>
              <a:rPr sz="2200" b="1" spc="10" dirty="0">
                <a:latin typeface="Times New Roman"/>
                <a:cs typeface="Times New Roman"/>
              </a:rPr>
              <a:t>1:1  </a:t>
            </a:r>
            <a:r>
              <a:rPr sz="2200" b="1" spc="155" dirty="0">
                <a:latin typeface="Times New Roman"/>
                <a:cs typeface="Times New Roman"/>
              </a:rPr>
              <a:t>mixture </a:t>
            </a:r>
            <a:r>
              <a:rPr sz="2200" b="1" spc="85" dirty="0">
                <a:latin typeface="Times New Roman"/>
                <a:cs typeface="Times New Roman"/>
              </a:rPr>
              <a:t>of</a:t>
            </a:r>
            <a:r>
              <a:rPr sz="2200" b="1" spc="105" dirty="0">
                <a:latin typeface="Times New Roman"/>
                <a:cs typeface="Times New Roman"/>
              </a:rPr>
              <a:t> </a:t>
            </a:r>
            <a:r>
              <a:rPr sz="2200" b="1" spc="135" dirty="0">
                <a:latin typeface="Times New Roman"/>
                <a:cs typeface="Times New Roman"/>
              </a:rPr>
              <a:t>enantiomers</a:t>
            </a:r>
            <a:r>
              <a:rPr sz="2200" b="1" spc="315" dirty="0">
                <a:latin typeface="Times New Roman"/>
                <a:cs typeface="Times New Roman"/>
              </a:rPr>
              <a:t> </a:t>
            </a:r>
            <a:r>
              <a:rPr sz="2200" b="1" spc="-5" dirty="0">
                <a:latin typeface="Times New Roman"/>
                <a:cs typeface="Times New Roman"/>
              </a:rPr>
              <a:t>(	</a:t>
            </a:r>
            <a:r>
              <a:rPr sz="2200" b="1" spc="110" dirty="0">
                <a:solidFill>
                  <a:srgbClr val="0000FF"/>
                </a:solidFill>
                <a:latin typeface="Times New Roman"/>
                <a:cs typeface="Times New Roman"/>
              </a:rPr>
              <a:t>racemic</a:t>
            </a:r>
            <a:r>
              <a:rPr sz="2200" b="1" spc="400" dirty="0">
                <a:solidFill>
                  <a:srgbClr val="0000FF"/>
                </a:solidFill>
                <a:latin typeface="Times New Roman"/>
                <a:cs typeface="Times New Roman"/>
              </a:rPr>
              <a:t> </a:t>
            </a:r>
            <a:r>
              <a:rPr sz="2200" b="1" spc="160" dirty="0">
                <a:solidFill>
                  <a:srgbClr val="0000FF"/>
                </a:solidFill>
                <a:latin typeface="Times New Roman"/>
                <a:cs typeface="Times New Roman"/>
              </a:rPr>
              <a:t>mixture	</a:t>
            </a:r>
            <a:r>
              <a:rPr sz="2200" b="1" spc="-5" dirty="0">
                <a:latin typeface="Times New Roman"/>
                <a:cs typeface="Times New Roman"/>
              </a:rPr>
              <a:t>)</a:t>
            </a:r>
            <a:r>
              <a:rPr sz="2200" b="1" spc="290" dirty="0">
                <a:latin typeface="Times New Roman"/>
                <a:cs typeface="Times New Roman"/>
              </a:rPr>
              <a:t> </a:t>
            </a:r>
            <a:r>
              <a:rPr sz="2200" b="1" spc="85" dirty="0">
                <a:latin typeface="Times New Roman"/>
                <a:cs typeface="Times New Roman"/>
              </a:rPr>
              <a:t>has</a:t>
            </a:r>
            <a:endParaRPr sz="2200">
              <a:latin typeface="Times New Roman"/>
              <a:cs typeface="Times New Roman"/>
            </a:endParaRPr>
          </a:p>
        </p:txBody>
      </p:sp>
      <p:sp>
        <p:nvSpPr>
          <p:cNvPr id="32" name="object 32"/>
          <p:cNvSpPr txBox="1"/>
          <p:nvPr/>
        </p:nvSpPr>
        <p:spPr>
          <a:xfrm>
            <a:off x="541197" y="5241549"/>
            <a:ext cx="7185659" cy="1366520"/>
          </a:xfrm>
          <a:prstGeom prst="rect">
            <a:avLst/>
          </a:prstGeom>
        </p:spPr>
        <p:txBody>
          <a:bodyPr vert="horz" wrap="square" lIns="0" tIns="12065" rIns="0" bIns="0" rtlCol="0">
            <a:spAutoFit/>
          </a:bodyPr>
          <a:lstStyle/>
          <a:p>
            <a:pPr marL="14604" marR="5080" indent="2540">
              <a:lnSpc>
                <a:spcPct val="100000"/>
              </a:lnSpc>
              <a:spcBef>
                <a:spcPts val="95"/>
              </a:spcBef>
              <a:tabLst>
                <a:tab pos="3927475" algn="l"/>
                <a:tab pos="7079615" algn="l"/>
              </a:tabLst>
            </a:pPr>
            <a:r>
              <a:rPr sz="2200" b="1" spc="200" dirty="0">
                <a:latin typeface="Times New Roman"/>
                <a:cs typeface="Times New Roman"/>
              </a:rPr>
              <a:t>a</a:t>
            </a:r>
            <a:r>
              <a:rPr sz="2200" b="1" spc="260" dirty="0">
                <a:latin typeface="Times New Roman"/>
                <a:cs typeface="Times New Roman"/>
              </a:rPr>
              <a:t>l</a:t>
            </a:r>
            <a:r>
              <a:rPr sz="2200" b="1" spc="-5" dirty="0">
                <a:latin typeface="Times New Roman"/>
                <a:cs typeface="Times New Roman"/>
              </a:rPr>
              <a:t>w</a:t>
            </a:r>
            <a:r>
              <a:rPr sz="2200" b="1" spc="-245" dirty="0">
                <a:latin typeface="Times New Roman"/>
                <a:cs typeface="Times New Roman"/>
              </a:rPr>
              <a:t> </a:t>
            </a:r>
            <a:r>
              <a:rPr sz="2200" b="1" spc="130" dirty="0">
                <a:latin typeface="Times New Roman"/>
                <a:cs typeface="Times New Roman"/>
              </a:rPr>
              <a:t>a</a:t>
            </a:r>
            <a:r>
              <a:rPr sz="2200" b="1" spc="114" dirty="0">
                <a:latin typeface="Times New Roman"/>
                <a:cs typeface="Times New Roman"/>
              </a:rPr>
              <a:t>y</a:t>
            </a:r>
            <a:r>
              <a:rPr sz="2200" b="1" spc="-5" dirty="0">
                <a:latin typeface="Times New Roman"/>
                <a:cs typeface="Times New Roman"/>
              </a:rPr>
              <a:t>s</a:t>
            </a:r>
            <a:r>
              <a:rPr sz="2200" b="1" dirty="0">
                <a:latin typeface="Times New Roman"/>
                <a:cs typeface="Times New Roman"/>
              </a:rPr>
              <a:t> </a:t>
            </a:r>
            <a:r>
              <a:rPr sz="2200" b="1" spc="-150" dirty="0">
                <a:latin typeface="Times New Roman"/>
                <a:cs typeface="Times New Roman"/>
              </a:rPr>
              <a:t> </a:t>
            </a:r>
            <a:r>
              <a:rPr sz="2200" b="1" spc="135" dirty="0">
                <a:latin typeface="Times New Roman"/>
                <a:cs typeface="Times New Roman"/>
              </a:rPr>
              <a:t>n</a:t>
            </a:r>
            <a:r>
              <a:rPr sz="2200" b="1" spc="-5" dirty="0">
                <a:latin typeface="Times New Roman"/>
                <a:cs typeface="Times New Roman"/>
              </a:rPr>
              <a:t>o</a:t>
            </a:r>
            <a:r>
              <a:rPr sz="2200" b="1" dirty="0">
                <a:latin typeface="Times New Roman"/>
                <a:cs typeface="Times New Roman"/>
              </a:rPr>
              <a:t> </a:t>
            </a:r>
            <a:r>
              <a:rPr sz="2200" b="1" spc="-160" dirty="0">
                <a:latin typeface="Times New Roman"/>
                <a:cs typeface="Times New Roman"/>
              </a:rPr>
              <a:t> </a:t>
            </a:r>
            <a:r>
              <a:rPr sz="2200" b="1" spc="114" dirty="0">
                <a:latin typeface="Times New Roman"/>
                <a:cs typeface="Times New Roman"/>
              </a:rPr>
              <a:t>optic</a:t>
            </a:r>
            <a:r>
              <a:rPr sz="2200" b="1" spc="90" dirty="0">
                <a:latin typeface="Times New Roman"/>
                <a:cs typeface="Times New Roman"/>
              </a:rPr>
              <a:t>a</a:t>
            </a:r>
            <a:r>
              <a:rPr sz="2200" b="1" spc="-5" dirty="0">
                <a:latin typeface="Times New Roman"/>
                <a:cs typeface="Times New Roman"/>
              </a:rPr>
              <a:t>l</a:t>
            </a:r>
            <a:r>
              <a:rPr sz="2200" b="1" dirty="0">
                <a:latin typeface="Times New Roman"/>
                <a:cs typeface="Times New Roman"/>
              </a:rPr>
              <a:t> </a:t>
            </a:r>
            <a:r>
              <a:rPr sz="2200" b="1" spc="-210" dirty="0">
                <a:latin typeface="Times New Roman"/>
                <a:cs typeface="Times New Roman"/>
              </a:rPr>
              <a:t> </a:t>
            </a:r>
            <a:r>
              <a:rPr sz="2200" b="1" spc="130" dirty="0">
                <a:latin typeface="Times New Roman"/>
                <a:cs typeface="Times New Roman"/>
              </a:rPr>
              <a:t>a</a:t>
            </a:r>
            <a:r>
              <a:rPr sz="2200" b="1" spc="95" dirty="0">
                <a:latin typeface="Times New Roman"/>
                <a:cs typeface="Times New Roman"/>
              </a:rPr>
              <a:t>ctivit</a:t>
            </a:r>
            <a:r>
              <a:rPr sz="2200" b="1" spc="-5" dirty="0">
                <a:latin typeface="Times New Roman"/>
                <a:cs typeface="Times New Roman"/>
              </a:rPr>
              <a:t>y</a:t>
            </a:r>
            <a:r>
              <a:rPr sz="2200" b="1" dirty="0">
                <a:latin typeface="Times New Roman"/>
                <a:cs typeface="Times New Roman"/>
              </a:rPr>
              <a:t> </a:t>
            </a:r>
            <a:r>
              <a:rPr sz="2200" b="1" spc="-260" dirty="0">
                <a:latin typeface="Times New Roman"/>
                <a:cs typeface="Times New Roman"/>
              </a:rPr>
              <a:t> </a:t>
            </a:r>
            <a:r>
              <a:rPr sz="2200" b="1" spc="-5" dirty="0">
                <a:latin typeface="Times New Roman"/>
                <a:cs typeface="Times New Roman"/>
              </a:rPr>
              <a:t>(</a:t>
            </a:r>
            <a:r>
              <a:rPr sz="2200" b="1" dirty="0">
                <a:latin typeface="Times New Roman"/>
                <a:cs typeface="Times New Roman"/>
              </a:rPr>
              <a:t>	</a:t>
            </a:r>
            <a:r>
              <a:rPr sz="2200" b="1" spc="195" dirty="0">
                <a:solidFill>
                  <a:srgbClr val="0000FF"/>
                </a:solidFill>
                <a:latin typeface="Times New Roman"/>
                <a:cs typeface="Times New Roman"/>
              </a:rPr>
              <a:t>r</a:t>
            </a:r>
            <a:r>
              <a:rPr sz="2200" b="1" spc="110" dirty="0">
                <a:solidFill>
                  <a:srgbClr val="0000FF"/>
                </a:solidFill>
                <a:latin typeface="Times New Roman"/>
                <a:cs typeface="Times New Roman"/>
              </a:rPr>
              <a:t>o</a:t>
            </a:r>
            <a:r>
              <a:rPr sz="2200" b="1" spc="95" dirty="0">
                <a:solidFill>
                  <a:srgbClr val="0000FF"/>
                </a:solidFill>
                <a:latin typeface="Times New Roman"/>
                <a:cs typeface="Times New Roman"/>
              </a:rPr>
              <a:t>tati</a:t>
            </a:r>
            <a:r>
              <a:rPr sz="2200" b="1" spc="150" dirty="0">
                <a:solidFill>
                  <a:srgbClr val="0000FF"/>
                </a:solidFill>
                <a:latin typeface="Times New Roman"/>
                <a:cs typeface="Times New Roman"/>
              </a:rPr>
              <a:t>o</a:t>
            </a:r>
            <a:r>
              <a:rPr sz="2200" b="1" spc="-5" dirty="0">
                <a:solidFill>
                  <a:srgbClr val="0000FF"/>
                </a:solidFill>
                <a:latin typeface="Times New Roman"/>
                <a:cs typeface="Times New Roman"/>
              </a:rPr>
              <a:t>n</a:t>
            </a:r>
            <a:r>
              <a:rPr sz="2200" b="1" spc="260" dirty="0">
                <a:solidFill>
                  <a:srgbClr val="0000FF"/>
                </a:solidFill>
                <a:latin typeface="Times New Roman"/>
                <a:cs typeface="Times New Roman"/>
              </a:rPr>
              <a:t> </a:t>
            </a:r>
            <a:r>
              <a:rPr sz="2200" b="1" spc="235" dirty="0">
                <a:solidFill>
                  <a:srgbClr val="0000FF"/>
                </a:solidFill>
                <a:latin typeface="Times New Roman"/>
                <a:cs typeface="Times New Roman"/>
              </a:rPr>
              <a:t>e</a:t>
            </a:r>
            <a:r>
              <a:rPr sz="2200" b="1" spc="150" dirty="0">
                <a:solidFill>
                  <a:srgbClr val="0000FF"/>
                </a:solidFill>
                <a:latin typeface="Times New Roman"/>
                <a:cs typeface="Times New Roman"/>
              </a:rPr>
              <a:t>q</a:t>
            </a:r>
            <a:r>
              <a:rPr sz="2200" b="1" spc="135" dirty="0">
                <a:solidFill>
                  <a:srgbClr val="0000FF"/>
                </a:solidFill>
                <a:latin typeface="Times New Roman"/>
                <a:cs typeface="Times New Roman"/>
              </a:rPr>
              <a:t>u</a:t>
            </a:r>
            <a:r>
              <a:rPr sz="2200" b="1" spc="215" dirty="0">
                <a:solidFill>
                  <a:srgbClr val="0000FF"/>
                </a:solidFill>
                <a:latin typeface="Times New Roman"/>
                <a:cs typeface="Times New Roman"/>
              </a:rPr>
              <a:t>a</a:t>
            </a:r>
            <a:r>
              <a:rPr sz="2200" b="1" spc="-5" dirty="0">
                <a:solidFill>
                  <a:srgbClr val="0000FF"/>
                </a:solidFill>
                <a:latin typeface="Times New Roman"/>
                <a:cs typeface="Times New Roman"/>
              </a:rPr>
              <a:t>l</a:t>
            </a:r>
            <a:r>
              <a:rPr sz="2200" b="1" dirty="0">
                <a:solidFill>
                  <a:srgbClr val="0000FF"/>
                </a:solidFill>
                <a:latin typeface="Times New Roman"/>
                <a:cs typeface="Times New Roman"/>
              </a:rPr>
              <a:t> </a:t>
            </a:r>
            <a:r>
              <a:rPr sz="2200" b="1" spc="-240" dirty="0">
                <a:solidFill>
                  <a:srgbClr val="0000FF"/>
                </a:solidFill>
                <a:latin typeface="Times New Roman"/>
                <a:cs typeface="Times New Roman"/>
              </a:rPr>
              <a:t> </a:t>
            </a:r>
            <a:r>
              <a:rPr sz="2200" b="1" spc="125" dirty="0">
                <a:solidFill>
                  <a:srgbClr val="0000FF"/>
                </a:solidFill>
                <a:latin typeface="Times New Roman"/>
                <a:cs typeface="Times New Roman"/>
              </a:rPr>
              <a:t>t</a:t>
            </a:r>
            <a:r>
              <a:rPr sz="2200" b="1" spc="-5" dirty="0">
                <a:solidFill>
                  <a:srgbClr val="0000FF"/>
                </a:solidFill>
                <a:latin typeface="Times New Roman"/>
                <a:cs typeface="Times New Roman"/>
              </a:rPr>
              <a:t>o</a:t>
            </a:r>
            <a:r>
              <a:rPr sz="2200" b="1" spc="240" dirty="0">
                <a:solidFill>
                  <a:srgbClr val="0000FF"/>
                </a:solidFill>
                <a:latin typeface="Times New Roman"/>
                <a:cs typeface="Times New Roman"/>
              </a:rPr>
              <a:t> z</a:t>
            </a:r>
            <a:r>
              <a:rPr sz="2200" b="1" spc="220" dirty="0">
                <a:solidFill>
                  <a:srgbClr val="0000FF"/>
                </a:solidFill>
                <a:latin typeface="Times New Roman"/>
                <a:cs typeface="Times New Roman"/>
              </a:rPr>
              <a:t>e</a:t>
            </a:r>
            <a:r>
              <a:rPr sz="2200" b="1" spc="195" dirty="0">
                <a:solidFill>
                  <a:srgbClr val="0000FF"/>
                </a:solidFill>
                <a:latin typeface="Times New Roman"/>
                <a:cs typeface="Times New Roman"/>
              </a:rPr>
              <a:t>r</a:t>
            </a:r>
            <a:r>
              <a:rPr sz="2200" b="1" spc="-5" dirty="0">
                <a:solidFill>
                  <a:srgbClr val="0000FF"/>
                </a:solidFill>
                <a:latin typeface="Times New Roman"/>
                <a:cs typeface="Times New Roman"/>
              </a:rPr>
              <a:t>o</a:t>
            </a:r>
            <a:r>
              <a:rPr sz="2200" b="1" dirty="0">
                <a:solidFill>
                  <a:srgbClr val="0000FF"/>
                </a:solidFill>
                <a:latin typeface="Times New Roman"/>
                <a:cs typeface="Times New Roman"/>
              </a:rPr>
              <a:t>	</a:t>
            </a:r>
            <a:r>
              <a:rPr sz="2200" b="1" spc="-5" dirty="0">
                <a:latin typeface="Times New Roman"/>
                <a:cs typeface="Times New Roman"/>
              </a:rPr>
              <a:t>)  </a:t>
            </a:r>
            <a:r>
              <a:rPr sz="2200" b="1" spc="130" dirty="0">
                <a:latin typeface="Times New Roman"/>
                <a:cs typeface="Times New Roman"/>
              </a:rPr>
              <a:t>because </a:t>
            </a:r>
            <a:r>
              <a:rPr sz="2200" b="1" spc="90" dirty="0">
                <a:latin typeface="Times New Roman"/>
                <a:cs typeface="Times New Roman"/>
              </a:rPr>
              <a:t>the </a:t>
            </a:r>
            <a:r>
              <a:rPr sz="2200" b="1" spc="100" dirty="0">
                <a:latin typeface="Times New Roman"/>
                <a:cs typeface="Times New Roman"/>
              </a:rPr>
              <a:t>rotation </a:t>
            </a:r>
            <a:r>
              <a:rPr sz="2200" b="1" spc="85" dirty="0">
                <a:latin typeface="Times New Roman"/>
                <a:cs typeface="Times New Roman"/>
              </a:rPr>
              <a:t>of </a:t>
            </a:r>
            <a:r>
              <a:rPr sz="2200" b="1" spc="-95" dirty="0">
                <a:latin typeface="Times New Roman"/>
                <a:cs typeface="Times New Roman"/>
              </a:rPr>
              <a:t>50% </a:t>
            </a:r>
            <a:r>
              <a:rPr sz="2200" b="1" spc="85" dirty="0">
                <a:latin typeface="Times New Roman"/>
                <a:cs typeface="Times New Roman"/>
              </a:rPr>
              <a:t>of </a:t>
            </a:r>
            <a:r>
              <a:rPr sz="2200" b="1" spc="90" dirty="0">
                <a:latin typeface="Times New Roman"/>
                <a:cs typeface="Times New Roman"/>
              </a:rPr>
              <a:t>one </a:t>
            </a:r>
            <a:r>
              <a:rPr sz="2200" b="1" spc="114" dirty="0">
                <a:latin typeface="Times New Roman"/>
                <a:cs typeface="Times New Roman"/>
              </a:rPr>
              <a:t>enantiomer</a:t>
            </a:r>
            <a:r>
              <a:rPr sz="2200" b="1" spc="340" dirty="0">
                <a:latin typeface="Times New Roman"/>
                <a:cs typeface="Times New Roman"/>
              </a:rPr>
              <a:t> </a:t>
            </a:r>
            <a:r>
              <a:rPr sz="2200" b="1" spc="95" dirty="0">
                <a:latin typeface="Times New Roman"/>
                <a:cs typeface="Times New Roman"/>
              </a:rPr>
              <a:t>is</a:t>
            </a:r>
            <a:endParaRPr sz="2200">
              <a:latin typeface="Times New Roman"/>
              <a:cs typeface="Times New Roman"/>
            </a:endParaRPr>
          </a:p>
          <a:p>
            <a:pPr marL="12700" marR="27940" indent="5080">
              <a:lnSpc>
                <a:spcPct val="100000"/>
              </a:lnSpc>
            </a:pPr>
            <a:r>
              <a:rPr sz="2200" b="1" spc="130" dirty="0">
                <a:latin typeface="Times New Roman"/>
                <a:cs typeface="Times New Roman"/>
              </a:rPr>
              <a:t>cancelled </a:t>
            </a:r>
            <a:r>
              <a:rPr sz="2200" b="1" spc="80" dirty="0">
                <a:latin typeface="Times New Roman"/>
                <a:cs typeface="Times New Roman"/>
              </a:rPr>
              <a:t>out </a:t>
            </a:r>
            <a:r>
              <a:rPr sz="2200" b="1" spc="45" dirty="0">
                <a:latin typeface="Times New Roman"/>
                <a:cs typeface="Times New Roman"/>
              </a:rPr>
              <a:t>by </a:t>
            </a:r>
            <a:r>
              <a:rPr sz="2200" b="1" spc="95" dirty="0">
                <a:latin typeface="Times New Roman"/>
                <a:cs typeface="Times New Roman"/>
              </a:rPr>
              <a:t>the </a:t>
            </a:r>
            <a:r>
              <a:rPr sz="2200" b="1" spc="114" dirty="0">
                <a:latin typeface="Times New Roman"/>
                <a:cs typeface="Times New Roman"/>
              </a:rPr>
              <a:t>rotation </a:t>
            </a:r>
            <a:r>
              <a:rPr sz="2200" b="1" spc="-5" dirty="0">
                <a:latin typeface="Times New Roman"/>
                <a:cs typeface="Times New Roman"/>
              </a:rPr>
              <a:t>( </a:t>
            </a:r>
            <a:r>
              <a:rPr sz="2200" b="1" spc="140" dirty="0">
                <a:latin typeface="Times New Roman"/>
                <a:cs typeface="Times New Roman"/>
              </a:rPr>
              <a:t>equal </a:t>
            </a:r>
            <a:r>
              <a:rPr sz="2200" b="1" spc="80" dirty="0">
                <a:latin typeface="Times New Roman"/>
                <a:cs typeface="Times New Roman"/>
              </a:rPr>
              <a:t>but </a:t>
            </a:r>
            <a:r>
              <a:rPr sz="2200" b="1" spc="110" dirty="0">
                <a:latin typeface="Times New Roman"/>
                <a:cs typeface="Times New Roman"/>
              </a:rPr>
              <a:t>opposite) </a:t>
            </a:r>
            <a:r>
              <a:rPr sz="2200" b="1" spc="90" dirty="0">
                <a:latin typeface="Times New Roman"/>
                <a:cs typeface="Times New Roman"/>
              </a:rPr>
              <a:t>of  </a:t>
            </a:r>
            <a:r>
              <a:rPr sz="2200" b="1" spc="-75" dirty="0">
                <a:latin typeface="Times New Roman"/>
                <a:cs typeface="Times New Roman"/>
              </a:rPr>
              <a:t>50% </a:t>
            </a:r>
            <a:r>
              <a:rPr sz="2200" b="1" spc="90" dirty="0">
                <a:latin typeface="Times New Roman"/>
                <a:cs typeface="Times New Roman"/>
              </a:rPr>
              <a:t>of </a:t>
            </a:r>
            <a:r>
              <a:rPr sz="2200" b="1" spc="130" dirty="0">
                <a:latin typeface="Times New Roman"/>
                <a:cs typeface="Times New Roman"/>
              </a:rPr>
              <a:t>the </a:t>
            </a:r>
            <a:r>
              <a:rPr sz="2200" b="1" spc="110" dirty="0">
                <a:latin typeface="Times New Roman"/>
                <a:cs typeface="Times New Roman"/>
              </a:rPr>
              <a:t>other</a:t>
            </a:r>
            <a:r>
              <a:rPr sz="2200" b="1" spc="-10" dirty="0">
                <a:latin typeface="Times New Roman"/>
                <a:cs typeface="Times New Roman"/>
              </a:rPr>
              <a:t> </a:t>
            </a:r>
            <a:r>
              <a:rPr sz="2200" b="1" spc="130" dirty="0">
                <a:latin typeface="Times New Roman"/>
                <a:cs typeface="Times New Roman"/>
              </a:rPr>
              <a:t>enantiomer.</a:t>
            </a:r>
            <a:endParaRPr sz="2200">
              <a:latin typeface="Times New Roman"/>
              <a:cs typeface="Times New Roman"/>
            </a:endParaRPr>
          </a:p>
        </p:txBody>
      </p:sp>
    </p:spTree>
  </p:cSld>
  <p:clrMapOvr>
    <a:masterClrMapping/>
  </p:clrMapOvr>
  <mc:AlternateContent xmlns:mc="http://schemas.openxmlformats.org/markup-compatibility/2006" xmlns:p14="http://schemas.microsoft.com/office/powerpoint/2010/main">
    <mc:Choice Requires="p14">
      <p:transition spd="slow" p14:dur="2000" advTm="8926"/>
    </mc:Choice>
    <mc:Fallback xmlns="">
      <p:transition spd="slow" advTm="8926"/>
    </mc:Fallback>
  </mc:AlternateContent>
</p:sld>
</file>

<file path=ppt/slides/slide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553463" y="110236"/>
            <a:ext cx="6010275" cy="635000"/>
          </a:xfrm>
          <a:prstGeom prst="rect">
            <a:avLst/>
          </a:prstGeom>
        </p:spPr>
        <p:txBody>
          <a:bodyPr vert="horz" wrap="square" lIns="0" tIns="12065" rIns="0" bIns="0" rtlCol="0">
            <a:spAutoFit/>
          </a:bodyPr>
          <a:lstStyle/>
          <a:p>
            <a:pPr marL="12700">
              <a:lnSpc>
                <a:spcPct val="100000"/>
              </a:lnSpc>
              <a:spcBef>
                <a:spcPts val="95"/>
              </a:spcBef>
            </a:pPr>
            <a:r>
              <a:rPr spc="-5" dirty="0"/>
              <a:t>Properties of</a:t>
            </a:r>
            <a:r>
              <a:rPr spc="-15" dirty="0"/>
              <a:t> </a:t>
            </a:r>
            <a:r>
              <a:rPr spc="-5" dirty="0"/>
              <a:t>Stereoisomers</a:t>
            </a:r>
          </a:p>
        </p:txBody>
      </p:sp>
      <p:grpSp>
        <p:nvGrpSpPr>
          <p:cNvPr id="3" name="object 3"/>
          <p:cNvGrpSpPr/>
          <p:nvPr/>
        </p:nvGrpSpPr>
        <p:grpSpPr>
          <a:xfrm>
            <a:off x="3117595" y="2559811"/>
            <a:ext cx="748665" cy="1376680"/>
            <a:chOff x="3117595" y="2559811"/>
            <a:chExt cx="748665" cy="1376680"/>
          </a:xfrm>
        </p:grpSpPr>
        <p:sp>
          <p:nvSpPr>
            <p:cNvPr id="4" name="object 4"/>
            <p:cNvSpPr/>
            <p:nvPr/>
          </p:nvSpPr>
          <p:spPr>
            <a:xfrm>
              <a:off x="3495547" y="3000247"/>
              <a:ext cx="0" cy="492759"/>
            </a:xfrm>
            <a:custGeom>
              <a:avLst/>
              <a:gdLst/>
              <a:ahLst/>
              <a:cxnLst/>
              <a:rect l="l" t="t" r="r" b="b"/>
              <a:pathLst>
                <a:path h="492760">
                  <a:moveTo>
                    <a:pt x="0" y="492251"/>
                  </a:moveTo>
                  <a:lnTo>
                    <a:pt x="0" y="0"/>
                  </a:lnTo>
                </a:path>
              </a:pathLst>
            </a:custGeom>
            <a:ln w="3175">
              <a:solidFill>
                <a:srgbClr val="000000"/>
              </a:solidFill>
            </a:ln>
          </p:spPr>
          <p:txBody>
            <a:bodyPr wrap="square" lIns="0" tIns="0" rIns="0" bIns="0" rtlCol="0"/>
            <a:lstStyle/>
            <a:p>
              <a:endParaRPr/>
            </a:p>
          </p:txBody>
        </p:sp>
        <p:sp>
          <p:nvSpPr>
            <p:cNvPr id="5" name="object 5"/>
            <p:cNvSpPr/>
            <p:nvPr/>
          </p:nvSpPr>
          <p:spPr>
            <a:xfrm>
              <a:off x="3483355" y="2994151"/>
              <a:ext cx="24765" cy="510540"/>
            </a:xfrm>
            <a:custGeom>
              <a:avLst/>
              <a:gdLst/>
              <a:ahLst/>
              <a:cxnLst/>
              <a:rect l="l" t="t" r="r" b="b"/>
              <a:pathLst>
                <a:path w="24764" h="510539">
                  <a:moveTo>
                    <a:pt x="24384" y="499872"/>
                  </a:moveTo>
                  <a:lnTo>
                    <a:pt x="24384" y="7620"/>
                  </a:lnTo>
                  <a:lnTo>
                    <a:pt x="12192" y="0"/>
                  </a:lnTo>
                  <a:lnTo>
                    <a:pt x="0" y="0"/>
                  </a:lnTo>
                  <a:lnTo>
                    <a:pt x="0" y="499872"/>
                  </a:lnTo>
                  <a:lnTo>
                    <a:pt x="12192" y="510539"/>
                  </a:lnTo>
                  <a:lnTo>
                    <a:pt x="24384" y="499872"/>
                  </a:lnTo>
                  <a:close/>
                </a:path>
              </a:pathLst>
            </a:custGeom>
            <a:solidFill>
              <a:srgbClr val="000000"/>
            </a:solidFill>
          </p:spPr>
          <p:txBody>
            <a:bodyPr wrap="square" lIns="0" tIns="0" rIns="0" bIns="0" rtlCol="0"/>
            <a:lstStyle/>
            <a:p>
              <a:endParaRPr/>
            </a:p>
          </p:txBody>
        </p:sp>
        <p:sp>
          <p:nvSpPr>
            <p:cNvPr id="6" name="object 6"/>
            <p:cNvSpPr/>
            <p:nvPr/>
          </p:nvSpPr>
          <p:spPr>
            <a:xfrm>
              <a:off x="3117595" y="2753359"/>
              <a:ext cx="362712" cy="233172"/>
            </a:xfrm>
            <a:prstGeom prst="rect">
              <a:avLst/>
            </a:prstGeom>
            <a:blipFill>
              <a:blip r:embed="rId2" cstate="print"/>
              <a:stretch>
                <a:fillRect/>
              </a:stretch>
            </a:blipFill>
          </p:spPr>
          <p:txBody>
            <a:bodyPr wrap="square" lIns="0" tIns="0" rIns="0" bIns="0" rtlCol="0"/>
            <a:lstStyle/>
            <a:p>
              <a:endParaRPr/>
            </a:p>
          </p:txBody>
        </p:sp>
        <p:sp>
          <p:nvSpPr>
            <p:cNvPr id="7" name="object 7"/>
            <p:cNvSpPr/>
            <p:nvPr/>
          </p:nvSpPr>
          <p:spPr>
            <a:xfrm>
              <a:off x="3510787" y="2788411"/>
              <a:ext cx="340360" cy="198120"/>
            </a:xfrm>
            <a:custGeom>
              <a:avLst/>
              <a:gdLst/>
              <a:ahLst/>
              <a:cxnLst/>
              <a:rect l="l" t="t" r="r" b="b"/>
              <a:pathLst>
                <a:path w="340360" h="198119">
                  <a:moveTo>
                    <a:pt x="339851" y="0"/>
                  </a:moveTo>
                  <a:lnTo>
                    <a:pt x="0" y="198120"/>
                  </a:lnTo>
                </a:path>
              </a:pathLst>
            </a:custGeom>
            <a:ln w="3175">
              <a:solidFill>
                <a:srgbClr val="000000"/>
              </a:solidFill>
            </a:ln>
          </p:spPr>
          <p:txBody>
            <a:bodyPr wrap="square" lIns="0" tIns="0" rIns="0" bIns="0" rtlCol="0"/>
            <a:lstStyle/>
            <a:p>
              <a:endParaRPr/>
            </a:p>
          </p:txBody>
        </p:sp>
        <p:sp>
          <p:nvSpPr>
            <p:cNvPr id="8" name="object 8"/>
            <p:cNvSpPr/>
            <p:nvPr/>
          </p:nvSpPr>
          <p:spPr>
            <a:xfrm>
              <a:off x="3495547" y="2776219"/>
              <a:ext cx="365760" cy="226060"/>
            </a:xfrm>
            <a:custGeom>
              <a:avLst/>
              <a:gdLst/>
              <a:ahLst/>
              <a:cxnLst/>
              <a:rect l="l" t="t" r="r" b="b"/>
              <a:pathLst>
                <a:path w="365760" h="226060">
                  <a:moveTo>
                    <a:pt x="365760" y="22860"/>
                  </a:moveTo>
                  <a:lnTo>
                    <a:pt x="350519" y="0"/>
                  </a:lnTo>
                  <a:lnTo>
                    <a:pt x="15239" y="193548"/>
                  </a:lnTo>
                  <a:lnTo>
                    <a:pt x="0" y="217932"/>
                  </a:lnTo>
                  <a:lnTo>
                    <a:pt x="12191" y="225552"/>
                  </a:lnTo>
                  <a:lnTo>
                    <a:pt x="365760" y="22860"/>
                  </a:lnTo>
                  <a:close/>
                </a:path>
              </a:pathLst>
            </a:custGeom>
            <a:solidFill>
              <a:srgbClr val="000000"/>
            </a:solidFill>
          </p:spPr>
          <p:txBody>
            <a:bodyPr wrap="square" lIns="0" tIns="0" rIns="0" bIns="0" rtlCol="0"/>
            <a:lstStyle/>
            <a:p>
              <a:endParaRPr/>
            </a:p>
          </p:txBody>
        </p:sp>
        <p:sp>
          <p:nvSpPr>
            <p:cNvPr id="9" name="object 9"/>
            <p:cNvSpPr/>
            <p:nvPr/>
          </p:nvSpPr>
          <p:spPr>
            <a:xfrm>
              <a:off x="3503167" y="3507739"/>
              <a:ext cx="353695" cy="205740"/>
            </a:xfrm>
            <a:custGeom>
              <a:avLst/>
              <a:gdLst/>
              <a:ahLst/>
              <a:cxnLst/>
              <a:rect l="l" t="t" r="r" b="b"/>
              <a:pathLst>
                <a:path w="353695" h="205739">
                  <a:moveTo>
                    <a:pt x="0" y="0"/>
                  </a:moveTo>
                  <a:lnTo>
                    <a:pt x="353568" y="205739"/>
                  </a:lnTo>
                </a:path>
              </a:pathLst>
            </a:custGeom>
            <a:ln w="3175">
              <a:solidFill>
                <a:srgbClr val="000000"/>
              </a:solidFill>
            </a:ln>
          </p:spPr>
          <p:txBody>
            <a:bodyPr wrap="square" lIns="0" tIns="0" rIns="0" bIns="0" rtlCol="0"/>
            <a:lstStyle/>
            <a:p>
              <a:endParaRPr/>
            </a:p>
          </p:txBody>
        </p:sp>
        <p:sp>
          <p:nvSpPr>
            <p:cNvPr id="10" name="object 10"/>
            <p:cNvSpPr/>
            <p:nvPr/>
          </p:nvSpPr>
          <p:spPr>
            <a:xfrm>
              <a:off x="3495547" y="3494023"/>
              <a:ext cx="370840" cy="231775"/>
            </a:xfrm>
            <a:custGeom>
              <a:avLst/>
              <a:gdLst/>
              <a:ahLst/>
              <a:cxnLst/>
              <a:rect l="l" t="t" r="r" b="b"/>
              <a:pathLst>
                <a:path w="370839" h="231775">
                  <a:moveTo>
                    <a:pt x="370331" y="205739"/>
                  </a:moveTo>
                  <a:lnTo>
                    <a:pt x="12191" y="0"/>
                  </a:lnTo>
                  <a:lnTo>
                    <a:pt x="0" y="10667"/>
                  </a:lnTo>
                  <a:lnTo>
                    <a:pt x="0" y="25908"/>
                  </a:lnTo>
                  <a:lnTo>
                    <a:pt x="355091" y="231648"/>
                  </a:lnTo>
                  <a:lnTo>
                    <a:pt x="370331" y="205739"/>
                  </a:lnTo>
                  <a:close/>
                </a:path>
              </a:pathLst>
            </a:custGeom>
            <a:solidFill>
              <a:srgbClr val="000000"/>
            </a:solidFill>
          </p:spPr>
          <p:txBody>
            <a:bodyPr wrap="square" lIns="0" tIns="0" rIns="0" bIns="0" rtlCol="0"/>
            <a:lstStyle/>
            <a:p>
              <a:endParaRPr/>
            </a:p>
          </p:txBody>
        </p:sp>
        <p:sp>
          <p:nvSpPr>
            <p:cNvPr id="11" name="object 11"/>
            <p:cNvSpPr/>
            <p:nvPr/>
          </p:nvSpPr>
          <p:spPr>
            <a:xfrm>
              <a:off x="3145027" y="3507739"/>
              <a:ext cx="340360" cy="198120"/>
            </a:xfrm>
            <a:custGeom>
              <a:avLst/>
              <a:gdLst/>
              <a:ahLst/>
              <a:cxnLst/>
              <a:rect l="l" t="t" r="r" b="b"/>
              <a:pathLst>
                <a:path w="340360" h="198120">
                  <a:moveTo>
                    <a:pt x="339851" y="0"/>
                  </a:moveTo>
                  <a:lnTo>
                    <a:pt x="0" y="198120"/>
                  </a:lnTo>
                </a:path>
              </a:pathLst>
            </a:custGeom>
            <a:ln w="3175">
              <a:solidFill>
                <a:srgbClr val="000000"/>
              </a:solidFill>
            </a:ln>
          </p:spPr>
          <p:txBody>
            <a:bodyPr wrap="square" lIns="0" tIns="0" rIns="0" bIns="0" rtlCol="0"/>
            <a:lstStyle/>
            <a:p>
              <a:endParaRPr/>
            </a:p>
          </p:txBody>
        </p:sp>
        <p:sp>
          <p:nvSpPr>
            <p:cNvPr id="12" name="object 12"/>
            <p:cNvSpPr/>
            <p:nvPr/>
          </p:nvSpPr>
          <p:spPr>
            <a:xfrm>
              <a:off x="3125215" y="3494023"/>
              <a:ext cx="370840" cy="243840"/>
            </a:xfrm>
            <a:custGeom>
              <a:avLst/>
              <a:gdLst/>
              <a:ahLst/>
              <a:cxnLst/>
              <a:rect l="l" t="t" r="r" b="b"/>
              <a:pathLst>
                <a:path w="370839" h="243839">
                  <a:moveTo>
                    <a:pt x="370332" y="25908"/>
                  </a:moveTo>
                  <a:lnTo>
                    <a:pt x="370332" y="10667"/>
                  </a:lnTo>
                  <a:lnTo>
                    <a:pt x="358139" y="0"/>
                  </a:lnTo>
                  <a:lnTo>
                    <a:pt x="0" y="178308"/>
                  </a:lnTo>
                  <a:lnTo>
                    <a:pt x="38100" y="243839"/>
                  </a:lnTo>
                  <a:lnTo>
                    <a:pt x="370332" y="25908"/>
                  </a:lnTo>
                  <a:close/>
                </a:path>
              </a:pathLst>
            </a:custGeom>
            <a:solidFill>
              <a:srgbClr val="000000"/>
            </a:solidFill>
          </p:spPr>
          <p:txBody>
            <a:bodyPr wrap="square" lIns="0" tIns="0" rIns="0" bIns="0" rtlCol="0"/>
            <a:lstStyle/>
            <a:p>
              <a:endParaRPr/>
            </a:p>
          </p:txBody>
        </p:sp>
        <p:sp>
          <p:nvSpPr>
            <p:cNvPr id="13" name="object 13"/>
            <p:cNvSpPr/>
            <p:nvPr/>
          </p:nvSpPr>
          <p:spPr>
            <a:xfrm>
              <a:off x="3495547" y="2562859"/>
              <a:ext cx="0" cy="416559"/>
            </a:xfrm>
            <a:custGeom>
              <a:avLst/>
              <a:gdLst/>
              <a:ahLst/>
              <a:cxnLst/>
              <a:rect l="l" t="t" r="r" b="b"/>
              <a:pathLst>
                <a:path h="416560">
                  <a:moveTo>
                    <a:pt x="0" y="416052"/>
                  </a:moveTo>
                  <a:lnTo>
                    <a:pt x="0" y="0"/>
                  </a:lnTo>
                </a:path>
              </a:pathLst>
            </a:custGeom>
            <a:ln w="3175">
              <a:solidFill>
                <a:srgbClr val="000000"/>
              </a:solidFill>
            </a:ln>
          </p:spPr>
          <p:txBody>
            <a:bodyPr wrap="square" lIns="0" tIns="0" rIns="0" bIns="0" rtlCol="0"/>
            <a:lstStyle/>
            <a:p>
              <a:endParaRPr/>
            </a:p>
          </p:txBody>
        </p:sp>
        <p:sp>
          <p:nvSpPr>
            <p:cNvPr id="14" name="object 14"/>
            <p:cNvSpPr/>
            <p:nvPr/>
          </p:nvSpPr>
          <p:spPr>
            <a:xfrm>
              <a:off x="3457447" y="2559811"/>
              <a:ext cx="76200" cy="434340"/>
            </a:xfrm>
            <a:custGeom>
              <a:avLst/>
              <a:gdLst/>
              <a:ahLst/>
              <a:cxnLst/>
              <a:rect l="l" t="t" r="r" b="b"/>
              <a:pathLst>
                <a:path w="76200" h="434339">
                  <a:moveTo>
                    <a:pt x="76200" y="0"/>
                  </a:moveTo>
                  <a:lnTo>
                    <a:pt x="0" y="0"/>
                  </a:lnTo>
                  <a:lnTo>
                    <a:pt x="25907" y="434340"/>
                  </a:lnTo>
                  <a:lnTo>
                    <a:pt x="38100" y="434340"/>
                  </a:lnTo>
                  <a:lnTo>
                    <a:pt x="53339" y="409956"/>
                  </a:lnTo>
                  <a:lnTo>
                    <a:pt x="76200" y="0"/>
                  </a:lnTo>
                  <a:close/>
                </a:path>
              </a:pathLst>
            </a:custGeom>
            <a:solidFill>
              <a:srgbClr val="000000"/>
            </a:solidFill>
          </p:spPr>
          <p:txBody>
            <a:bodyPr wrap="square" lIns="0" tIns="0" rIns="0" bIns="0" rtlCol="0"/>
            <a:lstStyle/>
            <a:p>
              <a:endParaRPr/>
            </a:p>
          </p:txBody>
        </p:sp>
        <p:sp>
          <p:nvSpPr>
            <p:cNvPr id="15" name="object 15"/>
            <p:cNvSpPr/>
            <p:nvPr/>
          </p:nvSpPr>
          <p:spPr>
            <a:xfrm>
              <a:off x="3495547" y="3542791"/>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a:p>
          </p:txBody>
        </p:sp>
        <p:sp>
          <p:nvSpPr>
            <p:cNvPr id="16" name="object 16"/>
            <p:cNvSpPr/>
            <p:nvPr/>
          </p:nvSpPr>
          <p:spPr>
            <a:xfrm>
              <a:off x="3490975" y="3524503"/>
              <a:ext cx="9525" cy="26034"/>
            </a:xfrm>
            <a:custGeom>
              <a:avLst/>
              <a:gdLst/>
              <a:ahLst/>
              <a:cxnLst/>
              <a:rect l="l" t="t" r="r" b="b"/>
              <a:pathLst>
                <a:path w="9525" h="26035">
                  <a:moveTo>
                    <a:pt x="9144" y="25908"/>
                  </a:moveTo>
                  <a:lnTo>
                    <a:pt x="9144" y="0"/>
                  </a:lnTo>
                  <a:lnTo>
                    <a:pt x="0" y="0"/>
                  </a:lnTo>
                  <a:lnTo>
                    <a:pt x="0" y="25908"/>
                  </a:lnTo>
                  <a:lnTo>
                    <a:pt x="9144" y="25908"/>
                  </a:lnTo>
                  <a:close/>
                </a:path>
              </a:pathLst>
            </a:custGeom>
            <a:solidFill>
              <a:srgbClr val="000000"/>
            </a:solidFill>
          </p:spPr>
          <p:txBody>
            <a:bodyPr wrap="square" lIns="0" tIns="0" rIns="0" bIns="0" rtlCol="0"/>
            <a:lstStyle/>
            <a:p>
              <a:endParaRPr/>
            </a:p>
          </p:txBody>
        </p:sp>
        <p:sp>
          <p:nvSpPr>
            <p:cNvPr id="17" name="object 17"/>
            <p:cNvSpPr/>
            <p:nvPr/>
          </p:nvSpPr>
          <p:spPr>
            <a:xfrm>
              <a:off x="3490975" y="3583939"/>
              <a:ext cx="9525" cy="0"/>
            </a:xfrm>
            <a:custGeom>
              <a:avLst/>
              <a:gdLst/>
              <a:ahLst/>
              <a:cxnLst/>
              <a:rect l="l" t="t" r="r" b="b"/>
              <a:pathLst>
                <a:path w="9525">
                  <a:moveTo>
                    <a:pt x="9144" y="0"/>
                  </a:moveTo>
                  <a:lnTo>
                    <a:pt x="0" y="0"/>
                  </a:lnTo>
                </a:path>
              </a:pathLst>
            </a:custGeom>
            <a:ln w="3175">
              <a:solidFill>
                <a:srgbClr val="000000"/>
              </a:solidFill>
            </a:ln>
          </p:spPr>
          <p:txBody>
            <a:bodyPr wrap="square" lIns="0" tIns="0" rIns="0" bIns="0" rtlCol="0"/>
            <a:lstStyle/>
            <a:p>
              <a:endParaRPr/>
            </a:p>
          </p:txBody>
        </p:sp>
        <p:sp>
          <p:nvSpPr>
            <p:cNvPr id="18" name="object 18"/>
            <p:cNvSpPr/>
            <p:nvPr/>
          </p:nvSpPr>
          <p:spPr>
            <a:xfrm>
              <a:off x="3487927" y="3562603"/>
              <a:ext cx="15240" cy="26034"/>
            </a:xfrm>
            <a:custGeom>
              <a:avLst/>
              <a:gdLst/>
              <a:ahLst/>
              <a:cxnLst/>
              <a:rect l="l" t="t" r="r" b="b"/>
              <a:pathLst>
                <a:path w="15239" h="26035">
                  <a:moveTo>
                    <a:pt x="15239" y="25908"/>
                  </a:moveTo>
                  <a:lnTo>
                    <a:pt x="15239" y="0"/>
                  </a:lnTo>
                  <a:lnTo>
                    <a:pt x="0" y="0"/>
                  </a:lnTo>
                  <a:lnTo>
                    <a:pt x="0" y="25908"/>
                  </a:lnTo>
                  <a:lnTo>
                    <a:pt x="15239" y="25908"/>
                  </a:lnTo>
                  <a:close/>
                </a:path>
              </a:pathLst>
            </a:custGeom>
            <a:solidFill>
              <a:srgbClr val="000000"/>
            </a:solidFill>
          </p:spPr>
          <p:txBody>
            <a:bodyPr wrap="square" lIns="0" tIns="0" rIns="0" bIns="0" rtlCol="0"/>
            <a:lstStyle/>
            <a:p>
              <a:endParaRPr/>
            </a:p>
          </p:txBody>
        </p:sp>
        <p:sp>
          <p:nvSpPr>
            <p:cNvPr id="19" name="object 19"/>
            <p:cNvSpPr/>
            <p:nvPr/>
          </p:nvSpPr>
          <p:spPr>
            <a:xfrm>
              <a:off x="3487927" y="3622039"/>
              <a:ext cx="15240" cy="0"/>
            </a:xfrm>
            <a:custGeom>
              <a:avLst/>
              <a:gdLst/>
              <a:ahLst/>
              <a:cxnLst/>
              <a:rect l="l" t="t" r="r" b="b"/>
              <a:pathLst>
                <a:path w="15239">
                  <a:moveTo>
                    <a:pt x="15239" y="0"/>
                  </a:moveTo>
                  <a:lnTo>
                    <a:pt x="0" y="0"/>
                  </a:lnTo>
                </a:path>
              </a:pathLst>
            </a:custGeom>
            <a:ln w="3175">
              <a:solidFill>
                <a:srgbClr val="000000"/>
              </a:solidFill>
            </a:ln>
          </p:spPr>
          <p:txBody>
            <a:bodyPr wrap="square" lIns="0" tIns="0" rIns="0" bIns="0" rtlCol="0"/>
            <a:lstStyle/>
            <a:p>
              <a:endParaRPr/>
            </a:p>
          </p:txBody>
        </p:sp>
        <p:sp>
          <p:nvSpPr>
            <p:cNvPr id="20" name="object 20"/>
            <p:cNvSpPr/>
            <p:nvPr/>
          </p:nvSpPr>
          <p:spPr>
            <a:xfrm>
              <a:off x="3483355" y="3600703"/>
              <a:ext cx="24765" cy="26034"/>
            </a:xfrm>
            <a:custGeom>
              <a:avLst/>
              <a:gdLst/>
              <a:ahLst/>
              <a:cxnLst/>
              <a:rect l="l" t="t" r="r" b="b"/>
              <a:pathLst>
                <a:path w="24764" h="26035">
                  <a:moveTo>
                    <a:pt x="24384" y="25908"/>
                  </a:moveTo>
                  <a:lnTo>
                    <a:pt x="24384" y="0"/>
                  </a:lnTo>
                  <a:lnTo>
                    <a:pt x="0" y="0"/>
                  </a:lnTo>
                  <a:lnTo>
                    <a:pt x="0" y="25908"/>
                  </a:lnTo>
                  <a:lnTo>
                    <a:pt x="24384" y="25908"/>
                  </a:lnTo>
                  <a:close/>
                </a:path>
              </a:pathLst>
            </a:custGeom>
            <a:solidFill>
              <a:srgbClr val="000000"/>
            </a:solidFill>
          </p:spPr>
          <p:txBody>
            <a:bodyPr wrap="square" lIns="0" tIns="0" rIns="0" bIns="0" rtlCol="0"/>
            <a:lstStyle/>
            <a:p>
              <a:endParaRPr/>
            </a:p>
          </p:txBody>
        </p:sp>
        <p:sp>
          <p:nvSpPr>
            <p:cNvPr id="21" name="object 21"/>
            <p:cNvSpPr/>
            <p:nvPr/>
          </p:nvSpPr>
          <p:spPr>
            <a:xfrm>
              <a:off x="3483355" y="3660139"/>
              <a:ext cx="24765" cy="0"/>
            </a:xfrm>
            <a:custGeom>
              <a:avLst/>
              <a:gdLst/>
              <a:ahLst/>
              <a:cxnLst/>
              <a:rect l="l" t="t" r="r" b="b"/>
              <a:pathLst>
                <a:path w="24764">
                  <a:moveTo>
                    <a:pt x="24384" y="0"/>
                  </a:moveTo>
                  <a:lnTo>
                    <a:pt x="0" y="0"/>
                  </a:lnTo>
                </a:path>
              </a:pathLst>
            </a:custGeom>
            <a:ln w="3175">
              <a:solidFill>
                <a:srgbClr val="000000"/>
              </a:solidFill>
            </a:ln>
          </p:spPr>
          <p:txBody>
            <a:bodyPr wrap="square" lIns="0" tIns="0" rIns="0" bIns="0" rtlCol="0"/>
            <a:lstStyle/>
            <a:p>
              <a:endParaRPr/>
            </a:p>
          </p:txBody>
        </p:sp>
        <p:sp>
          <p:nvSpPr>
            <p:cNvPr id="22" name="object 22"/>
            <p:cNvSpPr/>
            <p:nvPr/>
          </p:nvSpPr>
          <p:spPr>
            <a:xfrm>
              <a:off x="3480307" y="3638803"/>
              <a:ext cx="30480" cy="26034"/>
            </a:xfrm>
            <a:custGeom>
              <a:avLst/>
              <a:gdLst/>
              <a:ahLst/>
              <a:cxnLst/>
              <a:rect l="l" t="t" r="r" b="b"/>
              <a:pathLst>
                <a:path w="30479" h="26035">
                  <a:moveTo>
                    <a:pt x="30479" y="25908"/>
                  </a:moveTo>
                  <a:lnTo>
                    <a:pt x="30479" y="0"/>
                  </a:lnTo>
                  <a:lnTo>
                    <a:pt x="0" y="0"/>
                  </a:lnTo>
                  <a:lnTo>
                    <a:pt x="0" y="25908"/>
                  </a:lnTo>
                  <a:lnTo>
                    <a:pt x="30479" y="25908"/>
                  </a:lnTo>
                  <a:close/>
                </a:path>
              </a:pathLst>
            </a:custGeom>
            <a:solidFill>
              <a:srgbClr val="000000"/>
            </a:solidFill>
          </p:spPr>
          <p:txBody>
            <a:bodyPr wrap="square" lIns="0" tIns="0" rIns="0" bIns="0" rtlCol="0"/>
            <a:lstStyle/>
            <a:p>
              <a:endParaRPr/>
            </a:p>
          </p:txBody>
        </p:sp>
        <p:sp>
          <p:nvSpPr>
            <p:cNvPr id="23" name="object 23"/>
            <p:cNvSpPr/>
            <p:nvPr/>
          </p:nvSpPr>
          <p:spPr>
            <a:xfrm>
              <a:off x="3480307" y="3698239"/>
              <a:ext cx="30480" cy="0"/>
            </a:xfrm>
            <a:custGeom>
              <a:avLst/>
              <a:gdLst/>
              <a:ahLst/>
              <a:cxnLst/>
              <a:rect l="l" t="t" r="r" b="b"/>
              <a:pathLst>
                <a:path w="30479">
                  <a:moveTo>
                    <a:pt x="30479" y="0"/>
                  </a:moveTo>
                  <a:lnTo>
                    <a:pt x="0" y="0"/>
                  </a:lnTo>
                </a:path>
              </a:pathLst>
            </a:custGeom>
            <a:ln w="3175">
              <a:solidFill>
                <a:srgbClr val="000000"/>
              </a:solidFill>
            </a:ln>
          </p:spPr>
          <p:txBody>
            <a:bodyPr wrap="square" lIns="0" tIns="0" rIns="0" bIns="0" rtlCol="0"/>
            <a:lstStyle/>
            <a:p>
              <a:endParaRPr/>
            </a:p>
          </p:txBody>
        </p:sp>
        <p:sp>
          <p:nvSpPr>
            <p:cNvPr id="24" name="object 24"/>
            <p:cNvSpPr/>
            <p:nvPr/>
          </p:nvSpPr>
          <p:spPr>
            <a:xfrm>
              <a:off x="3475735" y="3676903"/>
              <a:ext cx="40005" cy="26034"/>
            </a:xfrm>
            <a:custGeom>
              <a:avLst/>
              <a:gdLst/>
              <a:ahLst/>
              <a:cxnLst/>
              <a:rect l="l" t="t" r="r" b="b"/>
              <a:pathLst>
                <a:path w="40004" h="26035">
                  <a:moveTo>
                    <a:pt x="39624" y="25908"/>
                  </a:moveTo>
                  <a:lnTo>
                    <a:pt x="39624" y="0"/>
                  </a:lnTo>
                  <a:lnTo>
                    <a:pt x="0" y="0"/>
                  </a:lnTo>
                  <a:lnTo>
                    <a:pt x="0" y="25908"/>
                  </a:lnTo>
                  <a:lnTo>
                    <a:pt x="39624" y="25908"/>
                  </a:lnTo>
                  <a:close/>
                </a:path>
              </a:pathLst>
            </a:custGeom>
            <a:solidFill>
              <a:srgbClr val="000000"/>
            </a:solidFill>
          </p:spPr>
          <p:txBody>
            <a:bodyPr wrap="square" lIns="0" tIns="0" rIns="0" bIns="0" rtlCol="0"/>
            <a:lstStyle/>
            <a:p>
              <a:endParaRPr/>
            </a:p>
          </p:txBody>
        </p:sp>
        <p:sp>
          <p:nvSpPr>
            <p:cNvPr id="25" name="object 25"/>
            <p:cNvSpPr/>
            <p:nvPr/>
          </p:nvSpPr>
          <p:spPr>
            <a:xfrm>
              <a:off x="3475735" y="3736339"/>
              <a:ext cx="40005" cy="0"/>
            </a:xfrm>
            <a:custGeom>
              <a:avLst/>
              <a:gdLst/>
              <a:ahLst/>
              <a:cxnLst/>
              <a:rect l="l" t="t" r="r" b="b"/>
              <a:pathLst>
                <a:path w="40004">
                  <a:moveTo>
                    <a:pt x="39624" y="0"/>
                  </a:moveTo>
                  <a:lnTo>
                    <a:pt x="0" y="0"/>
                  </a:lnTo>
                </a:path>
              </a:pathLst>
            </a:custGeom>
            <a:ln w="3175">
              <a:solidFill>
                <a:srgbClr val="000000"/>
              </a:solidFill>
            </a:ln>
          </p:spPr>
          <p:txBody>
            <a:bodyPr wrap="square" lIns="0" tIns="0" rIns="0" bIns="0" rtlCol="0"/>
            <a:lstStyle/>
            <a:p>
              <a:endParaRPr/>
            </a:p>
          </p:txBody>
        </p:sp>
        <p:sp>
          <p:nvSpPr>
            <p:cNvPr id="26" name="object 26"/>
            <p:cNvSpPr/>
            <p:nvPr/>
          </p:nvSpPr>
          <p:spPr>
            <a:xfrm>
              <a:off x="3472687" y="3718051"/>
              <a:ext cx="45720" cy="26034"/>
            </a:xfrm>
            <a:custGeom>
              <a:avLst/>
              <a:gdLst/>
              <a:ahLst/>
              <a:cxnLst/>
              <a:rect l="l" t="t" r="r" b="b"/>
              <a:pathLst>
                <a:path w="45720" h="26035">
                  <a:moveTo>
                    <a:pt x="45720" y="25908"/>
                  </a:moveTo>
                  <a:lnTo>
                    <a:pt x="45720" y="0"/>
                  </a:lnTo>
                  <a:lnTo>
                    <a:pt x="0" y="0"/>
                  </a:lnTo>
                  <a:lnTo>
                    <a:pt x="0" y="25908"/>
                  </a:lnTo>
                  <a:lnTo>
                    <a:pt x="45720" y="25908"/>
                  </a:lnTo>
                  <a:close/>
                </a:path>
              </a:pathLst>
            </a:custGeom>
            <a:solidFill>
              <a:srgbClr val="000000"/>
            </a:solidFill>
          </p:spPr>
          <p:txBody>
            <a:bodyPr wrap="square" lIns="0" tIns="0" rIns="0" bIns="0" rtlCol="0"/>
            <a:lstStyle/>
            <a:p>
              <a:endParaRPr/>
            </a:p>
          </p:txBody>
        </p:sp>
        <p:sp>
          <p:nvSpPr>
            <p:cNvPr id="27" name="object 27"/>
            <p:cNvSpPr/>
            <p:nvPr/>
          </p:nvSpPr>
          <p:spPr>
            <a:xfrm>
              <a:off x="3472687" y="3775963"/>
              <a:ext cx="45720" cy="0"/>
            </a:xfrm>
            <a:custGeom>
              <a:avLst/>
              <a:gdLst/>
              <a:ahLst/>
              <a:cxnLst/>
              <a:rect l="l" t="t" r="r" b="b"/>
              <a:pathLst>
                <a:path w="45720">
                  <a:moveTo>
                    <a:pt x="45720" y="0"/>
                  </a:moveTo>
                  <a:lnTo>
                    <a:pt x="0" y="0"/>
                  </a:lnTo>
                </a:path>
              </a:pathLst>
            </a:custGeom>
            <a:ln w="3175">
              <a:solidFill>
                <a:srgbClr val="000000"/>
              </a:solidFill>
            </a:ln>
          </p:spPr>
          <p:txBody>
            <a:bodyPr wrap="square" lIns="0" tIns="0" rIns="0" bIns="0" rtlCol="0"/>
            <a:lstStyle/>
            <a:p>
              <a:endParaRPr/>
            </a:p>
          </p:txBody>
        </p:sp>
        <p:sp>
          <p:nvSpPr>
            <p:cNvPr id="28" name="object 28"/>
            <p:cNvSpPr/>
            <p:nvPr/>
          </p:nvSpPr>
          <p:spPr>
            <a:xfrm>
              <a:off x="3468115" y="3756151"/>
              <a:ext cx="55244" cy="26034"/>
            </a:xfrm>
            <a:custGeom>
              <a:avLst/>
              <a:gdLst/>
              <a:ahLst/>
              <a:cxnLst/>
              <a:rect l="l" t="t" r="r" b="b"/>
              <a:pathLst>
                <a:path w="55245" h="26035">
                  <a:moveTo>
                    <a:pt x="54863" y="25908"/>
                  </a:moveTo>
                  <a:lnTo>
                    <a:pt x="54863" y="0"/>
                  </a:lnTo>
                  <a:lnTo>
                    <a:pt x="0" y="0"/>
                  </a:lnTo>
                  <a:lnTo>
                    <a:pt x="0" y="25908"/>
                  </a:lnTo>
                  <a:lnTo>
                    <a:pt x="54863" y="25908"/>
                  </a:lnTo>
                  <a:close/>
                </a:path>
              </a:pathLst>
            </a:custGeom>
            <a:solidFill>
              <a:srgbClr val="000000"/>
            </a:solidFill>
          </p:spPr>
          <p:txBody>
            <a:bodyPr wrap="square" lIns="0" tIns="0" rIns="0" bIns="0" rtlCol="0"/>
            <a:lstStyle/>
            <a:p>
              <a:endParaRPr/>
            </a:p>
          </p:txBody>
        </p:sp>
        <p:sp>
          <p:nvSpPr>
            <p:cNvPr id="29" name="object 29"/>
            <p:cNvSpPr/>
            <p:nvPr/>
          </p:nvSpPr>
          <p:spPr>
            <a:xfrm>
              <a:off x="3468115" y="3814063"/>
              <a:ext cx="55244" cy="0"/>
            </a:xfrm>
            <a:custGeom>
              <a:avLst/>
              <a:gdLst/>
              <a:ahLst/>
              <a:cxnLst/>
              <a:rect l="l" t="t" r="r" b="b"/>
              <a:pathLst>
                <a:path w="55245">
                  <a:moveTo>
                    <a:pt x="54863" y="0"/>
                  </a:moveTo>
                  <a:lnTo>
                    <a:pt x="0" y="0"/>
                  </a:lnTo>
                </a:path>
              </a:pathLst>
            </a:custGeom>
            <a:ln w="3175">
              <a:solidFill>
                <a:srgbClr val="000000"/>
              </a:solidFill>
            </a:ln>
          </p:spPr>
          <p:txBody>
            <a:bodyPr wrap="square" lIns="0" tIns="0" rIns="0" bIns="0" rtlCol="0"/>
            <a:lstStyle/>
            <a:p>
              <a:endParaRPr/>
            </a:p>
          </p:txBody>
        </p:sp>
        <p:sp>
          <p:nvSpPr>
            <p:cNvPr id="30" name="object 30"/>
            <p:cNvSpPr/>
            <p:nvPr/>
          </p:nvSpPr>
          <p:spPr>
            <a:xfrm>
              <a:off x="3465067" y="3794251"/>
              <a:ext cx="60960" cy="26034"/>
            </a:xfrm>
            <a:custGeom>
              <a:avLst/>
              <a:gdLst/>
              <a:ahLst/>
              <a:cxnLst/>
              <a:rect l="l" t="t" r="r" b="b"/>
              <a:pathLst>
                <a:path w="60960" h="26035">
                  <a:moveTo>
                    <a:pt x="60960" y="25908"/>
                  </a:moveTo>
                  <a:lnTo>
                    <a:pt x="60960" y="0"/>
                  </a:lnTo>
                  <a:lnTo>
                    <a:pt x="0" y="0"/>
                  </a:lnTo>
                  <a:lnTo>
                    <a:pt x="0" y="25908"/>
                  </a:lnTo>
                  <a:lnTo>
                    <a:pt x="60960" y="25908"/>
                  </a:lnTo>
                  <a:close/>
                </a:path>
              </a:pathLst>
            </a:custGeom>
            <a:solidFill>
              <a:srgbClr val="000000"/>
            </a:solidFill>
          </p:spPr>
          <p:txBody>
            <a:bodyPr wrap="square" lIns="0" tIns="0" rIns="0" bIns="0" rtlCol="0"/>
            <a:lstStyle/>
            <a:p>
              <a:endParaRPr/>
            </a:p>
          </p:txBody>
        </p:sp>
        <p:sp>
          <p:nvSpPr>
            <p:cNvPr id="31" name="object 31"/>
            <p:cNvSpPr/>
            <p:nvPr/>
          </p:nvSpPr>
          <p:spPr>
            <a:xfrm>
              <a:off x="3465067" y="3852163"/>
              <a:ext cx="60960" cy="0"/>
            </a:xfrm>
            <a:custGeom>
              <a:avLst/>
              <a:gdLst/>
              <a:ahLst/>
              <a:cxnLst/>
              <a:rect l="l" t="t" r="r" b="b"/>
              <a:pathLst>
                <a:path w="60960">
                  <a:moveTo>
                    <a:pt x="60960" y="0"/>
                  </a:moveTo>
                  <a:lnTo>
                    <a:pt x="0" y="0"/>
                  </a:lnTo>
                </a:path>
              </a:pathLst>
            </a:custGeom>
            <a:ln w="3175">
              <a:solidFill>
                <a:srgbClr val="000000"/>
              </a:solidFill>
            </a:ln>
          </p:spPr>
          <p:txBody>
            <a:bodyPr wrap="square" lIns="0" tIns="0" rIns="0" bIns="0" rtlCol="0"/>
            <a:lstStyle/>
            <a:p>
              <a:endParaRPr/>
            </a:p>
          </p:txBody>
        </p:sp>
        <p:sp>
          <p:nvSpPr>
            <p:cNvPr id="32" name="object 32"/>
            <p:cNvSpPr/>
            <p:nvPr/>
          </p:nvSpPr>
          <p:spPr>
            <a:xfrm>
              <a:off x="3460495" y="3832351"/>
              <a:ext cx="70485" cy="26034"/>
            </a:xfrm>
            <a:custGeom>
              <a:avLst/>
              <a:gdLst/>
              <a:ahLst/>
              <a:cxnLst/>
              <a:rect l="l" t="t" r="r" b="b"/>
              <a:pathLst>
                <a:path w="70485" h="26035">
                  <a:moveTo>
                    <a:pt x="70103" y="25908"/>
                  </a:moveTo>
                  <a:lnTo>
                    <a:pt x="70103" y="0"/>
                  </a:lnTo>
                  <a:lnTo>
                    <a:pt x="0" y="0"/>
                  </a:lnTo>
                  <a:lnTo>
                    <a:pt x="0" y="25908"/>
                  </a:lnTo>
                  <a:lnTo>
                    <a:pt x="70103" y="25908"/>
                  </a:lnTo>
                  <a:close/>
                </a:path>
              </a:pathLst>
            </a:custGeom>
            <a:solidFill>
              <a:srgbClr val="000000"/>
            </a:solidFill>
          </p:spPr>
          <p:txBody>
            <a:bodyPr wrap="square" lIns="0" tIns="0" rIns="0" bIns="0" rtlCol="0"/>
            <a:lstStyle/>
            <a:p>
              <a:endParaRPr/>
            </a:p>
          </p:txBody>
        </p:sp>
        <p:sp>
          <p:nvSpPr>
            <p:cNvPr id="33" name="object 33"/>
            <p:cNvSpPr/>
            <p:nvPr/>
          </p:nvSpPr>
          <p:spPr>
            <a:xfrm>
              <a:off x="3460495" y="3890263"/>
              <a:ext cx="70485" cy="0"/>
            </a:xfrm>
            <a:custGeom>
              <a:avLst/>
              <a:gdLst/>
              <a:ahLst/>
              <a:cxnLst/>
              <a:rect l="l" t="t" r="r" b="b"/>
              <a:pathLst>
                <a:path w="70485">
                  <a:moveTo>
                    <a:pt x="70103" y="0"/>
                  </a:moveTo>
                  <a:lnTo>
                    <a:pt x="0" y="0"/>
                  </a:lnTo>
                </a:path>
              </a:pathLst>
            </a:custGeom>
            <a:ln w="3175">
              <a:solidFill>
                <a:srgbClr val="000000"/>
              </a:solidFill>
            </a:ln>
          </p:spPr>
          <p:txBody>
            <a:bodyPr wrap="square" lIns="0" tIns="0" rIns="0" bIns="0" rtlCol="0"/>
            <a:lstStyle/>
            <a:p>
              <a:endParaRPr/>
            </a:p>
          </p:txBody>
        </p:sp>
        <p:sp>
          <p:nvSpPr>
            <p:cNvPr id="34" name="object 34"/>
            <p:cNvSpPr/>
            <p:nvPr/>
          </p:nvSpPr>
          <p:spPr>
            <a:xfrm>
              <a:off x="3457447" y="3870451"/>
              <a:ext cx="76200" cy="26034"/>
            </a:xfrm>
            <a:custGeom>
              <a:avLst/>
              <a:gdLst/>
              <a:ahLst/>
              <a:cxnLst/>
              <a:rect l="l" t="t" r="r" b="b"/>
              <a:pathLst>
                <a:path w="76200" h="26035">
                  <a:moveTo>
                    <a:pt x="76200" y="25908"/>
                  </a:moveTo>
                  <a:lnTo>
                    <a:pt x="76200" y="0"/>
                  </a:lnTo>
                  <a:lnTo>
                    <a:pt x="0" y="0"/>
                  </a:lnTo>
                  <a:lnTo>
                    <a:pt x="0" y="25908"/>
                  </a:lnTo>
                  <a:lnTo>
                    <a:pt x="76200" y="25908"/>
                  </a:lnTo>
                  <a:close/>
                </a:path>
              </a:pathLst>
            </a:custGeom>
            <a:solidFill>
              <a:srgbClr val="000000"/>
            </a:solidFill>
          </p:spPr>
          <p:txBody>
            <a:bodyPr wrap="square" lIns="0" tIns="0" rIns="0" bIns="0" rtlCol="0"/>
            <a:lstStyle/>
            <a:p>
              <a:endParaRPr/>
            </a:p>
          </p:txBody>
        </p:sp>
        <p:sp>
          <p:nvSpPr>
            <p:cNvPr id="35" name="object 35"/>
            <p:cNvSpPr/>
            <p:nvPr/>
          </p:nvSpPr>
          <p:spPr>
            <a:xfrm>
              <a:off x="3457447" y="3928363"/>
              <a:ext cx="76200" cy="0"/>
            </a:xfrm>
            <a:custGeom>
              <a:avLst/>
              <a:gdLst/>
              <a:ahLst/>
              <a:cxnLst/>
              <a:rect l="l" t="t" r="r" b="b"/>
              <a:pathLst>
                <a:path w="76200">
                  <a:moveTo>
                    <a:pt x="76200" y="0"/>
                  </a:moveTo>
                  <a:lnTo>
                    <a:pt x="0" y="0"/>
                  </a:lnTo>
                </a:path>
              </a:pathLst>
            </a:custGeom>
            <a:ln w="3175">
              <a:solidFill>
                <a:srgbClr val="000000"/>
              </a:solidFill>
            </a:ln>
          </p:spPr>
          <p:txBody>
            <a:bodyPr wrap="square" lIns="0" tIns="0" rIns="0" bIns="0" rtlCol="0"/>
            <a:lstStyle/>
            <a:p>
              <a:endParaRPr/>
            </a:p>
          </p:txBody>
        </p:sp>
        <p:sp>
          <p:nvSpPr>
            <p:cNvPr id="36" name="object 36"/>
            <p:cNvSpPr/>
            <p:nvPr/>
          </p:nvSpPr>
          <p:spPr>
            <a:xfrm>
              <a:off x="3452875" y="3911600"/>
              <a:ext cx="85725" cy="24765"/>
            </a:xfrm>
            <a:custGeom>
              <a:avLst/>
              <a:gdLst/>
              <a:ahLst/>
              <a:cxnLst/>
              <a:rect l="l" t="t" r="r" b="b"/>
              <a:pathLst>
                <a:path w="85725" h="24764">
                  <a:moveTo>
                    <a:pt x="85344" y="24384"/>
                  </a:moveTo>
                  <a:lnTo>
                    <a:pt x="85344" y="0"/>
                  </a:lnTo>
                  <a:lnTo>
                    <a:pt x="0" y="0"/>
                  </a:lnTo>
                  <a:lnTo>
                    <a:pt x="0" y="24384"/>
                  </a:lnTo>
                  <a:lnTo>
                    <a:pt x="85344" y="24384"/>
                  </a:lnTo>
                  <a:close/>
                </a:path>
              </a:pathLst>
            </a:custGeom>
            <a:solidFill>
              <a:srgbClr val="000000"/>
            </a:solidFill>
          </p:spPr>
          <p:txBody>
            <a:bodyPr wrap="square" lIns="0" tIns="0" rIns="0" bIns="0" rtlCol="0"/>
            <a:lstStyle/>
            <a:p>
              <a:endParaRPr/>
            </a:p>
          </p:txBody>
        </p:sp>
      </p:grpSp>
      <p:sp>
        <p:nvSpPr>
          <p:cNvPr id="37" name="object 37"/>
          <p:cNvSpPr txBox="1"/>
          <p:nvPr/>
        </p:nvSpPr>
        <p:spPr>
          <a:xfrm>
            <a:off x="3418840" y="3873058"/>
            <a:ext cx="190500" cy="299720"/>
          </a:xfrm>
          <a:prstGeom prst="rect">
            <a:avLst/>
          </a:prstGeom>
        </p:spPr>
        <p:txBody>
          <a:bodyPr vert="horz" wrap="square" lIns="0" tIns="12700" rIns="0" bIns="0" rtlCol="0">
            <a:spAutoFit/>
          </a:bodyPr>
          <a:lstStyle/>
          <a:p>
            <a:pPr marL="12700">
              <a:lnSpc>
                <a:spcPct val="100000"/>
              </a:lnSpc>
              <a:spcBef>
                <a:spcPts val="100"/>
              </a:spcBef>
            </a:pPr>
            <a:r>
              <a:rPr sz="1800" i="1" spc="-5" dirty="0">
                <a:latin typeface="Arial"/>
                <a:cs typeface="Arial"/>
              </a:rPr>
              <a:t>H</a:t>
            </a:r>
            <a:endParaRPr sz="1800">
              <a:latin typeface="Arial"/>
              <a:cs typeface="Arial"/>
            </a:endParaRPr>
          </a:p>
        </p:txBody>
      </p:sp>
      <p:grpSp>
        <p:nvGrpSpPr>
          <p:cNvPr id="38" name="object 38"/>
          <p:cNvGrpSpPr/>
          <p:nvPr/>
        </p:nvGrpSpPr>
        <p:grpSpPr>
          <a:xfrm>
            <a:off x="6840728" y="2585720"/>
            <a:ext cx="739140" cy="1350645"/>
            <a:chOff x="6840728" y="2585720"/>
            <a:chExt cx="739140" cy="1350645"/>
          </a:xfrm>
        </p:grpSpPr>
        <p:sp>
          <p:nvSpPr>
            <p:cNvPr id="39" name="object 39"/>
            <p:cNvSpPr/>
            <p:nvPr/>
          </p:nvSpPr>
          <p:spPr>
            <a:xfrm>
              <a:off x="7201916" y="3004820"/>
              <a:ext cx="0" cy="487680"/>
            </a:xfrm>
            <a:custGeom>
              <a:avLst/>
              <a:gdLst/>
              <a:ahLst/>
              <a:cxnLst/>
              <a:rect l="l" t="t" r="r" b="b"/>
              <a:pathLst>
                <a:path h="487679">
                  <a:moveTo>
                    <a:pt x="0" y="487679"/>
                  </a:moveTo>
                  <a:lnTo>
                    <a:pt x="0" y="0"/>
                  </a:lnTo>
                </a:path>
              </a:pathLst>
            </a:custGeom>
            <a:ln w="3175">
              <a:solidFill>
                <a:srgbClr val="000000"/>
              </a:solidFill>
            </a:ln>
          </p:spPr>
          <p:txBody>
            <a:bodyPr wrap="square" lIns="0" tIns="0" rIns="0" bIns="0" rtlCol="0"/>
            <a:lstStyle/>
            <a:p>
              <a:endParaRPr/>
            </a:p>
          </p:txBody>
        </p:sp>
        <p:sp>
          <p:nvSpPr>
            <p:cNvPr id="40" name="object 40"/>
            <p:cNvSpPr/>
            <p:nvPr/>
          </p:nvSpPr>
          <p:spPr>
            <a:xfrm>
              <a:off x="7188200" y="2997885"/>
              <a:ext cx="25400" cy="501650"/>
            </a:xfrm>
            <a:custGeom>
              <a:avLst/>
              <a:gdLst/>
              <a:ahLst/>
              <a:cxnLst/>
              <a:rect l="l" t="t" r="r" b="b"/>
              <a:pathLst>
                <a:path w="25400" h="501650">
                  <a:moveTo>
                    <a:pt x="25400" y="0"/>
                  </a:moveTo>
                  <a:lnTo>
                    <a:pt x="13970" y="0"/>
                  </a:lnTo>
                  <a:lnTo>
                    <a:pt x="0" y="12"/>
                  </a:lnTo>
                  <a:lnTo>
                    <a:pt x="0" y="501573"/>
                  </a:lnTo>
                  <a:lnTo>
                    <a:pt x="13970" y="501573"/>
                  </a:lnTo>
                  <a:lnTo>
                    <a:pt x="25400" y="501586"/>
                  </a:lnTo>
                  <a:lnTo>
                    <a:pt x="25400" y="0"/>
                  </a:lnTo>
                  <a:close/>
                </a:path>
              </a:pathLst>
            </a:custGeom>
            <a:solidFill>
              <a:srgbClr val="000000"/>
            </a:solidFill>
          </p:spPr>
          <p:txBody>
            <a:bodyPr wrap="square" lIns="0" tIns="0" rIns="0" bIns="0" rtlCol="0"/>
            <a:lstStyle/>
            <a:p>
              <a:endParaRPr/>
            </a:p>
          </p:txBody>
        </p:sp>
        <p:sp>
          <p:nvSpPr>
            <p:cNvPr id="41" name="object 41"/>
            <p:cNvSpPr/>
            <p:nvPr/>
          </p:nvSpPr>
          <p:spPr>
            <a:xfrm>
              <a:off x="7208012" y="2791460"/>
              <a:ext cx="342900" cy="198120"/>
            </a:xfrm>
            <a:custGeom>
              <a:avLst/>
              <a:gdLst/>
              <a:ahLst/>
              <a:cxnLst/>
              <a:rect l="l" t="t" r="r" b="b"/>
              <a:pathLst>
                <a:path w="342900" h="198119">
                  <a:moveTo>
                    <a:pt x="0" y="198119"/>
                  </a:moveTo>
                  <a:lnTo>
                    <a:pt x="342900" y="0"/>
                  </a:lnTo>
                </a:path>
              </a:pathLst>
            </a:custGeom>
            <a:ln w="3175">
              <a:solidFill>
                <a:srgbClr val="000000"/>
              </a:solidFill>
            </a:ln>
          </p:spPr>
          <p:txBody>
            <a:bodyPr wrap="square" lIns="0" tIns="0" rIns="0" bIns="0" rtlCol="0"/>
            <a:lstStyle/>
            <a:p>
              <a:endParaRPr/>
            </a:p>
          </p:txBody>
        </p:sp>
        <p:sp>
          <p:nvSpPr>
            <p:cNvPr id="42" name="object 42"/>
            <p:cNvSpPr/>
            <p:nvPr/>
          </p:nvSpPr>
          <p:spPr>
            <a:xfrm>
              <a:off x="7201916" y="2757932"/>
              <a:ext cx="372110" cy="243840"/>
            </a:xfrm>
            <a:custGeom>
              <a:avLst/>
              <a:gdLst/>
              <a:ahLst/>
              <a:cxnLst/>
              <a:rect l="l" t="t" r="r" b="b"/>
              <a:pathLst>
                <a:path w="372109" h="243839">
                  <a:moveTo>
                    <a:pt x="371855" y="67055"/>
                  </a:moveTo>
                  <a:lnTo>
                    <a:pt x="333755" y="0"/>
                  </a:lnTo>
                  <a:lnTo>
                    <a:pt x="0" y="220979"/>
                  </a:lnTo>
                  <a:lnTo>
                    <a:pt x="0" y="236219"/>
                  </a:lnTo>
                  <a:lnTo>
                    <a:pt x="12191" y="243839"/>
                  </a:lnTo>
                  <a:lnTo>
                    <a:pt x="371855" y="67055"/>
                  </a:lnTo>
                  <a:close/>
                </a:path>
              </a:pathLst>
            </a:custGeom>
            <a:solidFill>
              <a:srgbClr val="000000"/>
            </a:solidFill>
          </p:spPr>
          <p:txBody>
            <a:bodyPr wrap="square" lIns="0" tIns="0" rIns="0" bIns="0" rtlCol="0"/>
            <a:lstStyle/>
            <a:p>
              <a:endParaRPr/>
            </a:p>
          </p:txBody>
        </p:sp>
        <p:sp>
          <p:nvSpPr>
            <p:cNvPr id="43" name="object 43"/>
            <p:cNvSpPr/>
            <p:nvPr/>
          </p:nvSpPr>
          <p:spPr>
            <a:xfrm>
              <a:off x="6855968" y="2794508"/>
              <a:ext cx="335280" cy="195580"/>
            </a:xfrm>
            <a:custGeom>
              <a:avLst/>
              <a:gdLst/>
              <a:ahLst/>
              <a:cxnLst/>
              <a:rect l="l" t="t" r="r" b="b"/>
              <a:pathLst>
                <a:path w="335279" h="195580">
                  <a:moveTo>
                    <a:pt x="335279" y="195071"/>
                  </a:moveTo>
                  <a:lnTo>
                    <a:pt x="0" y="0"/>
                  </a:lnTo>
                </a:path>
              </a:pathLst>
            </a:custGeom>
            <a:ln w="3175">
              <a:solidFill>
                <a:srgbClr val="000000"/>
              </a:solidFill>
            </a:ln>
          </p:spPr>
          <p:txBody>
            <a:bodyPr wrap="square" lIns="0" tIns="0" rIns="0" bIns="0" rtlCol="0"/>
            <a:lstStyle/>
            <a:p>
              <a:endParaRPr/>
            </a:p>
          </p:txBody>
        </p:sp>
        <p:sp>
          <p:nvSpPr>
            <p:cNvPr id="44" name="object 44"/>
            <p:cNvSpPr/>
            <p:nvPr/>
          </p:nvSpPr>
          <p:spPr>
            <a:xfrm>
              <a:off x="6848348" y="2780792"/>
              <a:ext cx="353695" cy="220979"/>
            </a:xfrm>
            <a:custGeom>
              <a:avLst/>
              <a:gdLst/>
              <a:ahLst/>
              <a:cxnLst/>
              <a:rect l="l" t="t" r="r" b="b"/>
              <a:pathLst>
                <a:path w="353695" h="220980">
                  <a:moveTo>
                    <a:pt x="353568" y="213359"/>
                  </a:moveTo>
                  <a:lnTo>
                    <a:pt x="353568" y="198119"/>
                  </a:lnTo>
                  <a:lnTo>
                    <a:pt x="12192" y="0"/>
                  </a:lnTo>
                  <a:lnTo>
                    <a:pt x="0" y="25907"/>
                  </a:lnTo>
                  <a:lnTo>
                    <a:pt x="339851" y="220979"/>
                  </a:lnTo>
                  <a:lnTo>
                    <a:pt x="353568" y="213359"/>
                  </a:lnTo>
                  <a:close/>
                </a:path>
              </a:pathLst>
            </a:custGeom>
            <a:solidFill>
              <a:srgbClr val="000000"/>
            </a:solidFill>
          </p:spPr>
          <p:txBody>
            <a:bodyPr wrap="square" lIns="0" tIns="0" rIns="0" bIns="0" rtlCol="0"/>
            <a:lstStyle/>
            <a:p>
              <a:endParaRPr/>
            </a:p>
          </p:txBody>
        </p:sp>
        <p:sp>
          <p:nvSpPr>
            <p:cNvPr id="45" name="object 45"/>
            <p:cNvSpPr/>
            <p:nvPr/>
          </p:nvSpPr>
          <p:spPr>
            <a:xfrm>
              <a:off x="6848348" y="3507740"/>
              <a:ext cx="342900" cy="200025"/>
            </a:xfrm>
            <a:custGeom>
              <a:avLst/>
              <a:gdLst/>
              <a:ahLst/>
              <a:cxnLst/>
              <a:rect l="l" t="t" r="r" b="b"/>
              <a:pathLst>
                <a:path w="342900" h="200025">
                  <a:moveTo>
                    <a:pt x="0" y="199644"/>
                  </a:moveTo>
                  <a:lnTo>
                    <a:pt x="342900" y="0"/>
                  </a:lnTo>
                </a:path>
              </a:pathLst>
            </a:custGeom>
            <a:ln w="3175">
              <a:solidFill>
                <a:srgbClr val="000000"/>
              </a:solidFill>
            </a:ln>
          </p:spPr>
          <p:txBody>
            <a:bodyPr wrap="square" lIns="0" tIns="0" rIns="0" bIns="0" rtlCol="0"/>
            <a:lstStyle/>
            <a:p>
              <a:endParaRPr/>
            </a:p>
          </p:txBody>
        </p:sp>
        <p:sp>
          <p:nvSpPr>
            <p:cNvPr id="46" name="object 46"/>
            <p:cNvSpPr/>
            <p:nvPr/>
          </p:nvSpPr>
          <p:spPr>
            <a:xfrm>
              <a:off x="6840728" y="3494024"/>
              <a:ext cx="361315" cy="227329"/>
            </a:xfrm>
            <a:custGeom>
              <a:avLst/>
              <a:gdLst/>
              <a:ahLst/>
              <a:cxnLst/>
              <a:rect l="l" t="t" r="r" b="b"/>
              <a:pathLst>
                <a:path w="361315" h="227329">
                  <a:moveTo>
                    <a:pt x="361188" y="25908"/>
                  </a:moveTo>
                  <a:lnTo>
                    <a:pt x="361188" y="10667"/>
                  </a:lnTo>
                  <a:lnTo>
                    <a:pt x="347472" y="0"/>
                  </a:lnTo>
                  <a:lnTo>
                    <a:pt x="0" y="201167"/>
                  </a:lnTo>
                  <a:lnTo>
                    <a:pt x="12192" y="227075"/>
                  </a:lnTo>
                  <a:lnTo>
                    <a:pt x="361188" y="25908"/>
                  </a:lnTo>
                  <a:close/>
                </a:path>
              </a:pathLst>
            </a:custGeom>
            <a:solidFill>
              <a:srgbClr val="000000"/>
            </a:solidFill>
          </p:spPr>
          <p:txBody>
            <a:bodyPr wrap="square" lIns="0" tIns="0" rIns="0" bIns="0" rtlCol="0"/>
            <a:lstStyle/>
            <a:p>
              <a:endParaRPr/>
            </a:p>
          </p:txBody>
        </p:sp>
        <p:sp>
          <p:nvSpPr>
            <p:cNvPr id="47" name="object 47"/>
            <p:cNvSpPr/>
            <p:nvPr/>
          </p:nvSpPr>
          <p:spPr>
            <a:xfrm>
              <a:off x="7208012" y="3507740"/>
              <a:ext cx="349250" cy="203200"/>
            </a:xfrm>
            <a:custGeom>
              <a:avLst/>
              <a:gdLst/>
              <a:ahLst/>
              <a:cxnLst/>
              <a:rect l="l" t="t" r="r" b="b"/>
              <a:pathLst>
                <a:path w="349250" h="203200">
                  <a:moveTo>
                    <a:pt x="348996" y="202692"/>
                  </a:moveTo>
                  <a:lnTo>
                    <a:pt x="0" y="0"/>
                  </a:lnTo>
                </a:path>
              </a:pathLst>
            </a:custGeom>
            <a:ln w="3175">
              <a:solidFill>
                <a:srgbClr val="000000"/>
              </a:solidFill>
            </a:ln>
          </p:spPr>
          <p:txBody>
            <a:bodyPr wrap="square" lIns="0" tIns="0" rIns="0" bIns="0" rtlCol="0"/>
            <a:lstStyle/>
            <a:p>
              <a:endParaRPr/>
            </a:p>
          </p:txBody>
        </p:sp>
        <p:sp>
          <p:nvSpPr>
            <p:cNvPr id="48" name="object 48"/>
            <p:cNvSpPr/>
            <p:nvPr/>
          </p:nvSpPr>
          <p:spPr>
            <a:xfrm>
              <a:off x="7201916" y="3494024"/>
              <a:ext cx="378460" cy="250190"/>
            </a:xfrm>
            <a:custGeom>
              <a:avLst/>
              <a:gdLst/>
              <a:ahLst/>
              <a:cxnLst/>
              <a:rect l="l" t="t" r="r" b="b"/>
              <a:pathLst>
                <a:path w="378459" h="250189">
                  <a:moveTo>
                    <a:pt x="377951" y="182879"/>
                  </a:moveTo>
                  <a:lnTo>
                    <a:pt x="12191" y="0"/>
                  </a:lnTo>
                  <a:lnTo>
                    <a:pt x="0" y="10667"/>
                  </a:lnTo>
                  <a:lnTo>
                    <a:pt x="0" y="25908"/>
                  </a:lnTo>
                  <a:lnTo>
                    <a:pt x="339851" y="249936"/>
                  </a:lnTo>
                  <a:lnTo>
                    <a:pt x="377951" y="182879"/>
                  </a:lnTo>
                  <a:close/>
                </a:path>
              </a:pathLst>
            </a:custGeom>
            <a:solidFill>
              <a:srgbClr val="000000"/>
            </a:solidFill>
          </p:spPr>
          <p:txBody>
            <a:bodyPr wrap="square" lIns="0" tIns="0" rIns="0" bIns="0" rtlCol="0"/>
            <a:lstStyle/>
            <a:p>
              <a:endParaRPr/>
            </a:p>
          </p:txBody>
        </p:sp>
        <p:sp>
          <p:nvSpPr>
            <p:cNvPr id="49" name="object 49"/>
            <p:cNvSpPr/>
            <p:nvPr/>
          </p:nvSpPr>
          <p:spPr>
            <a:xfrm>
              <a:off x="7201916" y="2954528"/>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a:p>
          </p:txBody>
        </p:sp>
        <p:sp>
          <p:nvSpPr>
            <p:cNvPr id="50" name="object 50"/>
            <p:cNvSpPr/>
            <p:nvPr/>
          </p:nvSpPr>
          <p:spPr>
            <a:xfrm>
              <a:off x="7198868" y="2948432"/>
              <a:ext cx="5080" cy="26034"/>
            </a:xfrm>
            <a:custGeom>
              <a:avLst/>
              <a:gdLst/>
              <a:ahLst/>
              <a:cxnLst/>
              <a:rect l="l" t="t" r="r" b="b"/>
              <a:pathLst>
                <a:path w="5079" h="26035">
                  <a:moveTo>
                    <a:pt x="4572" y="25908"/>
                  </a:moveTo>
                  <a:lnTo>
                    <a:pt x="4572" y="0"/>
                  </a:lnTo>
                  <a:lnTo>
                    <a:pt x="0" y="0"/>
                  </a:lnTo>
                  <a:lnTo>
                    <a:pt x="0" y="25908"/>
                  </a:lnTo>
                  <a:lnTo>
                    <a:pt x="4572" y="25908"/>
                  </a:lnTo>
                  <a:close/>
                </a:path>
              </a:pathLst>
            </a:custGeom>
            <a:solidFill>
              <a:srgbClr val="000000"/>
            </a:solidFill>
          </p:spPr>
          <p:txBody>
            <a:bodyPr wrap="square" lIns="0" tIns="0" rIns="0" bIns="0" rtlCol="0"/>
            <a:lstStyle/>
            <a:p>
              <a:endParaRPr/>
            </a:p>
          </p:txBody>
        </p:sp>
        <p:sp>
          <p:nvSpPr>
            <p:cNvPr id="51" name="object 51"/>
            <p:cNvSpPr/>
            <p:nvPr/>
          </p:nvSpPr>
          <p:spPr>
            <a:xfrm>
              <a:off x="7198868" y="2917952"/>
              <a:ext cx="5080" cy="0"/>
            </a:xfrm>
            <a:custGeom>
              <a:avLst/>
              <a:gdLst/>
              <a:ahLst/>
              <a:cxnLst/>
              <a:rect l="l" t="t" r="r" b="b"/>
              <a:pathLst>
                <a:path w="5079">
                  <a:moveTo>
                    <a:pt x="0" y="0"/>
                  </a:moveTo>
                  <a:lnTo>
                    <a:pt x="4572" y="0"/>
                  </a:lnTo>
                </a:path>
              </a:pathLst>
            </a:custGeom>
            <a:ln w="3175">
              <a:solidFill>
                <a:srgbClr val="000000"/>
              </a:solidFill>
            </a:ln>
          </p:spPr>
          <p:txBody>
            <a:bodyPr wrap="square" lIns="0" tIns="0" rIns="0" bIns="0" rtlCol="0"/>
            <a:lstStyle/>
            <a:p>
              <a:endParaRPr/>
            </a:p>
          </p:txBody>
        </p:sp>
        <p:sp>
          <p:nvSpPr>
            <p:cNvPr id="52" name="object 52"/>
            <p:cNvSpPr/>
            <p:nvPr/>
          </p:nvSpPr>
          <p:spPr>
            <a:xfrm>
              <a:off x="7194296" y="2913380"/>
              <a:ext cx="13970" cy="26034"/>
            </a:xfrm>
            <a:custGeom>
              <a:avLst/>
              <a:gdLst/>
              <a:ahLst/>
              <a:cxnLst/>
              <a:rect l="l" t="t" r="r" b="b"/>
              <a:pathLst>
                <a:path w="13970" h="26035">
                  <a:moveTo>
                    <a:pt x="13716" y="25908"/>
                  </a:moveTo>
                  <a:lnTo>
                    <a:pt x="13716" y="0"/>
                  </a:lnTo>
                  <a:lnTo>
                    <a:pt x="0" y="0"/>
                  </a:lnTo>
                  <a:lnTo>
                    <a:pt x="0" y="25908"/>
                  </a:lnTo>
                  <a:lnTo>
                    <a:pt x="13716" y="25908"/>
                  </a:lnTo>
                  <a:close/>
                </a:path>
              </a:pathLst>
            </a:custGeom>
            <a:solidFill>
              <a:srgbClr val="000000"/>
            </a:solidFill>
          </p:spPr>
          <p:txBody>
            <a:bodyPr wrap="square" lIns="0" tIns="0" rIns="0" bIns="0" rtlCol="0"/>
            <a:lstStyle/>
            <a:p>
              <a:endParaRPr/>
            </a:p>
          </p:txBody>
        </p:sp>
        <p:sp>
          <p:nvSpPr>
            <p:cNvPr id="53" name="object 53"/>
            <p:cNvSpPr/>
            <p:nvPr/>
          </p:nvSpPr>
          <p:spPr>
            <a:xfrm>
              <a:off x="7194296" y="2882900"/>
              <a:ext cx="13970" cy="0"/>
            </a:xfrm>
            <a:custGeom>
              <a:avLst/>
              <a:gdLst/>
              <a:ahLst/>
              <a:cxnLst/>
              <a:rect l="l" t="t" r="r" b="b"/>
              <a:pathLst>
                <a:path w="13970">
                  <a:moveTo>
                    <a:pt x="0" y="0"/>
                  </a:moveTo>
                  <a:lnTo>
                    <a:pt x="13715" y="0"/>
                  </a:lnTo>
                </a:path>
              </a:pathLst>
            </a:custGeom>
            <a:ln w="3175">
              <a:solidFill>
                <a:srgbClr val="000000"/>
              </a:solidFill>
            </a:ln>
          </p:spPr>
          <p:txBody>
            <a:bodyPr wrap="square" lIns="0" tIns="0" rIns="0" bIns="0" rtlCol="0"/>
            <a:lstStyle/>
            <a:p>
              <a:endParaRPr/>
            </a:p>
          </p:txBody>
        </p:sp>
        <p:sp>
          <p:nvSpPr>
            <p:cNvPr id="54" name="object 54"/>
            <p:cNvSpPr/>
            <p:nvPr/>
          </p:nvSpPr>
          <p:spPr>
            <a:xfrm>
              <a:off x="7191248" y="2875280"/>
              <a:ext cx="20320" cy="26034"/>
            </a:xfrm>
            <a:custGeom>
              <a:avLst/>
              <a:gdLst/>
              <a:ahLst/>
              <a:cxnLst/>
              <a:rect l="l" t="t" r="r" b="b"/>
              <a:pathLst>
                <a:path w="20320" h="26035">
                  <a:moveTo>
                    <a:pt x="19811" y="25908"/>
                  </a:moveTo>
                  <a:lnTo>
                    <a:pt x="19811" y="0"/>
                  </a:lnTo>
                  <a:lnTo>
                    <a:pt x="0" y="0"/>
                  </a:lnTo>
                  <a:lnTo>
                    <a:pt x="0" y="25908"/>
                  </a:lnTo>
                  <a:lnTo>
                    <a:pt x="19811" y="25908"/>
                  </a:lnTo>
                  <a:close/>
                </a:path>
              </a:pathLst>
            </a:custGeom>
            <a:solidFill>
              <a:srgbClr val="000000"/>
            </a:solidFill>
          </p:spPr>
          <p:txBody>
            <a:bodyPr wrap="square" lIns="0" tIns="0" rIns="0" bIns="0" rtlCol="0"/>
            <a:lstStyle/>
            <a:p>
              <a:endParaRPr/>
            </a:p>
          </p:txBody>
        </p:sp>
        <p:sp>
          <p:nvSpPr>
            <p:cNvPr id="55" name="object 55"/>
            <p:cNvSpPr/>
            <p:nvPr/>
          </p:nvSpPr>
          <p:spPr>
            <a:xfrm>
              <a:off x="7191248" y="2844800"/>
              <a:ext cx="20320" cy="0"/>
            </a:xfrm>
            <a:custGeom>
              <a:avLst/>
              <a:gdLst/>
              <a:ahLst/>
              <a:cxnLst/>
              <a:rect l="l" t="t" r="r" b="b"/>
              <a:pathLst>
                <a:path w="20320">
                  <a:moveTo>
                    <a:pt x="0" y="0"/>
                  </a:moveTo>
                  <a:lnTo>
                    <a:pt x="19811" y="0"/>
                  </a:lnTo>
                </a:path>
              </a:pathLst>
            </a:custGeom>
            <a:ln w="3175">
              <a:solidFill>
                <a:srgbClr val="000000"/>
              </a:solidFill>
            </a:ln>
          </p:spPr>
          <p:txBody>
            <a:bodyPr wrap="square" lIns="0" tIns="0" rIns="0" bIns="0" rtlCol="0"/>
            <a:lstStyle/>
            <a:p>
              <a:endParaRPr/>
            </a:p>
          </p:txBody>
        </p:sp>
        <p:sp>
          <p:nvSpPr>
            <p:cNvPr id="56" name="object 56"/>
            <p:cNvSpPr/>
            <p:nvPr/>
          </p:nvSpPr>
          <p:spPr>
            <a:xfrm>
              <a:off x="7188200" y="2840228"/>
              <a:ext cx="26034" cy="24765"/>
            </a:xfrm>
            <a:custGeom>
              <a:avLst/>
              <a:gdLst/>
              <a:ahLst/>
              <a:cxnLst/>
              <a:rect l="l" t="t" r="r" b="b"/>
              <a:pathLst>
                <a:path w="26034" h="24764">
                  <a:moveTo>
                    <a:pt x="25907" y="24384"/>
                  </a:moveTo>
                  <a:lnTo>
                    <a:pt x="25907" y="0"/>
                  </a:lnTo>
                  <a:lnTo>
                    <a:pt x="0" y="0"/>
                  </a:lnTo>
                  <a:lnTo>
                    <a:pt x="0" y="24384"/>
                  </a:lnTo>
                  <a:lnTo>
                    <a:pt x="25907" y="24384"/>
                  </a:lnTo>
                  <a:close/>
                </a:path>
              </a:pathLst>
            </a:custGeom>
            <a:solidFill>
              <a:srgbClr val="000000"/>
            </a:solidFill>
          </p:spPr>
          <p:txBody>
            <a:bodyPr wrap="square" lIns="0" tIns="0" rIns="0" bIns="0" rtlCol="0"/>
            <a:lstStyle/>
            <a:p>
              <a:endParaRPr/>
            </a:p>
          </p:txBody>
        </p:sp>
        <p:sp>
          <p:nvSpPr>
            <p:cNvPr id="57" name="object 57"/>
            <p:cNvSpPr/>
            <p:nvPr/>
          </p:nvSpPr>
          <p:spPr>
            <a:xfrm>
              <a:off x="7188200" y="2809748"/>
              <a:ext cx="26034" cy="0"/>
            </a:xfrm>
            <a:custGeom>
              <a:avLst/>
              <a:gdLst/>
              <a:ahLst/>
              <a:cxnLst/>
              <a:rect l="l" t="t" r="r" b="b"/>
              <a:pathLst>
                <a:path w="26034">
                  <a:moveTo>
                    <a:pt x="0" y="0"/>
                  </a:moveTo>
                  <a:lnTo>
                    <a:pt x="25907" y="0"/>
                  </a:lnTo>
                </a:path>
              </a:pathLst>
            </a:custGeom>
            <a:ln w="3175">
              <a:solidFill>
                <a:srgbClr val="000000"/>
              </a:solidFill>
            </a:ln>
          </p:spPr>
          <p:txBody>
            <a:bodyPr wrap="square" lIns="0" tIns="0" rIns="0" bIns="0" rtlCol="0"/>
            <a:lstStyle/>
            <a:p>
              <a:endParaRPr/>
            </a:p>
          </p:txBody>
        </p:sp>
        <p:sp>
          <p:nvSpPr>
            <p:cNvPr id="58" name="object 58"/>
            <p:cNvSpPr/>
            <p:nvPr/>
          </p:nvSpPr>
          <p:spPr>
            <a:xfrm>
              <a:off x="7183628" y="2803652"/>
              <a:ext cx="35560" cy="26034"/>
            </a:xfrm>
            <a:custGeom>
              <a:avLst/>
              <a:gdLst/>
              <a:ahLst/>
              <a:cxnLst/>
              <a:rect l="l" t="t" r="r" b="b"/>
              <a:pathLst>
                <a:path w="35559" h="26035">
                  <a:moveTo>
                    <a:pt x="35051" y="25908"/>
                  </a:moveTo>
                  <a:lnTo>
                    <a:pt x="35051" y="0"/>
                  </a:lnTo>
                  <a:lnTo>
                    <a:pt x="0" y="0"/>
                  </a:lnTo>
                  <a:lnTo>
                    <a:pt x="0" y="25908"/>
                  </a:lnTo>
                  <a:lnTo>
                    <a:pt x="35051" y="25908"/>
                  </a:lnTo>
                  <a:close/>
                </a:path>
              </a:pathLst>
            </a:custGeom>
            <a:solidFill>
              <a:srgbClr val="000000"/>
            </a:solidFill>
          </p:spPr>
          <p:txBody>
            <a:bodyPr wrap="square" lIns="0" tIns="0" rIns="0" bIns="0" rtlCol="0"/>
            <a:lstStyle/>
            <a:p>
              <a:endParaRPr/>
            </a:p>
          </p:txBody>
        </p:sp>
        <p:sp>
          <p:nvSpPr>
            <p:cNvPr id="59" name="object 59"/>
            <p:cNvSpPr/>
            <p:nvPr/>
          </p:nvSpPr>
          <p:spPr>
            <a:xfrm>
              <a:off x="7183628" y="2773172"/>
              <a:ext cx="35560" cy="0"/>
            </a:xfrm>
            <a:custGeom>
              <a:avLst/>
              <a:gdLst/>
              <a:ahLst/>
              <a:cxnLst/>
              <a:rect l="l" t="t" r="r" b="b"/>
              <a:pathLst>
                <a:path w="35559">
                  <a:moveTo>
                    <a:pt x="0" y="0"/>
                  </a:moveTo>
                  <a:lnTo>
                    <a:pt x="35051" y="0"/>
                  </a:lnTo>
                </a:path>
              </a:pathLst>
            </a:custGeom>
            <a:ln w="3175">
              <a:solidFill>
                <a:srgbClr val="000000"/>
              </a:solidFill>
            </a:ln>
          </p:spPr>
          <p:txBody>
            <a:bodyPr wrap="square" lIns="0" tIns="0" rIns="0" bIns="0" rtlCol="0"/>
            <a:lstStyle/>
            <a:p>
              <a:endParaRPr/>
            </a:p>
          </p:txBody>
        </p:sp>
        <p:sp>
          <p:nvSpPr>
            <p:cNvPr id="60" name="object 60"/>
            <p:cNvSpPr/>
            <p:nvPr/>
          </p:nvSpPr>
          <p:spPr>
            <a:xfrm>
              <a:off x="7180580" y="2765552"/>
              <a:ext cx="41275" cy="26034"/>
            </a:xfrm>
            <a:custGeom>
              <a:avLst/>
              <a:gdLst/>
              <a:ahLst/>
              <a:cxnLst/>
              <a:rect l="l" t="t" r="r" b="b"/>
              <a:pathLst>
                <a:path w="41275" h="26035">
                  <a:moveTo>
                    <a:pt x="41148" y="25907"/>
                  </a:moveTo>
                  <a:lnTo>
                    <a:pt x="41148" y="0"/>
                  </a:lnTo>
                  <a:lnTo>
                    <a:pt x="0" y="0"/>
                  </a:lnTo>
                  <a:lnTo>
                    <a:pt x="0" y="25907"/>
                  </a:lnTo>
                  <a:lnTo>
                    <a:pt x="41148" y="25907"/>
                  </a:lnTo>
                  <a:close/>
                </a:path>
              </a:pathLst>
            </a:custGeom>
            <a:solidFill>
              <a:srgbClr val="000000"/>
            </a:solidFill>
          </p:spPr>
          <p:txBody>
            <a:bodyPr wrap="square" lIns="0" tIns="0" rIns="0" bIns="0" rtlCol="0"/>
            <a:lstStyle/>
            <a:p>
              <a:endParaRPr/>
            </a:p>
          </p:txBody>
        </p:sp>
        <p:sp>
          <p:nvSpPr>
            <p:cNvPr id="61" name="object 61"/>
            <p:cNvSpPr/>
            <p:nvPr/>
          </p:nvSpPr>
          <p:spPr>
            <a:xfrm>
              <a:off x="7180580" y="2735072"/>
              <a:ext cx="41275" cy="0"/>
            </a:xfrm>
            <a:custGeom>
              <a:avLst/>
              <a:gdLst/>
              <a:ahLst/>
              <a:cxnLst/>
              <a:rect l="l" t="t" r="r" b="b"/>
              <a:pathLst>
                <a:path w="41275">
                  <a:moveTo>
                    <a:pt x="0" y="0"/>
                  </a:moveTo>
                  <a:lnTo>
                    <a:pt x="41148" y="0"/>
                  </a:lnTo>
                </a:path>
              </a:pathLst>
            </a:custGeom>
            <a:ln w="3175">
              <a:solidFill>
                <a:srgbClr val="000000"/>
              </a:solidFill>
            </a:ln>
          </p:spPr>
          <p:txBody>
            <a:bodyPr wrap="square" lIns="0" tIns="0" rIns="0" bIns="0" rtlCol="0"/>
            <a:lstStyle/>
            <a:p>
              <a:endParaRPr/>
            </a:p>
          </p:txBody>
        </p:sp>
        <p:sp>
          <p:nvSpPr>
            <p:cNvPr id="62" name="object 62"/>
            <p:cNvSpPr/>
            <p:nvPr/>
          </p:nvSpPr>
          <p:spPr>
            <a:xfrm>
              <a:off x="7176008" y="2730500"/>
              <a:ext cx="50800" cy="26034"/>
            </a:xfrm>
            <a:custGeom>
              <a:avLst/>
              <a:gdLst/>
              <a:ahLst/>
              <a:cxnLst/>
              <a:rect l="l" t="t" r="r" b="b"/>
              <a:pathLst>
                <a:path w="50800" h="26035">
                  <a:moveTo>
                    <a:pt x="50292" y="25907"/>
                  </a:moveTo>
                  <a:lnTo>
                    <a:pt x="50292" y="0"/>
                  </a:lnTo>
                  <a:lnTo>
                    <a:pt x="0" y="0"/>
                  </a:lnTo>
                  <a:lnTo>
                    <a:pt x="0" y="25907"/>
                  </a:lnTo>
                  <a:lnTo>
                    <a:pt x="50292" y="25907"/>
                  </a:lnTo>
                  <a:close/>
                </a:path>
              </a:pathLst>
            </a:custGeom>
            <a:solidFill>
              <a:srgbClr val="000000"/>
            </a:solidFill>
          </p:spPr>
          <p:txBody>
            <a:bodyPr wrap="square" lIns="0" tIns="0" rIns="0" bIns="0" rtlCol="0"/>
            <a:lstStyle/>
            <a:p>
              <a:endParaRPr/>
            </a:p>
          </p:txBody>
        </p:sp>
        <p:sp>
          <p:nvSpPr>
            <p:cNvPr id="63" name="object 63"/>
            <p:cNvSpPr/>
            <p:nvPr/>
          </p:nvSpPr>
          <p:spPr>
            <a:xfrm>
              <a:off x="7179056" y="2700020"/>
              <a:ext cx="44450" cy="0"/>
            </a:xfrm>
            <a:custGeom>
              <a:avLst/>
              <a:gdLst/>
              <a:ahLst/>
              <a:cxnLst/>
              <a:rect l="l" t="t" r="r" b="b"/>
              <a:pathLst>
                <a:path w="44450">
                  <a:moveTo>
                    <a:pt x="0" y="0"/>
                  </a:moveTo>
                  <a:lnTo>
                    <a:pt x="44196" y="0"/>
                  </a:lnTo>
                </a:path>
              </a:pathLst>
            </a:custGeom>
            <a:ln w="3175">
              <a:solidFill>
                <a:srgbClr val="000000"/>
              </a:solidFill>
            </a:ln>
          </p:spPr>
          <p:txBody>
            <a:bodyPr wrap="square" lIns="0" tIns="0" rIns="0" bIns="0" rtlCol="0"/>
            <a:lstStyle/>
            <a:p>
              <a:endParaRPr/>
            </a:p>
          </p:txBody>
        </p:sp>
        <p:sp>
          <p:nvSpPr>
            <p:cNvPr id="64" name="object 64"/>
            <p:cNvSpPr/>
            <p:nvPr/>
          </p:nvSpPr>
          <p:spPr>
            <a:xfrm>
              <a:off x="7172960" y="2695448"/>
              <a:ext cx="56515" cy="24765"/>
            </a:xfrm>
            <a:custGeom>
              <a:avLst/>
              <a:gdLst/>
              <a:ahLst/>
              <a:cxnLst/>
              <a:rect l="l" t="t" r="r" b="b"/>
              <a:pathLst>
                <a:path w="56515" h="24764">
                  <a:moveTo>
                    <a:pt x="56388" y="24383"/>
                  </a:moveTo>
                  <a:lnTo>
                    <a:pt x="56388" y="0"/>
                  </a:lnTo>
                  <a:lnTo>
                    <a:pt x="0" y="0"/>
                  </a:lnTo>
                  <a:lnTo>
                    <a:pt x="0" y="24383"/>
                  </a:lnTo>
                  <a:lnTo>
                    <a:pt x="56388" y="24383"/>
                  </a:lnTo>
                  <a:close/>
                </a:path>
              </a:pathLst>
            </a:custGeom>
            <a:solidFill>
              <a:srgbClr val="000000"/>
            </a:solidFill>
          </p:spPr>
          <p:txBody>
            <a:bodyPr wrap="square" lIns="0" tIns="0" rIns="0" bIns="0" rtlCol="0"/>
            <a:lstStyle/>
            <a:p>
              <a:endParaRPr/>
            </a:p>
          </p:txBody>
        </p:sp>
        <p:sp>
          <p:nvSpPr>
            <p:cNvPr id="65" name="object 65"/>
            <p:cNvSpPr/>
            <p:nvPr/>
          </p:nvSpPr>
          <p:spPr>
            <a:xfrm>
              <a:off x="7172960" y="2664968"/>
              <a:ext cx="56515" cy="0"/>
            </a:xfrm>
            <a:custGeom>
              <a:avLst/>
              <a:gdLst/>
              <a:ahLst/>
              <a:cxnLst/>
              <a:rect l="l" t="t" r="r" b="b"/>
              <a:pathLst>
                <a:path w="56515">
                  <a:moveTo>
                    <a:pt x="0" y="0"/>
                  </a:moveTo>
                  <a:lnTo>
                    <a:pt x="56388" y="0"/>
                  </a:lnTo>
                </a:path>
              </a:pathLst>
            </a:custGeom>
            <a:ln w="3175">
              <a:solidFill>
                <a:srgbClr val="000000"/>
              </a:solidFill>
            </a:ln>
          </p:spPr>
          <p:txBody>
            <a:bodyPr wrap="square" lIns="0" tIns="0" rIns="0" bIns="0" rtlCol="0"/>
            <a:lstStyle/>
            <a:p>
              <a:endParaRPr/>
            </a:p>
          </p:txBody>
        </p:sp>
        <p:sp>
          <p:nvSpPr>
            <p:cNvPr id="66" name="object 66"/>
            <p:cNvSpPr/>
            <p:nvPr/>
          </p:nvSpPr>
          <p:spPr>
            <a:xfrm>
              <a:off x="7171436" y="2657348"/>
              <a:ext cx="59690" cy="24765"/>
            </a:xfrm>
            <a:custGeom>
              <a:avLst/>
              <a:gdLst/>
              <a:ahLst/>
              <a:cxnLst/>
              <a:rect l="l" t="t" r="r" b="b"/>
              <a:pathLst>
                <a:path w="59690" h="24764">
                  <a:moveTo>
                    <a:pt x="59435" y="24383"/>
                  </a:moveTo>
                  <a:lnTo>
                    <a:pt x="59435" y="0"/>
                  </a:lnTo>
                  <a:lnTo>
                    <a:pt x="0" y="0"/>
                  </a:lnTo>
                  <a:lnTo>
                    <a:pt x="0" y="24383"/>
                  </a:lnTo>
                  <a:lnTo>
                    <a:pt x="59435" y="24383"/>
                  </a:lnTo>
                  <a:close/>
                </a:path>
              </a:pathLst>
            </a:custGeom>
            <a:solidFill>
              <a:srgbClr val="000000"/>
            </a:solidFill>
          </p:spPr>
          <p:txBody>
            <a:bodyPr wrap="square" lIns="0" tIns="0" rIns="0" bIns="0" rtlCol="0"/>
            <a:lstStyle/>
            <a:p>
              <a:endParaRPr/>
            </a:p>
          </p:txBody>
        </p:sp>
        <p:sp>
          <p:nvSpPr>
            <p:cNvPr id="67" name="object 67"/>
            <p:cNvSpPr/>
            <p:nvPr/>
          </p:nvSpPr>
          <p:spPr>
            <a:xfrm>
              <a:off x="7171436" y="2626868"/>
              <a:ext cx="59690" cy="0"/>
            </a:xfrm>
            <a:custGeom>
              <a:avLst/>
              <a:gdLst/>
              <a:ahLst/>
              <a:cxnLst/>
              <a:rect l="l" t="t" r="r" b="b"/>
              <a:pathLst>
                <a:path w="59690">
                  <a:moveTo>
                    <a:pt x="0" y="0"/>
                  </a:moveTo>
                  <a:lnTo>
                    <a:pt x="59436" y="0"/>
                  </a:lnTo>
                </a:path>
              </a:pathLst>
            </a:custGeom>
            <a:ln w="3175">
              <a:solidFill>
                <a:srgbClr val="000000"/>
              </a:solidFill>
            </a:ln>
          </p:spPr>
          <p:txBody>
            <a:bodyPr wrap="square" lIns="0" tIns="0" rIns="0" bIns="0" rtlCol="0"/>
            <a:lstStyle/>
            <a:p>
              <a:endParaRPr/>
            </a:p>
          </p:txBody>
        </p:sp>
        <p:sp>
          <p:nvSpPr>
            <p:cNvPr id="68" name="object 68"/>
            <p:cNvSpPr/>
            <p:nvPr/>
          </p:nvSpPr>
          <p:spPr>
            <a:xfrm>
              <a:off x="7165340" y="2620772"/>
              <a:ext cx="71755" cy="26034"/>
            </a:xfrm>
            <a:custGeom>
              <a:avLst/>
              <a:gdLst/>
              <a:ahLst/>
              <a:cxnLst/>
              <a:rect l="l" t="t" r="r" b="b"/>
              <a:pathLst>
                <a:path w="71754" h="26035">
                  <a:moveTo>
                    <a:pt x="71627" y="25907"/>
                  </a:moveTo>
                  <a:lnTo>
                    <a:pt x="71627" y="0"/>
                  </a:lnTo>
                  <a:lnTo>
                    <a:pt x="0" y="0"/>
                  </a:lnTo>
                  <a:lnTo>
                    <a:pt x="0" y="25907"/>
                  </a:lnTo>
                  <a:lnTo>
                    <a:pt x="71627" y="25907"/>
                  </a:lnTo>
                  <a:close/>
                </a:path>
              </a:pathLst>
            </a:custGeom>
            <a:solidFill>
              <a:srgbClr val="000000"/>
            </a:solidFill>
          </p:spPr>
          <p:txBody>
            <a:bodyPr wrap="square" lIns="0" tIns="0" rIns="0" bIns="0" rtlCol="0"/>
            <a:lstStyle/>
            <a:p>
              <a:endParaRPr/>
            </a:p>
          </p:txBody>
        </p:sp>
        <p:sp>
          <p:nvSpPr>
            <p:cNvPr id="69" name="object 69"/>
            <p:cNvSpPr/>
            <p:nvPr/>
          </p:nvSpPr>
          <p:spPr>
            <a:xfrm>
              <a:off x="7165340" y="2590292"/>
              <a:ext cx="71755" cy="0"/>
            </a:xfrm>
            <a:custGeom>
              <a:avLst/>
              <a:gdLst/>
              <a:ahLst/>
              <a:cxnLst/>
              <a:rect l="l" t="t" r="r" b="b"/>
              <a:pathLst>
                <a:path w="71754">
                  <a:moveTo>
                    <a:pt x="0" y="0"/>
                  </a:moveTo>
                  <a:lnTo>
                    <a:pt x="71627" y="0"/>
                  </a:lnTo>
                </a:path>
              </a:pathLst>
            </a:custGeom>
            <a:ln w="3175">
              <a:solidFill>
                <a:srgbClr val="000000"/>
              </a:solidFill>
            </a:ln>
          </p:spPr>
          <p:txBody>
            <a:bodyPr wrap="square" lIns="0" tIns="0" rIns="0" bIns="0" rtlCol="0"/>
            <a:lstStyle/>
            <a:p>
              <a:endParaRPr/>
            </a:p>
          </p:txBody>
        </p:sp>
        <p:sp>
          <p:nvSpPr>
            <p:cNvPr id="70" name="object 70"/>
            <p:cNvSpPr/>
            <p:nvPr/>
          </p:nvSpPr>
          <p:spPr>
            <a:xfrm>
              <a:off x="7163816" y="2585720"/>
              <a:ext cx="74930" cy="26034"/>
            </a:xfrm>
            <a:custGeom>
              <a:avLst/>
              <a:gdLst/>
              <a:ahLst/>
              <a:cxnLst/>
              <a:rect l="l" t="t" r="r" b="b"/>
              <a:pathLst>
                <a:path w="74929" h="26035">
                  <a:moveTo>
                    <a:pt x="74675" y="25907"/>
                  </a:moveTo>
                  <a:lnTo>
                    <a:pt x="74675" y="0"/>
                  </a:lnTo>
                  <a:lnTo>
                    <a:pt x="0" y="0"/>
                  </a:lnTo>
                  <a:lnTo>
                    <a:pt x="0" y="25907"/>
                  </a:lnTo>
                  <a:lnTo>
                    <a:pt x="74675" y="25907"/>
                  </a:lnTo>
                  <a:close/>
                </a:path>
              </a:pathLst>
            </a:custGeom>
            <a:solidFill>
              <a:srgbClr val="000000"/>
            </a:solidFill>
          </p:spPr>
          <p:txBody>
            <a:bodyPr wrap="square" lIns="0" tIns="0" rIns="0" bIns="0" rtlCol="0"/>
            <a:lstStyle/>
            <a:p>
              <a:endParaRPr/>
            </a:p>
          </p:txBody>
        </p:sp>
        <p:sp>
          <p:nvSpPr>
            <p:cNvPr id="71" name="object 71"/>
            <p:cNvSpPr/>
            <p:nvPr/>
          </p:nvSpPr>
          <p:spPr>
            <a:xfrm>
              <a:off x="7201916" y="3542792"/>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a:p>
          </p:txBody>
        </p:sp>
        <p:sp>
          <p:nvSpPr>
            <p:cNvPr id="72" name="object 72"/>
            <p:cNvSpPr/>
            <p:nvPr/>
          </p:nvSpPr>
          <p:spPr>
            <a:xfrm>
              <a:off x="7195820" y="3524504"/>
              <a:ext cx="10795" cy="26034"/>
            </a:xfrm>
            <a:custGeom>
              <a:avLst/>
              <a:gdLst/>
              <a:ahLst/>
              <a:cxnLst/>
              <a:rect l="l" t="t" r="r" b="b"/>
              <a:pathLst>
                <a:path w="10795" h="26035">
                  <a:moveTo>
                    <a:pt x="10668" y="25908"/>
                  </a:moveTo>
                  <a:lnTo>
                    <a:pt x="10668" y="0"/>
                  </a:lnTo>
                  <a:lnTo>
                    <a:pt x="0" y="0"/>
                  </a:lnTo>
                  <a:lnTo>
                    <a:pt x="0" y="25908"/>
                  </a:lnTo>
                  <a:lnTo>
                    <a:pt x="10668" y="25908"/>
                  </a:lnTo>
                  <a:close/>
                </a:path>
              </a:pathLst>
            </a:custGeom>
            <a:solidFill>
              <a:srgbClr val="000000"/>
            </a:solidFill>
          </p:spPr>
          <p:txBody>
            <a:bodyPr wrap="square" lIns="0" tIns="0" rIns="0" bIns="0" rtlCol="0"/>
            <a:lstStyle/>
            <a:p>
              <a:endParaRPr/>
            </a:p>
          </p:txBody>
        </p:sp>
        <p:sp>
          <p:nvSpPr>
            <p:cNvPr id="73" name="object 73"/>
            <p:cNvSpPr/>
            <p:nvPr/>
          </p:nvSpPr>
          <p:spPr>
            <a:xfrm>
              <a:off x="7195820" y="3583940"/>
              <a:ext cx="10795" cy="0"/>
            </a:xfrm>
            <a:custGeom>
              <a:avLst/>
              <a:gdLst/>
              <a:ahLst/>
              <a:cxnLst/>
              <a:rect l="l" t="t" r="r" b="b"/>
              <a:pathLst>
                <a:path w="10795">
                  <a:moveTo>
                    <a:pt x="10668" y="0"/>
                  </a:moveTo>
                  <a:lnTo>
                    <a:pt x="0" y="0"/>
                  </a:lnTo>
                </a:path>
              </a:pathLst>
            </a:custGeom>
            <a:ln w="3175">
              <a:solidFill>
                <a:srgbClr val="000000"/>
              </a:solidFill>
            </a:ln>
          </p:spPr>
          <p:txBody>
            <a:bodyPr wrap="square" lIns="0" tIns="0" rIns="0" bIns="0" rtlCol="0"/>
            <a:lstStyle/>
            <a:p>
              <a:endParaRPr/>
            </a:p>
          </p:txBody>
        </p:sp>
        <p:sp>
          <p:nvSpPr>
            <p:cNvPr id="74" name="object 74"/>
            <p:cNvSpPr/>
            <p:nvPr/>
          </p:nvSpPr>
          <p:spPr>
            <a:xfrm>
              <a:off x="7194296" y="3562604"/>
              <a:ext cx="13970" cy="26034"/>
            </a:xfrm>
            <a:custGeom>
              <a:avLst/>
              <a:gdLst/>
              <a:ahLst/>
              <a:cxnLst/>
              <a:rect l="l" t="t" r="r" b="b"/>
              <a:pathLst>
                <a:path w="13970" h="26035">
                  <a:moveTo>
                    <a:pt x="13716" y="25908"/>
                  </a:moveTo>
                  <a:lnTo>
                    <a:pt x="13716" y="0"/>
                  </a:lnTo>
                  <a:lnTo>
                    <a:pt x="0" y="0"/>
                  </a:lnTo>
                  <a:lnTo>
                    <a:pt x="0" y="25908"/>
                  </a:lnTo>
                  <a:lnTo>
                    <a:pt x="13716" y="25908"/>
                  </a:lnTo>
                  <a:close/>
                </a:path>
              </a:pathLst>
            </a:custGeom>
            <a:solidFill>
              <a:srgbClr val="000000"/>
            </a:solidFill>
          </p:spPr>
          <p:txBody>
            <a:bodyPr wrap="square" lIns="0" tIns="0" rIns="0" bIns="0" rtlCol="0"/>
            <a:lstStyle/>
            <a:p>
              <a:endParaRPr/>
            </a:p>
          </p:txBody>
        </p:sp>
        <p:sp>
          <p:nvSpPr>
            <p:cNvPr id="75" name="object 75"/>
            <p:cNvSpPr/>
            <p:nvPr/>
          </p:nvSpPr>
          <p:spPr>
            <a:xfrm>
              <a:off x="7194296" y="3622040"/>
              <a:ext cx="13970" cy="0"/>
            </a:xfrm>
            <a:custGeom>
              <a:avLst/>
              <a:gdLst/>
              <a:ahLst/>
              <a:cxnLst/>
              <a:rect l="l" t="t" r="r" b="b"/>
              <a:pathLst>
                <a:path w="13970">
                  <a:moveTo>
                    <a:pt x="13715" y="0"/>
                  </a:moveTo>
                  <a:lnTo>
                    <a:pt x="0" y="0"/>
                  </a:lnTo>
                </a:path>
              </a:pathLst>
            </a:custGeom>
            <a:ln w="3175">
              <a:solidFill>
                <a:srgbClr val="000000"/>
              </a:solidFill>
            </a:ln>
          </p:spPr>
          <p:txBody>
            <a:bodyPr wrap="square" lIns="0" tIns="0" rIns="0" bIns="0" rtlCol="0"/>
            <a:lstStyle/>
            <a:p>
              <a:endParaRPr/>
            </a:p>
          </p:txBody>
        </p:sp>
        <p:sp>
          <p:nvSpPr>
            <p:cNvPr id="76" name="object 76"/>
            <p:cNvSpPr/>
            <p:nvPr/>
          </p:nvSpPr>
          <p:spPr>
            <a:xfrm>
              <a:off x="7188200" y="3600704"/>
              <a:ext cx="26034" cy="26034"/>
            </a:xfrm>
            <a:custGeom>
              <a:avLst/>
              <a:gdLst/>
              <a:ahLst/>
              <a:cxnLst/>
              <a:rect l="l" t="t" r="r" b="b"/>
              <a:pathLst>
                <a:path w="26034" h="26035">
                  <a:moveTo>
                    <a:pt x="25907" y="25908"/>
                  </a:moveTo>
                  <a:lnTo>
                    <a:pt x="25907" y="0"/>
                  </a:lnTo>
                  <a:lnTo>
                    <a:pt x="0" y="0"/>
                  </a:lnTo>
                  <a:lnTo>
                    <a:pt x="0" y="25908"/>
                  </a:lnTo>
                  <a:lnTo>
                    <a:pt x="25907" y="25908"/>
                  </a:lnTo>
                  <a:close/>
                </a:path>
              </a:pathLst>
            </a:custGeom>
            <a:solidFill>
              <a:srgbClr val="000000"/>
            </a:solidFill>
          </p:spPr>
          <p:txBody>
            <a:bodyPr wrap="square" lIns="0" tIns="0" rIns="0" bIns="0" rtlCol="0"/>
            <a:lstStyle/>
            <a:p>
              <a:endParaRPr/>
            </a:p>
          </p:txBody>
        </p:sp>
        <p:sp>
          <p:nvSpPr>
            <p:cNvPr id="77" name="object 77"/>
            <p:cNvSpPr/>
            <p:nvPr/>
          </p:nvSpPr>
          <p:spPr>
            <a:xfrm>
              <a:off x="7188200" y="3660140"/>
              <a:ext cx="26034" cy="0"/>
            </a:xfrm>
            <a:custGeom>
              <a:avLst/>
              <a:gdLst/>
              <a:ahLst/>
              <a:cxnLst/>
              <a:rect l="l" t="t" r="r" b="b"/>
              <a:pathLst>
                <a:path w="26034">
                  <a:moveTo>
                    <a:pt x="25907" y="0"/>
                  </a:moveTo>
                  <a:lnTo>
                    <a:pt x="0" y="0"/>
                  </a:lnTo>
                </a:path>
              </a:pathLst>
            </a:custGeom>
            <a:ln w="3175">
              <a:solidFill>
                <a:srgbClr val="000000"/>
              </a:solidFill>
            </a:ln>
          </p:spPr>
          <p:txBody>
            <a:bodyPr wrap="square" lIns="0" tIns="0" rIns="0" bIns="0" rtlCol="0"/>
            <a:lstStyle/>
            <a:p>
              <a:endParaRPr/>
            </a:p>
          </p:txBody>
        </p:sp>
        <p:sp>
          <p:nvSpPr>
            <p:cNvPr id="78" name="object 78"/>
            <p:cNvSpPr/>
            <p:nvPr/>
          </p:nvSpPr>
          <p:spPr>
            <a:xfrm>
              <a:off x="7186676" y="3638804"/>
              <a:ext cx="29209" cy="26034"/>
            </a:xfrm>
            <a:custGeom>
              <a:avLst/>
              <a:gdLst/>
              <a:ahLst/>
              <a:cxnLst/>
              <a:rect l="l" t="t" r="r" b="b"/>
              <a:pathLst>
                <a:path w="29209" h="26035">
                  <a:moveTo>
                    <a:pt x="28955" y="25908"/>
                  </a:moveTo>
                  <a:lnTo>
                    <a:pt x="28955" y="0"/>
                  </a:lnTo>
                  <a:lnTo>
                    <a:pt x="0" y="0"/>
                  </a:lnTo>
                  <a:lnTo>
                    <a:pt x="0" y="25908"/>
                  </a:lnTo>
                  <a:lnTo>
                    <a:pt x="28955" y="25908"/>
                  </a:lnTo>
                  <a:close/>
                </a:path>
              </a:pathLst>
            </a:custGeom>
            <a:solidFill>
              <a:srgbClr val="000000"/>
            </a:solidFill>
          </p:spPr>
          <p:txBody>
            <a:bodyPr wrap="square" lIns="0" tIns="0" rIns="0" bIns="0" rtlCol="0"/>
            <a:lstStyle/>
            <a:p>
              <a:endParaRPr/>
            </a:p>
          </p:txBody>
        </p:sp>
        <p:sp>
          <p:nvSpPr>
            <p:cNvPr id="79" name="object 79"/>
            <p:cNvSpPr/>
            <p:nvPr/>
          </p:nvSpPr>
          <p:spPr>
            <a:xfrm>
              <a:off x="7186676" y="3698240"/>
              <a:ext cx="29209" cy="0"/>
            </a:xfrm>
            <a:custGeom>
              <a:avLst/>
              <a:gdLst/>
              <a:ahLst/>
              <a:cxnLst/>
              <a:rect l="l" t="t" r="r" b="b"/>
              <a:pathLst>
                <a:path w="29209">
                  <a:moveTo>
                    <a:pt x="28955" y="0"/>
                  </a:moveTo>
                  <a:lnTo>
                    <a:pt x="0" y="0"/>
                  </a:lnTo>
                </a:path>
              </a:pathLst>
            </a:custGeom>
            <a:ln w="3175">
              <a:solidFill>
                <a:srgbClr val="000000"/>
              </a:solidFill>
            </a:ln>
          </p:spPr>
          <p:txBody>
            <a:bodyPr wrap="square" lIns="0" tIns="0" rIns="0" bIns="0" rtlCol="0"/>
            <a:lstStyle/>
            <a:p>
              <a:endParaRPr/>
            </a:p>
          </p:txBody>
        </p:sp>
        <p:sp>
          <p:nvSpPr>
            <p:cNvPr id="80" name="object 80"/>
            <p:cNvSpPr/>
            <p:nvPr/>
          </p:nvSpPr>
          <p:spPr>
            <a:xfrm>
              <a:off x="7180580" y="3676904"/>
              <a:ext cx="41275" cy="26034"/>
            </a:xfrm>
            <a:custGeom>
              <a:avLst/>
              <a:gdLst/>
              <a:ahLst/>
              <a:cxnLst/>
              <a:rect l="l" t="t" r="r" b="b"/>
              <a:pathLst>
                <a:path w="41275" h="26035">
                  <a:moveTo>
                    <a:pt x="41148" y="25908"/>
                  </a:moveTo>
                  <a:lnTo>
                    <a:pt x="41148" y="0"/>
                  </a:lnTo>
                  <a:lnTo>
                    <a:pt x="0" y="0"/>
                  </a:lnTo>
                  <a:lnTo>
                    <a:pt x="0" y="25908"/>
                  </a:lnTo>
                  <a:lnTo>
                    <a:pt x="41148" y="25908"/>
                  </a:lnTo>
                  <a:close/>
                </a:path>
              </a:pathLst>
            </a:custGeom>
            <a:solidFill>
              <a:srgbClr val="000000"/>
            </a:solidFill>
          </p:spPr>
          <p:txBody>
            <a:bodyPr wrap="square" lIns="0" tIns="0" rIns="0" bIns="0" rtlCol="0"/>
            <a:lstStyle/>
            <a:p>
              <a:endParaRPr/>
            </a:p>
          </p:txBody>
        </p:sp>
        <p:sp>
          <p:nvSpPr>
            <p:cNvPr id="81" name="object 81"/>
            <p:cNvSpPr/>
            <p:nvPr/>
          </p:nvSpPr>
          <p:spPr>
            <a:xfrm>
              <a:off x="7180580" y="3736340"/>
              <a:ext cx="41275" cy="0"/>
            </a:xfrm>
            <a:custGeom>
              <a:avLst/>
              <a:gdLst/>
              <a:ahLst/>
              <a:cxnLst/>
              <a:rect l="l" t="t" r="r" b="b"/>
              <a:pathLst>
                <a:path w="41275">
                  <a:moveTo>
                    <a:pt x="41148" y="0"/>
                  </a:moveTo>
                  <a:lnTo>
                    <a:pt x="0" y="0"/>
                  </a:lnTo>
                </a:path>
              </a:pathLst>
            </a:custGeom>
            <a:ln w="3175">
              <a:solidFill>
                <a:srgbClr val="000000"/>
              </a:solidFill>
            </a:ln>
          </p:spPr>
          <p:txBody>
            <a:bodyPr wrap="square" lIns="0" tIns="0" rIns="0" bIns="0" rtlCol="0"/>
            <a:lstStyle/>
            <a:p>
              <a:endParaRPr/>
            </a:p>
          </p:txBody>
        </p:sp>
        <p:sp>
          <p:nvSpPr>
            <p:cNvPr id="82" name="object 82"/>
            <p:cNvSpPr/>
            <p:nvPr/>
          </p:nvSpPr>
          <p:spPr>
            <a:xfrm>
              <a:off x="7179056" y="3718052"/>
              <a:ext cx="44450" cy="26034"/>
            </a:xfrm>
            <a:custGeom>
              <a:avLst/>
              <a:gdLst/>
              <a:ahLst/>
              <a:cxnLst/>
              <a:rect l="l" t="t" r="r" b="b"/>
              <a:pathLst>
                <a:path w="44450" h="26035">
                  <a:moveTo>
                    <a:pt x="44196" y="25908"/>
                  </a:moveTo>
                  <a:lnTo>
                    <a:pt x="44196" y="0"/>
                  </a:lnTo>
                  <a:lnTo>
                    <a:pt x="0" y="0"/>
                  </a:lnTo>
                  <a:lnTo>
                    <a:pt x="0" y="25908"/>
                  </a:lnTo>
                  <a:lnTo>
                    <a:pt x="44196" y="25908"/>
                  </a:lnTo>
                  <a:close/>
                </a:path>
              </a:pathLst>
            </a:custGeom>
            <a:solidFill>
              <a:srgbClr val="000000"/>
            </a:solidFill>
          </p:spPr>
          <p:txBody>
            <a:bodyPr wrap="square" lIns="0" tIns="0" rIns="0" bIns="0" rtlCol="0"/>
            <a:lstStyle/>
            <a:p>
              <a:endParaRPr/>
            </a:p>
          </p:txBody>
        </p:sp>
        <p:sp>
          <p:nvSpPr>
            <p:cNvPr id="83" name="object 83"/>
            <p:cNvSpPr/>
            <p:nvPr/>
          </p:nvSpPr>
          <p:spPr>
            <a:xfrm>
              <a:off x="7179056" y="3775964"/>
              <a:ext cx="44450" cy="0"/>
            </a:xfrm>
            <a:custGeom>
              <a:avLst/>
              <a:gdLst/>
              <a:ahLst/>
              <a:cxnLst/>
              <a:rect l="l" t="t" r="r" b="b"/>
              <a:pathLst>
                <a:path w="44450">
                  <a:moveTo>
                    <a:pt x="44196" y="0"/>
                  </a:moveTo>
                  <a:lnTo>
                    <a:pt x="0" y="0"/>
                  </a:lnTo>
                </a:path>
              </a:pathLst>
            </a:custGeom>
            <a:ln w="3175">
              <a:solidFill>
                <a:srgbClr val="000000"/>
              </a:solidFill>
            </a:ln>
          </p:spPr>
          <p:txBody>
            <a:bodyPr wrap="square" lIns="0" tIns="0" rIns="0" bIns="0" rtlCol="0"/>
            <a:lstStyle/>
            <a:p>
              <a:endParaRPr/>
            </a:p>
          </p:txBody>
        </p:sp>
        <p:sp>
          <p:nvSpPr>
            <p:cNvPr id="84" name="object 84"/>
            <p:cNvSpPr/>
            <p:nvPr/>
          </p:nvSpPr>
          <p:spPr>
            <a:xfrm>
              <a:off x="7172960" y="3756152"/>
              <a:ext cx="56515" cy="26034"/>
            </a:xfrm>
            <a:custGeom>
              <a:avLst/>
              <a:gdLst/>
              <a:ahLst/>
              <a:cxnLst/>
              <a:rect l="l" t="t" r="r" b="b"/>
              <a:pathLst>
                <a:path w="56515" h="26035">
                  <a:moveTo>
                    <a:pt x="56388" y="25908"/>
                  </a:moveTo>
                  <a:lnTo>
                    <a:pt x="56388" y="0"/>
                  </a:lnTo>
                  <a:lnTo>
                    <a:pt x="0" y="0"/>
                  </a:lnTo>
                  <a:lnTo>
                    <a:pt x="0" y="25908"/>
                  </a:lnTo>
                  <a:lnTo>
                    <a:pt x="56388" y="25908"/>
                  </a:lnTo>
                  <a:close/>
                </a:path>
              </a:pathLst>
            </a:custGeom>
            <a:solidFill>
              <a:srgbClr val="000000"/>
            </a:solidFill>
          </p:spPr>
          <p:txBody>
            <a:bodyPr wrap="square" lIns="0" tIns="0" rIns="0" bIns="0" rtlCol="0"/>
            <a:lstStyle/>
            <a:p>
              <a:endParaRPr/>
            </a:p>
          </p:txBody>
        </p:sp>
        <p:sp>
          <p:nvSpPr>
            <p:cNvPr id="85" name="object 85"/>
            <p:cNvSpPr/>
            <p:nvPr/>
          </p:nvSpPr>
          <p:spPr>
            <a:xfrm>
              <a:off x="7172960" y="3814064"/>
              <a:ext cx="56515" cy="0"/>
            </a:xfrm>
            <a:custGeom>
              <a:avLst/>
              <a:gdLst/>
              <a:ahLst/>
              <a:cxnLst/>
              <a:rect l="l" t="t" r="r" b="b"/>
              <a:pathLst>
                <a:path w="56515">
                  <a:moveTo>
                    <a:pt x="56388" y="0"/>
                  </a:moveTo>
                  <a:lnTo>
                    <a:pt x="0" y="0"/>
                  </a:lnTo>
                </a:path>
              </a:pathLst>
            </a:custGeom>
            <a:ln w="3175">
              <a:solidFill>
                <a:srgbClr val="000000"/>
              </a:solidFill>
            </a:ln>
          </p:spPr>
          <p:txBody>
            <a:bodyPr wrap="square" lIns="0" tIns="0" rIns="0" bIns="0" rtlCol="0"/>
            <a:lstStyle/>
            <a:p>
              <a:endParaRPr/>
            </a:p>
          </p:txBody>
        </p:sp>
        <p:sp>
          <p:nvSpPr>
            <p:cNvPr id="86" name="object 86"/>
            <p:cNvSpPr/>
            <p:nvPr/>
          </p:nvSpPr>
          <p:spPr>
            <a:xfrm>
              <a:off x="7171436" y="3794252"/>
              <a:ext cx="59690" cy="26034"/>
            </a:xfrm>
            <a:custGeom>
              <a:avLst/>
              <a:gdLst/>
              <a:ahLst/>
              <a:cxnLst/>
              <a:rect l="l" t="t" r="r" b="b"/>
              <a:pathLst>
                <a:path w="59690" h="26035">
                  <a:moveTo>
                    <a:pt x="59435" y="25908"/>
                  </a:moveTo>
                  <a:lnTo>
                    <a:pt x="59435" y="0"/>
                  </a:lnTo>
                  <a:lnTo>
                    <a:pt x="0" y="0"/>
                  </a:lnTo>
                  <a:lnTo>
                    <a:pt x="0" y="25908"/>
                  </a:lnTo>
                  <a:lnTo>
                    <a:pt x="59435" y="25908"/>
                  </a:lnTo>
                  <a:close/>
                </a:path>
              </a:pathLst>
            </a:custGeom>
            <a:solidFill>
              <a:srgbClr val="000000"/>
            </a:solidFill>
          </p:spPr>
          <p:txBody>
            <a:bodyPr wrap="square" lIns="0" tIns="0" rIns="0" bIns="0" rtlCol="0"/>
            <a:lstStyle/>
            <a:p>
              <a:endParaRPr/>
            </a:p>
          </p:txBody>
        </p:sp>
        <p:sp>
          <p:nvSpPr>
            <p:cNvPr id="87" name="object 87"/>
            <p:cNvSpPr/>
            <p:nvPr/>
          </p:nvSpPr>
          <p:spPr>
            <a:xfrm>
              <a:off x="7171436" y="3852164"/>
              <a:ext cx="59690" cy="0"/>
            </a:xfrm>
            <a:custGeom>
              <a:avLst/>
              <a:gdLst/>
              <a:ahLst/>
              <a:cxnLst/>
              <a:rect l="l" t="t" r="r" b="b"/>
              <a:pathLst>
                <a:path w="59690">
                  <a:moveTo>
                    <a:pt x="59436" y="0"/>
                  </a:moveTo>
                  <a:lnTo>
                    <a:pt x="0" y="0"/>
                  </a:lnTo>
                </a:path>
              </a:pathLst>
            </a:custGeom>
            <a:ln w="3175">
              <a:solidFill>
                <a:srgbClr val="000000"/>
              </a:solidFill>
            </a:ln>
          </p:spPr>
          <p:txBody>
            <a:bodyPr wrap="square" lIns="0" tIns="0" rIns="0" bIns="0" rtlCol="0"/>
            <a:lstStyle/>
            <a:p>
              <a:endParaRPr/>
            </a:p>
          </p:txBody>
        </p:sp>
        <p:sp>
          <p:nvSpPr>
            <p:cNvPr id="88" name="object 88"/>
            <p:cNvSpPr/>
            <p:nvPr/>
          </p:nvSpPr>
          <p:spPr>
            <a:xfrm>
              <a:off x="7165340" y="3832352"/>
              <a:ext cx="71755" cy="26034"/>
            </a:xfrm>
            <a:custGeom>
              <a:avLst/>
              <a:gdLst/>
              <a:ahLst/>
              <a:cxnLst/>
              <a:rect l="l" t="t" r="r" b="b"/>
              <a:pathLst>
                <a:path w="71754" h="26035">
                  <a:moveTo>
                    <a:pt x="71627" y="25908"/>
                  </a:moveTo>
                  <a:lnTo>
                    <a:pt x="71627" y="0"/>
                  </a:lnTo>
                  <a:lnTo>
                    <a:pt x="0" y="0"/>
                  </a:lnTo>
                  <a:lnTo>
                    <a:pt x="0" y="25908"/>
                  </a:lnTo>
                  <a:lnTo>
                    <a:pt x="71627" y="25908"/>
                  </a:lnTo>
                  <a:close/>
                </a:path>
              </a:pathLst>
            </a:custGeom>
            <a:solidFill>
              <a:srgbClr val="000000"/>
            </a:solidFill>
          </p:spPr>
          <p:txBody>
            <a:bodyPr wrap="square" lIns="0" tIns="0" rIns="0" bIns="0" rtlCol="0"/>
            <a:lstStyle/>
            <a:p>
              <a:endParaRPr/>
            </a:p>
          </p:txBody>
        </p:sp>
        <p:sp>
          <p:nvSpPr>
            <p:cNvPr id="89" name="object 89"/>
            <p:cNvSpPr/>
            <p:nvPr/>
          </p:nvSpPr>
          <p:spPr>
            <a:xfrm>
              <a:off x="7165340" y="3890264"/>
              <a:ext cx="71755" cy="0"/>
            </a:xfrm>
            <a:custGeom>
              <a:avLst/>
              <a:gdLst/>
              <a:ahLst/>
              <a:cxnLst/>
              <a:rect l="l" t="t" r="r" b="b"/>
              <a:pathLst>
                <a:path w="71754">
                  <a:moveTo>
                    <a:pt x="71627" y="0"/>
                  </a:moveTo>
                  <a:lnTo>
                    <a:pt x="0" y="0"/>
                  </a:lnTo>
                </a:path>
              </a:pathLst>
            </a:custGeom>
            <a:ln w="3175">
              <a:solidFill>
                <a:srgbClr val="000000"/>
              </a:solidFill>
            </a:ln>
          </p:spPr>
          <p:txBody>
            <a:bodyPr wrap="square" lIns="0" tIns="0" rIns="0" bIns="0" rtlCol="0"/>
            <a:lstStyle/>
            <a:p>
              <a:endParaRPr/>
            </a:p>
          </p:txBody>
        </p:sp>
        <p:sp>
          <p:nvSpPr>
            <p:cNvPr id="90" name="object 90"/>
            <p:cNvSpPr/>
            <p:nvPr/>
          </p:nvSpPr>
          <p:spPr>
            <a:xfrm>
              <a:off x="7163816" y="3870452"/>
              <a:ext cx="74930" cy="26034"/>
            </a:xfrm>
            <a:custGeom>
              <a:avLst/>
              <a:gdLst/>
              <a:ahLst/>
              <a:cxnLst/>
              <a:rect l="l" t="t" r="r" b="b"/>
              <a:pathLst>
                <a:path w="74929" h="26035">
                  <a:moveTo>
                    <a:pt x="74675" y="25908"/>
                  </a:moveTo>
                  <a:lnTo>
                    <a:pt x="74675" y="0"/>
                  </a:lnTo>
                  <a:lnTo>
                    <a:pt x="0" y="0"/>
                  </a:lnTo>
                  <a:lnTo>
                    <a:pt x="0" y="25908"/>
                  </a:lnTo>
                  <a:lnTo>
                    <a:pt x="74675" y="25908"/>
                  </a:lnTo>
                  <a:close/>
                </a:path>
              </a:pathLst>
            </a:custGeom>
            <a:solidFill>
              <a:srgbClr val="000000"/>
            </a:solidFill>
          </p:spPr>
          <p:txBody>
            <a:bodyPr wrap="square" lIns="0" tIns="0" rIns="0" bIns="0" rtlCol="0"/>
            <a:lstStyle/>
            <a:p>
              <a:endParaRPr/>
            </a:p>
          </p:txBody>
        </p:sp>
        <p:sp>
          <p:nvSpPr>
            <p:cNvPr id="91" name="object 91"/>
            <p:cNvSpPr/>
            <p:nvPr/>
          </p:nvSpPr>
          <p:spPr>
            <a:xfrm>
              <a:off x="7163816" y="3928364"/>
              <a:ext cx="74930" cy="0"/>
            </a:xfrm>
            <a:custGeom>
              <a:avLst/>
              <a:gdLst/>
              <a:ahLst/>
              <a:cxnLst/>
              <a:rect l="l" t="t" r="r" b="b"/>
              <a:pathLst>
                <a:path w="74929">
                  <a:moveTo>
                    <a:pt x="74675" y="0"/>
                  </a:moveTo>
                  <a:lnTo>
                    <a:pt x="0" y="0"/>
                  </a:lnTo>
                </a:path>
              </a:pathLst>
            </a:custGeom>
            <a:ln w="3175">
              <a:solidFill>
                <a:srgbClr val="000000"/>
              </a:solidFill>
            </a:ln>
          </p:spPr>
          <p:txBody>
            <a:bodyPr wrap="square" lIns="0" tIns="0" rIns="0" bIns="0" rtlCol="0"/>
            <a:lstStyle/>
            <a:p>
              <a:endParaRPr/>
            </a:p>
          </p:txBody>
        </p:sp>
        <p:sp>
          <p:nvSpPr>
            <p:cNvPr id="92" name="object 92"/>
            <p:cNvSpPr/>
            <p:nvPr/>
          </p:nvSpPr>
          <p:spPr>
            <a:xfrm>
              <a:off x="7157720" y="3911600"/>
              <a:ext cx="86995" cy="24765"/>
            </a:xfrm>
            <a:custGeom>
              <a:avLst/>
              <a:gdLst/>
              <a:ahLst/>
              <a:cxnLst/>
              <a:rect l="l" t="t" r="r" b="b"/>
              <a:pathLst>
                <a:path w="86995" h="24764">
                  <a:moveTo>
                    <a:pt x="86868" y="24384"/>
                  </a:moveTo>
                  <a:lnTo>
                    <a:pt x="86868" y="0"/>
                  </a:lnTo>
                  <a:lnTo>
                    <a:pt x="0" y="0"/>
                  </a:lnTo>
                  <a:lnTo>
                    <a:pt x="0" y="24384"/>
                  </a:lnTo>
                  <a:lnTo>
                    <a:pt x="86868" y="24384"/>
                  </a:lnTo>
                  <a:close/>
                </a:path>
              </a:pathLst>
            </a:custGeom>
            <a:solidFill>
              <a:srgbClr val="000000"/>
            </a:solidFill>
          </p:spPr>
          <p:txBody>
            <a:bodyPr wrap="square" lIns="0" tIns="0" rIns="0" bIns="0" rtlCol="0"/>
            <a:lstStyle/>
            <a:p>
              <a:endParaRPr/>
            </a:p>
          </p:txBody>
        </p:sp>
      </p:grpSp>
      <p:sp>
        <p:nvSpPr>
          <p:cNvPr id="93" name="object 93"/>
          <p:cNvSpPr txBox="1"/>
          <p:nvPr/>
        </p:nvSpPr>
        <p:spPr>
          <a:xfrm>
            <a:off x="7551928" y="2588325"/>
            <a:ext cx="366395" cy="299720"/>
          </a:xfrm>
          <a:prstGeom prst="rect">
            <a:avLst/>
          </a:prstGeom>
        </p:spPr>
        <p:txBody>
          <a:bodyPr vert="horz" wrap="square" lIns="0" tIns="12700" rIns="0" bIns="0" rtlCol="0">
            <a:spAutoFit/>
          </a:bodyPr>
          <a:lstStyle/>
          <a:p>
            <a:pPr marL="12700">
              <a:lnSpc>
                <a:spcPct val="100000"/>
              </a:lnSpc>
              <a:spcBef>
                <a:spcPts val="100"/>
              </a:spcBef>
            </a:pPr>
            <a:r>
              <a:rPr sz="1800" i="1" spc="-15" dirty="0">
                <a:latin typeface="Arial"/>
                <a:cs typeface="Arial"/>
              </a:rPr>
              <a:t>OH</a:t>
            </a:r>
            <a:endParaRPr sz="1800">
              <a:latin typeface="Arial"/>
              <a:cs typeface="Arial"/>
            </a:endParaRPr>
          </a:p>
        </p:txBody>
      </p:sp>
      <p:sp>
        <p:nvSpPr>
          <p:cNvPr id="94" name="object 94"/>
          <p:cNvSpPr txBox="1"/>
          <p:nvPr/>
        </p:nvSpPr>
        <p:spPr>
          <a:xfrm>
            <a:off x="2738627" y="2549382"/>
            <a:ext cx="4168140" cy="1000760"/>
          </a:xfrm>
          <a:prstGeom prst="rect">
            <a:avLst/>
          </a:prstGeom>
        </p:spPr>
        <p:txBody>
          <a:bodyPr vert="horz" wrap="square" lIns="0" tIns="51435" rIns="0" bIns="0" rtlCol="0">
            <a:spAutoFit/>
          </a:bodyPr>
          <a:lstStyle/>
          <a:p>
            <a:pPr marL="63500">
              <a:lnSpc>
                <a:spcPct val="100000"/>
              </a:lnSpc>
              <a:spcBef>
                <a:spcPts val="405"/>
              </a:spcBef>
              <a:tabLst>
                <a:tab pos="1127125" algn="l"/>
                <a:tab pos="3489325" algn="l"/>
              </a:tabLst>
            </a:pPr>
            <a:r>
              <a:rPr sz="1800" i="1" dirty="0">
                <a:latin typeface="Arial"/>
                <a:cs typeface="Arial"/>
              </a:rPr>
              <a:t>HO	CO</a:t>
            </a:r>
            <a:r>
              <a:rPr sz="2175" i="1" baseline="-15325" dirty="0">
                <a:latin typeface="Arial"/>
                <a:cs typeface="Arial"/>
              </a:rPr>
              <a:t>2</a:t>
            </a:r>
            <a:r>
              <a:rPr sz="1800" i="1" dirty="0">
                <a:latin typeface="Arial"/>
                <a:cs typeface="Arial"/>
              </a:rPr>
              <a:t>H	</a:t>
            </a:r>
            <a:r>
              <a:rPr sz="1800" i="1" spc="5" dirty="0">
                <a:latin typeface="Arial"/>
                <a:cs typeface="Arial"/>
              </a:rPr>
              <a:t>HO</a:t>
            </a:r>
            <a:r>
              <a:rPr sz="2175" i="1" spc="7" baseline="-15325" dirty="0">
                <a:latin typeface="Arial"/>
                <a:cs typeface="Arial"/>
              </a:rPr>
              <a:t>2</a:t>
            </a:r>
            <a:r>
              <a:rPr sz="1800" i="1" spc="5" dirty="0">
                <a:latin typeface="Arial"/>
                <a:cs typeface="Arial"/>
              </a:rPr>
              <a:t>C</a:t>
            </a:r>
            <a:endParaRPr sz="1800">
              <a:latin typeface="Arial"/>
              <a:cs typeface="Arial"/>
            </a:endParaRPr>
          </a:p>
          <a:p>
            <a:pPr marL="829944" marR="3174365" indent="13335">
              <a:lnSpc>
                <a:spcPct val="103000"/>
              </a:lnSpc>
              <a:spcBef>
                <a:spcPts val="270"/>
              </a:spcBef>
            </a:pPr>
            <a:r>
              <a:rPr sz="2000" b="1" spc="-5" dirty="0">
                <a:solidFill>
                  <a:srgbClr val="FF0000"/>
                </a:solidFill>
                <a:latin typeface="Times New Roman"/>
                <a:cs typeface="Times New Roman"/>
              </a:rPr>
              <a:t>S  S</a:t>
            </a:r>
            <a:endParaRPr sz="2000">
              <a:latin typeface="Times New Roman"/>
              <a:cs typeface="Times New Roman"/>
            </a:endParaRPr>
          </a:p>
        </p:txBody>
      </p:sp>
      <p:sp>
        <p:nvSpPr>
          <p:cNvPr id="95" name="object 95"/>
          <p:cNvSpPr txBox="1"/>
          <p:nvPr/>
        </p:nvSpPr>
        <p:spPr>
          <a:xfrm>
            <a:off x="2751322" y="3606358"/>
            <a:ext cx="4142740" cy="299720"/>
          </a:xfrm>
          <a:prstGeom prst="rect">
            <a:avLst/>
          </a:prstGeom>
        </p:spPr>
        <p:txBody>
          <a:bodyPr vert="horz" wrap="square" lIns="0" tIns="12700" rIns="0" bIns="0" rtlCol="0">
            <a:spAutoFit/>
          </a:bodyPr>
          <a:lstStyle/>
          <a:p>
            <a:pPr marL="50800">
              <a:lnSpc>
                <a:spcPct val="100000"/>
              </a:lnSpc>
              <a:spcBef>
                <a:spcPts val="100"/>
              </a:spcBef>
              <a:tabLst>
                <a:tab pos="1114425" algn="l"/>
                <a:tab pos="3476625" algn="l"/>
              </a:tabLst>
            </a:pPr>
            <a:r>
              <a:rPr sz="1800" i="1" dirty="0">
                <a:latin typeface="Arial"/>
                <a:cs typeface="Arial"/>
              </a:rPr>
              <a:t>HO	CO</a:t>
            </a:r>
            <a:r>
              <a:rPr sz="2175" i="1" baseline="-15325" dirty="0">
                <a:latin typeface="Arial"/>
                <a:cs typeface="Arial"/>
              </a:rPr>
              <a:t>2</a:t>
            </a:r>
            <a:r>
              <a:rPr sz="1800" i="1" dirty="0">
                <a:latin typeface="Arial"/>
                <a:cs typeface="Arial"/>
              </a:rPr>
              <a:t>H	</a:t>
            </a:r>
            <a:r>
              <a:rPr sz="1800" i="1" spc="5" dirty="0">
                <a:latin typeface="Arial"/>
                <a:cs typeface="Arial"/>
              </a:rPr>
              <a:t>HO</a:t>
            </a:r>
            <a:r>
              <a:rPr sz="2175" i="1" spc="7" baseline="-15325" dirty="0">
                <a:latin typeface="Arial"/>
                <a:cs typeface="Arial"/>
              </a:rPr>
              <a:t>2</a:t>
            </a:r>
            <a:r>
              <a:rPr sz="1800" i="1" spc="5" dirty="0">
                <a:latin typeface="Arial"/>
                <a:cs typeface="Arial"/>
              </a:rPr>
              <a:t>C</a:t>
            </a:r>
            <a:endParaRPr sz="1800">
              <a:latin typeface="Arial"/>
              <a:cs typeface="Arial"/>
            </a:endParaRPr>
          </a:p>
        </p:txBody>
      </p:sp>
      <p:sp>
        <p:nvSpPr>
          <p:cNvPr id="96" name="object 96"/>
          <p:cNvSpPr txBox="1"/>
          <p:nvPr/>
        </p:nvSpPr>
        <p:spPr>
          <a:xfrm>
            <a:off x="7551877" y="3606358"/>
            <a:ext cx="367665" cy="299720"/>
          </a:xfrm>
          <a:prstGeom prst="rect">
            <a:avLst/>
          </a:prstGeom>
        </p:spPr>
        <p:txBody>
          <a:bodyPr vert="horz" wrap="square" lIns="0" tIns="12700" rIns="0" bIns="0" rtlCol="0">
            <a:spAutoFit/>
          </a:bodyPr>
          <a:lstStyle/>
          <a:p>
            <a:pPr marL="12700">
              <a:lnSpc>
                <a:spcPct val="100000"/>
              </a:lnSpc>
              <a:spcBef>
                <a:spcPts val="100"/>
              </a:spcBef>
            </a:pPr>
            <a:r>
              <a:rPr sz="1800" i="1" spc="-10" dirty="0">
                <a:latin typeface="Arial"/>
                <a:cs typeface="Arial"/>
              </a:rPr>
              <a:t>O</a:t>
            </a:r>
            <a:r>
              <a:rPr sz="1800" i="1" spc="-5" dirty="0">
                <a:latin typeface="Arial"/>
                <a:cs typeface="Arial"/>
              </a:rPr>
              <a:t>H</a:t>
            </a:r>
            <a:endParaRPr sz="1800">
              <a:latin typeface="Arial"/>
              <a:cs typeface="Arial"/>
            </a:endParaRPr>
          </a:p>
        </p:txBody>
      </p:sp>
      <p:sp>
        <p:nvSpPr>
          <p:cNvPr id="97" name="object 97"/>
          <p:cNvSpPr txBox="1"/>
          <p:nvPr/>
        </p:nvSpPr>
        <p:spPr>
          <a:xfrm>
            <a:off x="317188" y="774699"/>
            <a:ext cx="8057515" cy="1821180"/>
          </a:xfrm>
          <a:prstGeom prst="rect">
            <a:avLst/>
          </a:prstGeom>
        </p:spPr>
        <p:txBody>
          <a:bodyPr vert="horz" wrap="square" lIns="0" tIns="13335" rIns="0" bIns="0" rtlCol="0">
            <a:spAutoFit/>
          </a:bodyPr>
          <a:lstStyle/>
          <a:p>
            <a:pPr marL="12700" marR="5080" indent="-635">
              <a:lnSpc>
                <a:spcPct val="100000"/>
              </a:lnSpc>
              <a:spcBef>
                <a:spcPts val="105"/>
              </a:spcBef>
              <a:tabLst>
                <a:tab pos="882015" algn="l"/>
                <a:tab pos="2637790" algn="l"/>
                <a:tab pos="3068320" algn="l"/>
                <a:tab pos="4398010" algn="l"/>
                <a:tab pos="4848225" algn="l"/>
                <a:tab pos="5405120" algn="l"/>
                <a:tab pos="6248400" algn="l"/>
                <a:tab pos="6339205" algn="l"/>
                <a:tab pos="7249795" algn="l"/>
              </a:tabLst>
            </a:pPr>
            <a:r>
              <a:rPr sz="3200" b="1" spc="175" dirty="0">
                <a:solidFill>
                  <a:srgbClr val="CA3700"/>
                </a:solidFill>
                <a:latin typeface="Times New Roman"/>
                <a:cs typeface="Times New Roman"/>
              </a:rPr>
              <a:t>Diast</a:t>
            </a:r>
            <a:r>
              <a:rPr sz="3200" b="1" spc="295" dirty="0">
                <a:solidFill>
                  <a:srgbClr val="CA3700"/>
                </a:solidFill>
                <a:latin typeface="Times New Roman"/>
                <a:cs typeface="Times New Roman"/>
              </a:rPr>
              <a:t>e</a:t>
            </a:r>
            <a:r>
              <a:rPr sz="3200" b="1" spc="325" dirty="0">
                <a:solidFill>
                  <a:srgbClr val="CA3700"/>
                </a:solidFill>
                <a:latin typeface="Times New Roman"/>
                <a:cs typeface="Times New Roman"/>
              </a:rPr>
              <a:t>r</a:t>
            </a:r>
            <a:r>
              <a:rPr sz="3200" b="1" spc="204" dirty="0">
                <a:solidFill>
                  <a:srgbClr val="CA3700"/>
                </a:solidFill>
                <a:latin typeface="Times New Roman"/>
                <a:cs typeface="Times New Roman"/>
              </a:rPr>
              <a:t>eom</a:t>
            </a:r>
            <a:r>
              <a:rPr sz="3200" b="1" spc="325" dirty="0">
                <a:solidFill>
                  <a:srgbClr val="CA3700"/>
                </a:solidFill>
                <a:latin typeface="Times New Roman"/>
                <a:cs typeface="Times New Roman"/>
              </a:rPr>
              <a:t>e</a:t>
            </a:r>
            <a:r>
              <a:rPr sz="3200" b="1" spc="295" dirty="0">
                <a:solidFill>
                  <a:srgbClr val="CA3700"/>
                </a:solidFill>
                <a:latin typeface="Times New Roman"/>
                <a:cs typeface="Times New Roman"/>
              </a:rPr>
              <a:t>r</a:t>
            </a:r>
            <a:r>
              <a:rPr sz="3200" b="1" dirty="0">
                <a:solidFill>
                  <a:srgbClr val="CA3700"/>
                </a:solidFill>
                <a:latin typeface="Times New Roman"/>
                <a:cs typeface="Times New Roman"/>
              </a:rPr>
              <a:t>s	</a:t>
            </a:r>
            <a:r>
              <a:rPr sz="3200" b="1" spc="-175" dirty="0">
                <a:latin typeface="Times New Roman"/>
                <a:cs typeface="Times New Roman"/>
              </a:rPr>
              <a:t>:</a:t>
            </a:r>
            <a:r>
              <a:rPr sz="3200" b="1" spc="385" dirty="0">
                <a:latin typeface="Times New Roman"/>
                <a:cs typeface="Times New Roman"/>
              </a:rPr>
              <a:t> </a:t>
            </a:r>
            <a:r>
              <a:rPr sz="3200" b="1" spc="204" dirty="0">
                <a:latin typeface="Times New Roman"/>
                <a:cs typeface="Times New Roman"/>
              </a:rPr>
              <a:t>hav</a:t>
            </a:r>
            <a:r>
              <a:rPr sz="3200" b="1" dirty="0">
                <a:latin typeface="Times New Roman"/>
                <a:cs typeface="Times New Roman"/>
              </a:rPr>
              <a:t>e	</a:t>
            </a:r>
            <a:r>
              <a:rPr sz="3200" b="1" spc="175" dirty="0">
                <a:latin typeface="Times New Roman"/>
                <a:cs typeface="Times New Roman"/>
              </a:rPr>
              <a:t>d</a:t>
            </a:r>
            <a:r>
              <a:rPr sz="3200" b="1" spc="265" dirty="0">
                <a:latin typeface="Times New Roman"/>
                <a:cs typeface="Times New Roman"/>
              </a:rPr>
              <a:t>i</a:t>
            </a:r>
            <a:r>
              <a:rPr sz="3200" b="1" spc="85" dirty="0">
                <a:latin typeface="Times New Roman"/>
                <a:cs typeface="Times New Roman"/>
              </a:rPr>
              <a:t>f</a:t>
            </a:r>
            <a:r>
              <a:rPr sz="3200" b="1" spc="295" dirty="0">
                <a:latin typeface="Times New Roman"/>
                <a:cs typeface="Times New Roman"/>
              </a:rPr>
              <a:t>f</a:t>
            </a:r>
            <a:r>
              <a:rPr sz="3200" b="1" spc="325" dirty="0">
                <a:latin typeface="Times New Roman"/>
                <a:cs typeface="Times New Roman"/>
              </a:rPr>
              <a:t>er</a:t>
            </a:r>
            <a:r>
              <a:rPr sz="3200" b="1" spc="204" dirty="0">
                <a:latin typeface="Times New Roman"/>
                <a:cs typeface="Times New Roman"/>
              </a:rPr>
              <a:t>e</a:t>
            </a:r>
            <a:r>
              <a:rPr sz="3200" b="1" spc="355" dirty="0">
                <a:latin typeface="Times New Roman"/>
                <a:cs typeface="Times New Roman"/>
              </a:rPr>
              <a:t>n</a:t>
            </a:r>
            <a:r>
              <a:rPr sz="3200" b="1" dirty="0">
                <a:latin typeface="Times New Roman"/>
                <a:cs typeface="Times New Roman"/>
              </a:rPr>
              <a:t>t		</a:t>
            </a:r>
            <a:r>
              <a:rPr sz="3200" b="1" spc="185" dirty="0">
                <a:latin typeface="Times New Roman"/>
                <a:cs typeface="Times New Roman"/>
              </a:rPr>
              <a:t>c</a:t>
            </a:r>
            <a:r>
              <a:rPr sz="3200" b="1" spc="204" dirty="0">
                <a:latin typeface="Times New Roman"/>
                <a:cs typeface="Times New Roman"/>
              </a:rPr>
              <a:t>h</a:t>
            </a:r>
            <a:r>
              <a:rPr sz="3200" b="1" spc="190" dirty="0">
                <a:latin typeface="Times New Roman"/>
                <a:cs typeface="Times New Roman"/>
              </a:rPr>
              <a:t>e</a:t>
            </a:r>
            <a:r>
              <a:rPr sz="3200" b="1" spc="145" dirty="0">
                <a:latin typeface="Times New Roman"/>
                <a:cs typeface="Times New Roman"/>
              </a:rPr>
              <a:t>mical  </a:t>
            </a:r>
            <a:r>
              <a:rPr sz="3200" b="1" spc="114" dirty="0">
                <a:latin typeface="Times New Roman"/>
                <a:cs typeface="Times New Roman"/>
              </a:rPr>
              <a:t>and	</a:t>
            </a:r>
            <a:r>
              <a:rPr sz="3200" b="1" spc="165" dirty="0">
                <a:latin typeface="Times New Roman"/>
                <a:cs typeface="Times New Roman"/>
              </a:rPr>
              <a:t>physical	</a:t>
            </a:r>
            <a:r>
              <a:rPr sz="3200" b="1" spc="200" dirty="0">
                <a:latin typeface="Times New Roman"/>
                <a:cs typeface="Times New Roman"/>
              </a:rPr>
              <a:t>properties	</a:t>
            </a:r>
            <a:r>
              <a:rPr sz="3200" b="1" spc="175" dirty="0">
                <a:latin typeface="Times New Roman"/>
                <a:cs typeface="Times New Roman"/>
              </a:rPr>
              <a:t>in	</a:t>
            </a:r>
            <a:r>
              <a:rPr sz="3200" b="1" spc="114" dirty="0">
                <a:latin typeface="Times New Roman"/>
                <a:cs typeface="Times New Roman"/>
              </a:rPr>
              <a:t>any	</a:t>
            </a:r>
            <a:r>
              <a:rPr sz="3200" b="1" spc="160" dirty="0">
                <a:latin typeface="Times New Roman"/>
                <a:cs typeface="Times New Roman"/>
              </a:rPr>
              <a:t>type	</a:t>
            </a:r>
            <a:r>
              <a:rPr sz="3200" b="1" spc="130" dirty="0">
                <a:latin typeface="Times New Roman"/>
                <a:cs typeface="Times New Roman"/>
              </a:rPr>
              <a:t>of</a:t>
            </a:r>
            <a:endParaRPr sz="3200">
              <a:latin typeface="Times New Roman"/>
              <a:cs typeface="Times New Roman"/>
            </a:endParaRPr>
          </a:p>
          <a:p>
            <a:pPr marL="16510">
              <a:lnSpc>
                <a:spcPct val="100000"/>
              </a:lnSpc>
            </a:pPr>
            <a:r>
              <a:rPr sz="3200" b="1" spc="210" dirty="0">
                <a:latin typeface="Times New Roman"/>
                <a:cs typeface="Times New Roman"/>
              </a:rPr>
              <a:t>environment.</a:t>
            </a:r>
            <a:endParaRPr sz="3200">
              <a:latin typeface="Times New Roman"/>
              <a:cs typeface="Times New Roman"/>
            </a:endParaRPr>
          </a:p>
          <a:p>
            <a:pPr marL="3114040">
              <a:lnSpc>
                <a:spcPct val="100000"/>
              </a:lnSpc>
              <a:spcBef>
                <a:spcPts val="450"/>
              </a:spcBef>
              <a:tabLst>
                <a:tab pos="6820534" algn="l"/>
              </a:tabLst>
            </a:pPr>
            <a:r>
              <a:rPr sz="1800" i="1" spc="-5" dirty="0">
                <a:latin typeface="Arial"/>
                <a:cs typeface="Arial"/>
              </a:rPr>
              <a:t>H	</a:t>
            </a:r>
            <a:r>
              <a:rPr sz="1800" i="1" u="heavy" spc="-5" dirty="0">
                <a:uFill>
                  <a:solidFill>
                    <a:srgbClr val="000000"/>
                  </a:solidFill>
                </a:uFill>
                <a:latin typeface="Arial"/>
                <a:cs typeface="Arial"/>
              </a:rPr>
              <a:t>H</a:t>
            </a:r>
            <a:endParaRPr sz="1800">
              <a:latin typeface="Arial"/>
              <a:cs typeface="Arial"/>
            </a:endParaRPr>
          </a:p>
        </p:txBody>
      </p:sp>
      <p:sp>
        <p:nvSpPr>
          <p:cNvPr id="98" name="object 98"/>
          <p:cNvSpPr txBox="1"/>
          <p:nvPr/>
        </p:nvSpPr>
        <p:spPr>
          <a:xfrm>
            <a:off x="7125207" y="3873058"/>
            <a:ext cx="190500" cy="299720"/>
          </a:xfrm>
          <a:prstGeom prst="rect">
            <a:avLst/>
          </a:prstGeom>
        </p:spPr>
        <p:txBody>
          <a:bodyPr vert="horz" wrap="square" lIns="0" tIns="12700" rIns="0" bIns="0" rtlCol="0">
            <a:spAutoFit/>
          </a:bodyPr>
          <a:lstStyle/>
          <a:p>
            <a:pPr marL="12700">
              <a:lnSpc>
                <a:spcPct val="100000"/>
              </a:lnSpc>
              <a:spcBef>
                <a:spcPts val="100"/>
              </a:spcBef>
            </a:pPr>
            <a:r>
              <a:rPr sz="1800" i="1" spc="-5" dirty="0">
                <a:latin typeface="Arial"/>
                <a:cs typeface="Arial"/>
              </a:rPr>
              <a:t>H</a:t>
            </a:r>
            <a:endParaRPr sz="1800">
              <a:latin typeface="Arial"/>
              <a:cs typeface="Arial"/>
            </a:endParaRPr>
          </a:p>
        </p:txBody>
      </p:sp>
      <p:sp>
        <p:nvSpPr>
          <p:cNvPr id="99" name="object 99"/>
          <p:cNvSpPr txBox="1"/>
          <p:nvPr/>
        </p:nvSpPr>
        <p:spPr>
          <a:xfrm>
            <a:off x="6962144" y="2905836"/>
            <a:ext cx="208915" cy="644525"/>
          </a:xfrm>
          <a:prstGeom prst="rect">
            <a:avLst/>
          </a:prstGeom>
        </p:spPr>
        <p:txBody>
          <a:bodyPr vert="horz" wrap="square" lIns="0" tIns="3175" rIns="0" bIns="0" rtlCol="0">
            <a:spAutoFit/>
          </a:bodyPr>
          <a:lstStyle/>
          <a:p>
            <a:pPr marL="12700" marR="5080" indent="15240">
              <a:lnSpc>
                <a:spcPct val="103000"/>
              </a:lnSpc>
              <a:spcBef>
                <a:spcPts val="25"/>
              </a:spcBef>
            </a:pPr>
            <a:r>
              <a:rPr sz="2000" b="1" spc="-5" dirty="0">
                <a:solidFill>
                  <a:srgbClr val="FF0000"/>
                </a:solidFill>
                <a:latin typeface="Times New Roman"/>
                <a:cs typeface="Times New Roman"/>
              </a:rPr>
              <a:t>S  R</a:t>
            </a:r>
            <a:endParaRPr sz="2000">
              <a:latin typeface="Times New Roman"/>
              <a:cs typeface="Times New Roman"/>
            </a:endParaRPr>
          </a:p>
        </p:txBody>
      </p:sp>
      <p:sp>
        <p:nvSpPr>
          <p:cNvPr id="100" name="object 100"/>
          <p:cNvSpPr txBox="1"/>
          <p:nvPr/>
        </p:nvSpPr>
        <p:spPr>
          <a:xfrm>
            <a:off x="5765213" y="4129023"/>
            <a:ext cx="2695575" cy="391160"/>
          </a:xfrm>
          <a:prstGeom prst="rect">
            <a:avLst/>
          </a:prstGeom>
        </p:spPr>
        <p:txBody>
          <a:bodyPr vert="horz" wrap="square" lIns="0" tIns="12700" rIns="0" bIns="0" rtlCol="0">
            <a:spAutoFit/>
          </a:bodyPr>
          <a:lstStyle/>
          <a:p>
            <a:pPr marL="12700">
              <a:lnSpc>
                <a:spcPct val="100000"/>
              </a:lnSpc>
              <a:spcBef>
                <a:spcPts val="100"/>
              </a:spcBef>
            </a:pPr>
            <a:r>
              <a:rPr sz="2400" b="1" spc="125" dirty="0">
                <a:solidFill>
                  <a:srgbClr val="0000FF"/>
                </a:solidFill>
                <a:latin typeface="Times New Roman"/>
                <a:cs typeface="Times New Roman"/>
              </a:rPr>
              <a:t>Mesotartaric</a:t>
            </a:r>
            <a:r>
              <a:rPr sz="2400" b="1" spc="235" dirty="0">
                <a:solidFill>
                  <a:srgbClr val="0000FF"/>
                </a:solidFill>
                <a:latin typeface="Times New Roman"/>
                <a:cs typeface="Times New Roman"/>
              </a:rPr>
              <a:t> </a:t>
            </a:r>
            <a:r>
              <a:rPr sz="2400" b="1" spc="110" dirty="0">
                <a:solidFill>
                  <a:srgbClr val="0000FF"/>
                </a:solidFill>
                <a:latin typeface="Times New Roman"/>
                <a:cs typeface="Times New Roman"/>
              </a:rPr>
              <a:t>Acid</a:t>
            </a:r>
            <a:endParaRPr sz="2400">
              <a:latin typeface="Times New Roman"/>
              <a:cs typeface="Times New Roman"/>
            </a:endParaRPr>
          </a:p>
        </p:txBody>
      </p:sp>
      <p:sp>
        <p:nvSpPr>
          <p:cNvPr id="101" name="object 101"/>
          <p:cNvSpPr txBox="1"/>
          <p:nvPr/>
        </p:nvSpPr>
        <p:spPr>
          <a:xfrm>
            <a:off x="275639" y="4665471"/>
            <a:ext cx="511809" cy="299720"/>
          </a:xfrm>
          <a:prstGeom prst="rect">
            <a:avLst/>
          </a:prstGeom>
        </p:spPr>
        <p:txBody>
          <a:bodyPr vert="horz" wrap="square" lIns="0" tIns="12700" rIns="0" bIns="0" rtlCol="0">
            <a:spAutoFit/>
          </a:bodyPr>
          <a:lstStyle/>
          <a:p>
            <a:pPr marL="38100">
              <a:lnSpc>
                <a:spcPct val="100000"/>
              </a:lnSpc>
              <a:spcBef>
                <a:spcPts val="100"/>
              </a:spcBef>
            </a:pPr>
            <a:r>
              <a:rPr sz="1800" b="1" spc="55" dirty="0">
                <a:latin typeface="Times New Roman"/>
                <a:cs typeface="Times New Roman"/>
              </a:rPr>
              <a:t>[</a:t>
            </a:r>
            <a:r>
              <a:rPr sz="1800" spc="55" dirty="0">
                <a:latin typeface="Symbol"/>
                <a:cs typeface="Symbol"/>
              </a:rPr>
              <a:t></a:t>
            </a:r>
            <a:r>
              <a:rPr sz="1800" b="1" spc="55" dirty="0">
                <a:latin typeface="Times New Roman"/>
                <a:cs typeface="Times New Roman"/>
              </a:rPr>
              <a:t>]</a:t>
            </a:r>
            <a:r>
              <a:rPr sz="1800" b="1" spc="82" baseline="-23148" dirty="0">
                <a:latin typeface="Times New Roman"/>
                <a:cs typeface="Times New Roman"/>
              </a:rPr>
              <a:t>D</a:t>
            </a:r>
            <a:endParaRPr sz="1800" baseline="-23148">
              <a:latin typeface="Times New Roman"/>
              <a:cs typeface="Times New Roman"/>
            </a:endParaRPr>
          </a:p>
        </p:txBody>
      </p:sp>
      <p:sp>
        <p:nvSpPr>
          <p:cNvPr id="102" name="object 102"/>
          <p:cNvSpPr txBox="1"/>
          <p:nvPr/>
        </p:nvSpPr>
        <p:spPr>
          <a:xfrm>
            <a:off x="1962809" y="4129023"/>
            <a:ext cx="2899410" cy="836294"/>
          </a:xfrm>
          <a:prstGeom prst="rect">
            <a:avLst/>
          </a:prstGeom>
        </p:spPr>
        <p:txBody>
          <a:bodyPr vert="horz" wrap="square" lIns="0" tIns="12700" rIns="0" bIns="0" rtlCol="0">
            <a:spAutoFit/>
          </a:bodyPr>
          <a:lstStyle/>
          <a:p>
            <a:pPr marL="12700">
              <a:lnSpc>
                <a:spcPct val="100000"/>
              </a:lnSpc>
              <a:spcBef>
                <a:spcPts val="100"/>
              </a:spcBef>
            </a:pPr>
            <a:r>
              <a:rPr sz="2400" b="1" spc="145" dirty="0">
                <a:solidFill>
                  <a:srgbClr val="0000FF"/>
                </a:solidFill>
                <a:latin typeface="Times New Roman"/>
                <a:cs typeface="Times New Roman"/>
              </a:rPr>
              <a:t>(S,S)-Tartaric</a:t>
            </a:r>
            <a:r>
              <a:rPr sz="2400" b="1" spc="275" dirty="0">
                <a:solidFill>
                  <a:srgbClr val="0000FF"/>
                </a:solidFill>
                <a:latin typeface="Times New Roman"/>
                <a:cs typeface="Times New Roman"/>
              </a:rPr>
              <a:t> </a:t>
            </a:r>
            <a:r>
              <a:rPr sz="2400" b="1" spc="110" dirty="0">
                <a:solidFill>
                  <a:srgbClr val="0000FF"/>
                </a:solidFill>
                <a:latin typeface="Times New Roman"/>
                <a:cs typeface="Times New Roman"/>
              </a:rPr>
              <a:t>Acid</a:t>
            </a:r>
            <a:endParaRPr sz="2400">
              <a:latin typeface="Times New Roman"/>
              <a:cs typeface="Times New Roman"/>
            </a:endParaRPr>
          </a:p>
          <a:p>
            <a:pPr marR="163195" algn="ctr">
              <a:lnSpc>
                <a:spcPct val="100000"/>
              </a:lnSpc>
              <a:spcBef>
                <a:spcPts val="1345"/>
              </a:spcBef>
            </a:pPr>
            <a:r>
              <a:rPr sz="1800" b="1" dirty="0">
                <a:latin typeface="Times New Roman"/>
                <a:cs typeface="Times New Roman"/>
              </a:rPr>
              <a:t>-</a:t>
            </a:r>
            <a:r>
              <a:rPr sz="1800" b="1" spc="110" dirty="0">
                <a:latin typeface="Times New Roman"/>
                <a:cs typeface="Times New Roman"/>
              </a:rPr>
              <a:t> </a:t>
            </a:r>
            <a:r>
              <a:rPr sz="1800" b="1" spc="60" dirty="0">
                <a:latin typeface="Times New Roman"/>
                <a:cs typeface="Times New Roman"/>
              </a:rPr>
              <a:t>12.7</a:t>
            </a:r>
            <a:endParaRPr sz="1800">
              <a:latin typeface="Times New Roman"/>
              <a:cs typeface="Times New Roman"/>
            </a:endParaRPr>
          </a:p>
        </p:txBody>
      </p:sp>
      <p:sp>
        <p:nvSpPr>
          <p:cNvPr id="103" name="object 103"/>
          <p:cNvSpPr txBox="1"/>
          <p:nvPr/>
        </p:nvSpPr>
        <p:spPr>
          <a:xfrm>
            <a:off x="273486" y="4939799"/>
            <a:ext cx="2077720" cy="1305560"/>
          </a:xfrm>
          <a:prstGeom prst="rect">
            <a:avLst/>
          </a:prstGeom>
        </p:spPr>
        <p:txBody>
          <a:bodyPr vert="horz" wrap="square" lIns="0" tIns="12700" rIns="0" bIns="0" rtlCol="0">
            <a:spAutoFit/>
          </a:bodyPr>
          <a:lstStyle/>
          <a:p>
            <a:pPr marL="46355" marR="247650" indent="-8890">
              <a:lnSpc>
                <a:spcPct val="155600"/>
              </a:lnSpc>
              <a:spcBef>
                <a:spcPts val="100"/>
              </a:spcBef>
            </a:pPr>
            <a:r>
              <a:rPr sz="1800" b="1" spc="105" dirty="0">
                <a:latin typeface="Times New Roman"/>
                <a:cs typeface="Times New Roman"/>
              </a:rPr>
              <a:t>Melting </a:t>
            </a:r>
            <a:r>
              <a:rPr sz="1800" b="1" spc="5" dirty="0">
                <a:latin typeface="Times New Roman"/>
                <a:cs typeface="Times New Roman"/>
              </a:rPr>
              <a:t>p. </a:t>
            </a:r>
            <a:r>
              <a:rPr sz="1800" b="1" dirty="0">
                <a:latin typeface="Times New Roman"/>
                <a:cs typeface="Times New Roman"/>
              </a:rPr>
              <a:t>( </a:t>
            </a:r>
            <a:r>
              <a:rPr sz="1800" b="1" baseline="23148" dirty="0">
                <a:latin typeface="Times New Roman"/>
                <a:cs typeface="Times New Roman"/>
              </a:rPr>
              <a:t>o </a:t>
            </a:r>
            <a:r>
              <a:rPr sz="1800" b="1" spc="95" dirty="0">
                <a:latin typeface="Times New Roman"/>
                <a:cs typeface="Times New Roman"/>
              </a:rPr>
              <a:t>C)  </a:t>
            </a:r>
            <a:r>
              <a:rPr sz="1800" b="1" spc="85" dirty="0">
                <a:latin typeface="Times New Roman"/>
                <a:cs typeface="Times New Roman"/>
              </a:rPr>
              <a:t>Density </a:t>
            </a:r>
            <a:r>
              <a:rPr sz="1800" b="1" spc="90" dirty="0">
                <a:latin typeface="Times New Roman"/>
                <a:cs typeface="Times New Roman"/>
              </a:rPr>
              <a:t>(g/cm</a:t>
            </a:r>
            <a:r>
              <a:rPr sz="1800" b="1" spc="450" dirty="0">
                <a:latin typeface="Times New Roman"/>
                <a:cs typeface="Times New Roman"/>
              </a:rPr>
              <a:t> </a:t>
            </a:r>
            <a:r>
              <a:rPr sz="1800" b="1" spc="67" baseline="23148" dirty="0">
                <a:latin typeface="Times New Roman"/>
                <a:cs typeface="Times New Roman"/>
              </a:rPr>
              <a:t>3</a:t>
            </a:r>
            <a:r>
              <a:rPr sz="1800" b="1" spc="45" dirty="0">
                <a:latin typeface="Times New Roman"/>
                <a:cs typeface="Times New Roman"/>
              </a:rPr>
              <a:t>)</a:t>
            </a:r>
            <a:endParaRPr sz="1800">
              <a:latin typeface="Times New Roman"/>
              <a:cs typeface="Times New Roman"/>
            </a:endParaRPr>
          </a:p>
          <a:p>
            <a:pPr marL="46355">
              <a:lnSpc>
                <a:spcPct val="100000"/>
              </a:lnSpc>
              <a:spcBef>
                <a:spcPts val="1200"/>
              </a:spcBef>
            </a:pPr>
            <a:r>
              <a:rPr sz="1800" b="1" spc="100" dirty="0">
                <a:latin typeface="Times New Roman"/>
                <a:cs typeface="Times New Roman"/>
              </a:rPr>
              <a:t>Solubility in </a:t>
            </a:r>
            <a:r>
              <a:rPr sz="1800" b="1" dirty="0">
                <a:latin typeface="Times New Roman"/>
                <a:cs typeface="Times New Roman"/>
              </a:rPr>
              <a:t>H</a:t>
            </a:r>
            <a:r>
              <a:rPr sz="1800" b="1" spc="425" dirty="0">
                <a:latin typeface="Times New Roman"/>
                <a:cs typeface="Times New Roman"/>
              </a:rPr>
              <a:t> </a:t>
            </a:r>
            <a:r>
              <a:rPr sz="1800" b="1" spc="60" baseline="-23148" dirty="0">
                <a:latin typeface="Times New Roman"/>
                <a:cs typeface="Times New Roman"/>
              </a:rPr>
              <a:t>2</a:t>
            </a:r>
            <a:r>
              <a:rPr sz="1800" b="1" spc="40" dirty="0">
                <a:latin typeface="Times New Roman"/>
                <a:cs typeface="Times New Roman"/>
              </a:rPr>
              <a:t>O</a:t>
            </a:r>
            <a:endParaRPr sz="1800">
              <a:latin typeface="Times New Roman"/>
              <a:cs typeface="Times New Roman"/>
            </a:endParaRPr>
          </a:p>
        </p:txBody>
      </p:sp>
      <p:sp>
        <p:nvSpPr>
          <p:cNvPr id="104" name="object 104"/>
          <p:cNvSpPr txBox="1"/>
          <p:nvPr/>
        </p:nvSpPr>
        <p:spPr>
          <a:xfrm>
            <a:off x="3124797" y="4939791"/>
            <a:ext cx="847725" cy="1305560"/>
          </a:xfrm>
          <a:prstGeom prst="rect">
            <a:avLst/>
          </a:prstGeom>
        </p:spPr>
        <p:txBody>
          <a:bodyPr vert="horz" wrap="square" lIns="0" tIns="165100" rIns="0" bIns="0" rtlCol="0">
            <a:spAutoFit/>
          </a:bodyPr>
          <a:lstStyle/>
          <a:p>
            <a:pPr marL="12700">
              <a:lnSpc>
                <a:spcPct val="100000"/>
              </a:lnSpc>
              <a:spcBef>
                <a:spcPts val="1300"/>
              </a:spcBef>
            </a:pPr>
            <a:r>
              <a:rPr sz="1800" b="1" spc="65" dirty="0">
                <a:latin typeface="Times New Roman"/>
                <a:cs typeface="Times New Roman"/>
              </a:rPr>
              <a:t>171-</a:t>
            </a:r>
            <a:r>
              <a:rPr sz="1800" b="1" spc="75" dirty="0">
                <a:latin typeface="Times New Roman"/>
                <a:cs typeface="Times New Roman"/>
              </a:rPr>
              <a:t>1</a:t>
            </a:r>
            <a:r>
              <a:rPr sz="1800" b="1" spc="65" dirty="0">
                <a:latin typeface="Times New Roman"/>
                <a:cs typeface="Times New Roman"/>
              </a:rPr>
              <a:t>74</a:t>
            </a:r>
            <a:endParaRPr sz="1800">
              <a:latin typeface="Times New Roman"/>
              <a:cs typeface="Times New Roman"/>
            </a:endParaRPr>
          </a:p>
          <a:p>
            <a:pPr marL="29845">
              <a:lnSpc>
                <a:spcPct val="100000"/>
              </a:lnSpc>
              <a:spcBef>
                <a:spcPts val="1200"/>
              </a:spcBef>
            </a:pPr>
            <a:r>
              <a:rPr sz="1800" b="1" spc="55" dirty="0">
                <a:latin typeface="Times New Roman"/>
                <a:cs typeface="Times New Roman"/>
              </a:rPr>
              <a:t>1.7598</a:t>
            </a:r>
            <a:endParaRPr sz="1800">
              <a:latin typeface="Times New Roman"/>
              <a:cs typeface="Times New Roman"/>
            </a:endParaRPr>
          </a:p>
          <a:p>
            <a:pPr marL="174625">
              <a:lnSpc>
                <a:spcPct val="100000"/>
              </a:lnSpc>
              <a:spcBef>
                <a:spcPts val="1200"/>
              </a:spcBef>
            </a:pPr>
            <a:r>
              <a:rPr sz="1800" b="1" spc="65" dirty="0">
                <a:latin typeface="Times New Roman"/>
                <a:cs typeface="Times New Roman"/>
              </a:rPr>
              <a:t>139</a:t>
            </a:r>
            <a:endParaRPr sz="1800">
              <a:latin typeface="Times New Roman"/>
              <a:cs typeface="Times New Roman"/>
            </a:endParaRPr>
          </a:p>
        </p:txBody>
      </p:sp>
      <p:sp>
        <p:nvSpPr>
          <p:cNvPr id="105" name="object 105"/>
          <p:cNvSpPr txBox="1"/>
          <p:nvPr/>
        </p:nvSpPr>
        <p:spPr>
          <a:xfrm>
            <a:off x="7006996" y="4513072"/>
            <a:ext cx="1557655" cy="1732280"/>
          </a:xfrm>
          <a:prstGeom prst="rect">
            <a:avLst/>
          </a:prstGeom>
        </p:spPr>
        <p:txBody>
          <a:bodyPr vert="horz" wrap="square" lIns="0" tIns="12700" rIns="0" bIns="0" rtlCol="0">
            <a:spAutoFit/>
          </a:bodyPr>
          <a:lstStyle/>
          <a:p>
            <a:pPr marL="12700" marR="5080" indent="287655">
              <a:lnSpc>
                <a:spcPct val="155600"/>
              </a:lnSpc>
              <a:spcBef>
                <a:spcPts val="100"/>
              </a:spcBef>
              <a:tabLst>
                <a:tab pos="568960" algn="l"/>
              </a:tabLst>
            </a:pPr>
            <a:r>
              <a:rPr sz="1800" b="1" dirty="0">
                <a:latin typeface="Times New Roman"/>
                <a:cs typeface="Times New Roman"/>
              </a:rPr>
              <a:t>0	</a:t>
            </a:r>
            <a:r>
              <a:rPr sz="1800" b="1" spc="145" dirty="0">
                <a:latin typeface="Times New Roman"/>
                <a:cs typeface="Times New Roman"/>
              </a:rPr>
              <a:t>(</a:t>
            </a:r>
            <a:r>
              <a:rPr sz="1800" b="1" spc="95" dirty="0">
                <a:latin typeface="Times New Roman"/>
                <a:cs typeface="Times New Roman"/>
              </a:rPr>
              <a:t>ach</a:t>
            </a:r>
            <a:r>
              <a:rPr sz="1800" b="1" spc="165" dirty="0">
                <a:latin typeface="Times New Roman"/>
                <a:cs typeface="Times New Roman"/>
              </a:rPr>
              <a:t>ira</a:t>
            </a:r>
            <a:r>
              <a:rPr sz="1800" b="1" spc="65" dirty="0">
                <a:latin typeface="Times New Roman"/>
                <a:cs typeface="Times New Roman"/>
              </a:rPr>
              <a:t>l)  146-148</a:t>
            </a:r>
            <a:endParaRPr sz="1800">
              <a:latin typeface="Times New Roman"/>
              <a:cs typeface="Times New Roman"/>
            </a:endParaRPr>
          </a:p>
          <a:p>
            <a:pPr marL="132715">
              <a:lnSpc>
                <a:spcPct val="100000"/>
              </a:lnSpc>
              <a:spcBef>
                <a:spcPts val="1200"/>
              </a:spcBef>
            </a:pPr>
            <a:r>
              <a:rPr sz="1800" b="1" spc="75" dirty="0">
                <a:latin typeface="Times New Roman"/>
                <a:cs typeface="Times New Roman"/>
              </a:rPr>
              <a:t>1.660</a:t>
            </a:r>
            <a:endParaRPr sz="1800">
              <a:latin typeface="Times New Roman"/>
              <a:cs typeface="Times New Roman"/>
            </a:endParaRPr>
          </a:p>
          <a:p>
            <a:pPr marL="314325">
              <a:lnSpc>
                <a:spcPct val="100000"/>
              </a:lnSpc>
              <a:spcBef>
                <a:spcPts val="1200"/>
              </a:spcBef>
            </a:pPr>
            <a:r>
              <a:rPr sz="1800" b="1" spc="65" dirty="0">
                <a:latin typeface="Times New Roman"/>
                <a:cs typeface="Times New Roman"/>
              </a:rPr>
              <a:t>125</a:t>
            </a:r>
            <a:endParaRPr sz="1800">
              <a:latin typeface="Times New Roman"/>
              <a:cs typeface="Times New Roman"/>
            </a:endParaRPr>
          </a:p>
        </p:txBody>
      </p:sp>
    </p:spTree>
  </p:cSld>
  <p:clrMapOvr>
    <a:masterClrMapping/>
  </p:clrMapOvr>
  <mc:AlternateContent xmlns:mc="http://schemas.openxmlformats.org/markup-compatibility/2006" xmlns:p14="http://schemas.microsoft.com/office/powerpoint/2010/main">
    <mc:Choice Requires="p14">
      <p:transition spd="slow" p14:dur="2000" advTm="2448"/>
    </mc:Choice>
    <mc:Fallback xmlns="">
      <p:transition spd="slow" advTm="2448"/>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19B02C-C5CD-41C5-885D-0C5E136E46AA}"/>
              </a:ext>
            </a:extLst>
          </p:cNvPr>
          <p:cNvSpPr>
            <a:spLocks noGrp="1"/>
          </p:cNvSpPr>
          <p:nvPr>
            <p:ph type="title"/>
          </p:nvPr>
        </p:nvSpPr>
        <p:spPr>
          <a:xfrm>
            <a:off x="1276351" y="113544"/>
            <a:ext cx="6958620" cy="615553"/>
          </a:xfrm>
        </p:spPr>
        <p:txBody>
          <a:bodyPr/>
          <a:lstStyle/>
          <a:p>
            <a:pPr algn="ctr"/>
            <a:r>
              <a:rPr lang="en-GB" spc="-40" dirty="0"/>
              <a:t>Introduction</a:t>
            </a:r>
            <a:r>
              <a:rPr lang="en-GB" spc="-90" dirty="0"/>
              <a:t> </a:t>
            </a:r>
            <a:r>
              <a:rPr lang="en-GB" spc="-30" dirty="0"/>
              <a:t>to</a:t>
            </a:r>
            <a:r>
              <a:rPr lang="en-GB" spc="-55" dirty="0"/>
              <a:t> </a:t>
            </a:r>
            <a:r>
              <a:rPr lang="en-GB" spc="-45" dirty="0"/>
              <a:t>Stereochemistry</a:t>
            </a:r>
            <a:endParaRPr lang="en-GB" dirty="0"/>
          </a:p>
        </p:txBody>
      </p:sp>
      <p:sp>
        <p:nvSpPr>
          <p:cNvPr id="3" name="Text Placeholder 2">
            <a:extLst>
              <a:ext uri="{FF2B5EF4-FFF2-40B4-BE49-F238E27FC236}">
                <a16:creationId xmlns:a16="http://schemas.microsoft.com/office/drawing/2014/main" id="{C2488783-5CC3-4AFD-A674-0526352AB382}"/>
              </a:ext>
            </a:extLst>
          </p:cNvPr>
          <p:cNvSpPr>
            <a:spLocks noGrp="1"/>
          </p:cNvSpPr>
          <p:nvPr>
            <p:ph type="body" idx="1"/>
          </p:nvPr>
        </p:nvSpPr>
        <p:spPr>
          <a:xfrm>
            <a:off x="917859" y="1047750"/>
            <a:ext cx="7902291" cy="5562600"/>
          </a:xfrm>
        </p:spPr>
        <p:txBody>
          <a:bodyPr/>
          <a:lstStyle/>
          <a:p>
            <a:pPr marL="73025" algn="ctr">
              <a:lnSpc>
                <a:spcPct val="100000"/>
              </a:lnSpc>
              <a:spcBef>
                <a:spcPts val="810"/>
              </a:spcBef>
            </a:pPr>
            <a:r>
              <a:rPr lang="en-US" sz="3600" spc="-40" dirty="0">
                <a:solidFill>
                  <a:srgbClr val="001F5F"/>
                </a:solidFill>
                <a:latin typeface="Calibri Light"/>
                <a:cs typeface="Calibri Light"/>
              </a:rPr>
              <a:t>Wedge-Hash</a:t>
            </a:r>
            <a:r>
              <a:rPr lang="en-US" sz="3600" spc="-100" dirty="0">
                <a:solidFill>
                  <a:srgbClr val="001F5F"/>
                </a:solidFill>
                <a:latin typeface="Calibri Light"/>
                <a:cs typeface="Calibri Light"/>
              </a:rPr>
              <a:t> </a:t>
            </a:r>
            <a:r>
              <a:rPr lang="en-US" sz="3600" spc="-15" dirty="0">
                <a:solidFill>
                  <a:srgbClr val="001F5F"/>
                </a:solidFill>
                <a:latin typeface="Calibri Light"/>
                <a:cs typeface="Calibri Light"/>
              </a:rPr>
              <a:t>3D</a:t>
            </a:r>
            <a:r>
              <a:rPr lang="en-US" sz="3600" spc="-65" dirty="0">
                <a:solidFill>
                  <a:srgbClr val="001F5F"/>
                </a:solidFill>
                <a:latin typeface="Calibri Light"/>
                <a:cs typeface="Calibri Light"/>
              </a:rPr>
              <a:t> </a:t>
            </a:r>
            <a:r>
              <a:rPr lang="en-US" sz="3600" spc="-25" dirty="0">
                <a:solidFill>
                  <a:srgbClr val="001F5F"/>
                </a:solidFill>
                <a:latin typeface="Calibri Light"/>
                <a:cs typeface="Calibri Light"/>
              </a:rPr>
              <a:t>Bond</a:t>
            </a:r>
            <a:r>
              <a:rPr lang="en-US" sz="3600" spc="-90" dirty="0">
                <a:solidFill>
                  <a:srgbClr val="001F5F"/>
                </a:solidFill>
                <a:latin typeface="Calibri Light"/>
                <a:cs typeface="Calibri Light"/>
              </a:rPr>
              <a:t> </a:t>
            </a:r>
            <a:r>
              <a:rPr lang="en-US" sz="3600" spc="-30" dirty="0">
                <a:solidFill>
                  <a:srgbClr val="001F5F"/>
                </a:solidFill>
                <a:latin typeface="Calibri Light"/>
                <a:cs typeface="Calibri Light"/>
              </a:rPr>
              <a:t>Notation</a:t>
            </a:r>
            <a:endParaRPr lang="en-US" sz="3600" dirty="0">
              <a:latin typeface="Calibri Light"/>
              <a:cs typeface="Calibri Light"/>
            </a:endParaRPr>
          </a:p>
          <a:p>
            <a:pPr marL="268605" indent="-256540">
              <a:lnSpc>
                <a:spcPct val="100000"/>
              </a:lnSpc>
              <a:spcBef>
                <a:spcPts val="610"/>
              </a:spcBef>
              <a:buFont typeface="Arial MT"/>
              <a:buChar char="•"/>
              <a:tabLst>
                <a:tab pos="268605" algn="l"/>
                <a:tab pos="269240" algn="l"/>
                <a:tab pos="865505" algn="l"/>
                <a:tab pos="2202815" algn="l"/>
                <a:tab pos="2743835" algn="l"/>
                <a:tab pos="3981450" algn="l"/>
                <a:tab pos="5513070" algn="l"/>
                <a:tab pos="6804025" algn="l"/>
                <a:tab pos="7217409" algn="l"/>
              </a:tabLst>
            </a:pPr>
            <a:r>
              <a:rPr lang="en-US" sz="2000" dirty="0">
                <a:latin typeface="Times New Roman"/>
                <a:cs typeface="Times New Roman"/>
              </a:rPr>
              <a:t>For ex</a:t>
            </a:r>
            <a:r>
              <a:rPr lang="en-US" sz="2000" spc="-15" dirty="0">
                <a:latin typeface="Times New Roman"/>
                <a:cs typeface="Times New Roman"/>
              </a:rPr>
              <a:t>am</a:t>
            </a:r>
            <a:r>
              <a:rPr lang="en-US" sz="2000" dirty="0">
                <a:latin typeface="Times New Roman"/>
                <a:cs typeface="Times New Roman"/>
              </a:rPr>
              <a:t>ple, the</a:t>
            </a:r>
            <a:r>
              <a:rPr lang="en-US" sz="2000" dirty="0"/>
              <a:t> </a:t>
            </a:r>
            <a:r>
              <a:rPr lang="en-US" sz="2000" dirty="0">
                <a:latin typeface="Times New Roman"/>
                <a:cs typeface="Times New Roman"/>
              </a:rPr>
              <a:t>par</a:t>
            </a:r>
            <a:r>
              <a:rPr lang="en-US" sz="2000" spc="-10" dirty="0">
                <a:latin typeface="Times New Roman"/>
                <a:cs typeface="Times New Roman"/>
              </a:rPr>
              <a:t>t</a:t>
            </a:r>
            <a:r>
              <a:rPr lang="en-US" sz="2000" dirty="0">
                <a:latin typeface="Times New Roman"/>
                <a:cs typeface="Times New Roman"/>
              </a:rPr>
              <a:t>i</a:t>
            </a:r>
            <a:r>
              <a:rPr lang="en-US" sz="2000" spc="-15" dirty="0">
                <a:latin typeface="Times New Roman"/>
                <a:cs typeface="Times New Roman"/>
              </a:rPr>
              <a:t>a</a:t>
            </a:r>
            <a:r>
              <a:rPr lang="en-US" sz="2000" dirty="0">
                <a:latin typeface="Times New Roman"/>
                <a:cs typeface="Times New Roman"/>
              </a:rPr>
              <a:t>l</a:t>
            </a:r>
            <a:r>
              <a:rPr lang="en-US" sz="2000" spc="-15" dirty="0">
                <a:latin typeface="Times New Roman"/>
                <a:cs typeface="Times New Roman"/>
              </a:rPr>
              <a:t>l</a:t>
            </a:r>
            <a:r>
              <a:rPr lang="en-US" sz="2000" dirty="0">
                <a:latin typeface="Times New Roman"/>
                <a:cs typeface="Times New Roman"/>
              </a:rPr>
              <a:t>y</a:t>
            </a:r>
            <a:r>
              <a:rPr lang="en-US" sz="2000" dirty="0"/>
              <a:t> </a:t>
            </a:r>
            <a:r>
              <a:rPr lang="en-US" sz="2000" dirty="0">
                <a:latin typeface="Times New Roman"/>
                <a:cs typeface="Times New Roman"/>
              </a:rPr>
              <a:t>cond</a:t>
            </a:r>
            <a:r>
              <a:rPr lang="en-US" sz="2000" spc="-25" dirty="0">
                <a:latin typeface="Times New Roman"/>
                <a:cs typeface="Times New Roman"/>
              </a:rPr>
              <a:t>e</a:t>
            </a:r>
            <a:r>
              <a:rPr lang="en-US" sz="2000" dirty="0">
                <a:latin typeface="Times New Roman"/>
                <a:cs typeface="Times New Roman"/>
              </a:rPr>
              <a:t>nsed</a:t>
            </a:r>
            <a:r>
              <a:rPr lang="en-US" sz="2000" dirty="0"/>
              <a:t> </a:t>
            </a:r>
            <a:r>
              <a:rPr lang="en-US" sz="2000" dirty="0">
                <a:latin typeface="Times New Roman"/>
                <a:cs typeface="Times New Roman"/>
              </a:rPr>
              <a:t>s</a:t>
            </a:r>
            <a:r>
              <a:rPr lang="en-US" sz="2000" spc="-15" dirty="0">
                <a:latin typeface="Times New Roman"/>
                <a:cs typeface="Times New Roman"/>
              </a:rPr>
              <a:t>t</a:t>
            </a:r>
            <a:r>
              <a:rPr lang="en-US" sz="2000" dirty="0">
                <a:latin typeface="Times New Roman"/>
                <a:cs typeface="Times New Roman"/>
              </a:rPr>
              <a:t>ruc</a:t>
            </a:r>
            <a:r>
              <a:rPr lang="en-US" sz="2000" spc="-25" dirty="0">
                <a:latin typeface="Times New Roman"/>
                <a:cs typeface="Times New Roman"/>
              </a:rPr>
              <a:t>t</a:t>
            </a:r>
            <a:r>
              <a:rPr lang="en-US" sz="2000" dirty="0">
                <a:latin typeface="Times New Roman"/>
                <a:cs typeface="Times New Roman"/>
              </a:rPr>
              <a:t>ure</a:t>
            </a:r>
            <a:r>
              <a:rPr lang="en-US" sz="2000" dirty="0"/>
              <a:t> </a:t>
            </a:r>
            <a:r>
              <a:rPr lang="en-US" sz="2000" dirty="0">
                <a:latin typeface="Times New Roman"/>
                <a:cs typeface="Times New Roman"/>
              </a:rPr>
              <a:t>of	</a:t>
            </a:r>
            <a:r>
              <a:rPr lang="en-US" sz="2000" spc="-5" dirty="0">
                <a:latin typeface="Times New Roman"/>
                <a:cs typeface="Times New Roman"/>
              </a:rPr>
              <a:t>lactic</a:t>
            </a:r>
            <a:r>
              <a:rPr lang="en-US" sz="2000" dirty="0"/>
              <a:t> </a:t>
            </a:r>
            <a:r>
              <a:rPr lang="en-US" sz="2000" spc="-5" dirty="0">
                <a:latin typeface="Times New Roman"/>
                <a:cs typeface="Times New Roman"/>
              </a:rPr>
              <a:t>acid may</a:t>
            </a:r>
            <a:r>
              <a:rPr lang="en-US" sz="2000" dirty="0">
                <a:latin typeface="Times New Roman"/>
                <a:cs typeface="Times New Roman"/>
              </a:rPr>
              <a:t> be</a:t>
            </a:r>
            <a:r>
              <a:rPr lang="en-US" sz="2000" spc="-25" dirty="0">
                <a:latin typeface="Times New Roman"/>
                <a:cs typeface="Times New Roman"/>
              </a:rPr>
              <a:t> </a:t>
            </a:r>
            <a:r>
              <a:rPr lang="en-US" sz="2000" dirty="0">
                <a:latin typeface="Times New Roman"/>
                <a:cs typeface="Times New Roman"/>
              </a:rPr>
              <a:t>drawn</a:t>
            </a:r>
            <a:r>
              <a:rPr lang="en-US" sz="2000" spc="-20" dirty="0">
                <a:latin typeface="Times New Roman"/>
                <a:cs typeface="Times New Roman"/>
              </a:rPr>
              <a:t> </a:t>
            </a:r>
            <a:r>
              <a:rPr lang="en-US" sz="2000" spc="-5" dirty="0">
                <a:latin typeface="Times New Roman"/>
                <a:cs typeface="Times New Roman"/>
              </a:rPr>
              <a:t>in</a:t>
            </a:r>
            <a:r>
              <a:rPr lang="en-US" sz="2000" dirty="0">
                <a:latin typeface="Times New Roman"/>
                <a:cs typeface="Times New Roman"/>
              </a:rPr>
              <a:t> two</a:t>
            </a:r>
            <a:r>
              <a:rPr lang="en-US" sz="2000" spc="-15" dirty="0">
                <a:latin typeface="Times New Roman"/>
                <a:cs typeface="Times New Roman"/>
              </a:rPr>
              <a:t> </a:t>
            </a:r>
            <a:r>
              <a:rPr lang="en-US" sz="2000" dirty="0">
                <a:latin typeface="Times New Roman"/>
                <a:cs typeface="Times New Roman"/>
              </a:rPr>
              <a:t>wedge-hash</a:t>
            </a:r>
            <a:r>
              <a:rPr lang="en-US" sz="2000" spc="-50" dirty="0">
                <a:latin typeface="Times New Roman"/>
                <a:cs typeface="Times New Roman"/>
              </a:rPr>
              <a:t> </a:t>
            </a:r>
            <a:r>
              <a:rPr lang="en-US" sz="2000" dirty="0">
                <a:latin typeface="Times New Roman"/>
                <a:cs typeface="Times New Roman"/>
              </a:rPr>
              <a:t>notations.</a:t>
            </a:r>
          </a:p>
          <a:p>
            <a:pPr marL="268605" indent="-256540">
              <a:lnSpc>
                <a:spcPct val="100000"/>
              </a:lnSpc>
              <a:spcBef>
                <a:spcPts val="610"/>
              </a:spcBef>
              <a:buFont typeface="Arial MT"/>
              <a:buChar char="•"/>
              <a:tabLst>
                <a:tab pos="268605" algn="l"/>
                <a:tab pos="269240" algn="l"/>
                <a:tab pos="865505" algn="l"/>
                <a:tab pos="2202815" algn="l"/>
                <a:tab pos="2743835" algn="l"/>
                <a:tab pos="3981450" algn="l"/>
                <a:tab pos="5513070" algn="l"/>
                <a:tab pos="6804025" algn="l"/>
                <a:tab pos="7217409" algn="l"/>
              </a:tabLst>
            </a:pPr>
            <a:endParaRPr lang="en-US" sz="2000" dirty="0"/>
          </a:p>
          <a:p>
            <a:pPr marL="268605" indent="-256540">
              <a:lnSpc>
                <a:spcPct val="100000"/>
              </a:lnSpc>
              <a:spcBef>
                <a:spcPts val="610"/>
              </a:spcBef>
              <a:buFont typeface="Arial MT"/>
              <a:buChar char="•"/>
              <a:tabLst>
                <a:tab pos="268605" algn="l"/>
                <a:tab pos="269240" algn="l"/>
                <a:tab pos="865505" algn="l"/>
                <a:tab pos="2202815" algn="l"/>
                <a:tab pos="2743835" algn="l"/>
                <a:tab pos="3981450" algn="l"/>
                <a:tab pos="5513070" algn="l"/>
                <a:tab pos="6804025" algn="l"/>
                <a:tab pos="7217409" algn="l"/>
              </a:tabLst>
            </a:pPr>
            <a:endParaRPr lang="en-US" sz="2000" dirty="0">
              <a:latin typeface="Times New Roman"/>
              <a:cs typeface="Times New Roman"/>
            </a:endParaRPr>
          </a:p>
          <a:p>
            <a:pPr marL="268605" indent="-256540">
              <a:lnSpc>
                <a:spcPct val="100000"/>
              </a:lnSpc>
              <a:spcBef>
                <a:spcPts val="610"/>
              </a:spcBef>
              <a:buFont typeface="Arial MT"/>
              <a:buChar char="•"/>
              <a:tabLst>
                <a:tab pos="268605" algn="l"/>
                <a:tab pos="269240" algn="l"/>
                <a:tab pos="865505" algn="l"/>
                <a:tab pos="2202815" algn="l"/>
                <a:tab pos="2743835" algn="l"/>
                <a:tab pos="3981450" algn="l"/>
                <a:tab pos="5513070" algn="l"/>
                <a:tab pos="6804025" algn="l"/>
                <a:tab pos="7217409" algn="l"/>
              </a:tabLst>
            </a:pPr>
            <a:endParaRPr lang="en-US" sz="2000" dirty="0"/>
          </a:p>
          <a:p>
            <a:pPr marL="268605" indent="-256540">
              <a:lnSpc>
                <a:spcPct val="100000"/>
              </a:lnSpc>
              <a:spcBef>
                <a:spcPts val="610"/>
              </a:spcBef>
              <a:buFont typeface="Arial MT"/>
              <a:buChar char="•"/>
              <a:tabLst>
                <a:tab pos="268605" algn="l"/>
                <a:tab pos="269240" algn="l"/>
                <a:tab pos="865505" algn="l"/>
                <a:tab pos="2202815" algn="l"/>
                <a:tab pos="2743835" algn="l"/>
                <a:tab pos="3981450" algn="l"/>
                <a:tab pos="5513070" algn="l"/>
                <a:tab pos="6804025" algn="l"/>
                <a:tab pos="7217409" algn="l"/>
              </a:tabLst>
            </a:pPr>
            <a:endParaRPr lang="en-US" sz="2000" dirty="0">
              <a:latin typeface="Times New Roman"/>
              <a:cs typeface="Times New Roman"/>
            </a:endParaRPr>
          </a:p>
          <a:p>
            <a:pPr marL="268605" indent="-256540">
              <a:spcBef>
                <a:spcPts val="610"/>
              </a:spcBef>
              <a:buFont typeface="Arial MT"/>
              <a:buChar char="•"/>
              <a:tabLst>
                <a:tab pos="268605" algn="l"/>
                <a:tab pos="269240" algn="l"/>
                <a:tab pos="865505" algn="l"/>
                <a:tab pos="2202815" algn="l"/>
                <a:tab pos="2743835" algn="l"/>
                <a:tab pos="3981450" algn="l"/>
                <a:tab pos="5513070" algn="l"/>
                <a:tab pos="6804025" algn="l"/>
                <a:tab pos="7217409" algn="l"/>
              </a:tabLst>
            </a:pPr>
            <a:r>
              <a:rPr lang="en-US" sz="1600" dirty="0"/>
              <a:t>(Naturally present in muscles)	                    (Naturally present in sour milk)</a:t>
            </a:r>
          </a:p>
          <a:p>
            <a:pPr marL="12065">
              <a:lnSpc>
                <a:spcPct val="100000"/>
              </a:lnSpc>
              <a:spcBef>
                <a:spcPts val="610"/>
              </a:spcBef>
              <a:tabLst>
                <a:tab pos="268605" algn="l"/>
                <a:tab pos="269240" algn="l"/>
                <a:tab pos="865505" algn="l"/>
                <a:tab pos="2202815" algn="l"/>
                <a:tab pos="2743835" algn="l"/>
                <a:tab pos="3981450" algn="l"/>
                <a:tab pos="5513070" algn="l"/>
                <a:tab pos="6804025" algn="l"/>
                <a:tab pos="7217409" algn="l"/>
              </a:tabLst>
            </a:pPr>
            <a:r>
              <a:rPr lang="en-US" sz="1600" dirty="0"/>
              <a:t>        Wedge-Hash structure         Partially condensed structure    wedge-Hash structure</a:t>
            </a:r>
          </a:p>
          <a:p>
            <a:pPr marL="12065">
              <a:lnSpc>
                <a:spcPct val="100000"/>
              </a:lnSpc>
              <a:spcBef>
                <a:spcPts val="610"/>
              </a:spcBef>
              <a:tabLst>
                <a:tab pos="268605" algn="l"/>
                <a:tab pos="269240" algn="l"/>
                <a:tab pos="865505" algn="l"/>
                <a:tab pos="2202815" algn="l"/>
                <a:tab pos="2743835" algn="l"/>
                <a:tab pos="3981450" algn="l"/>
                <a:tab pos="5513070" algn="l"/>
                <a:tab pos="6804025" algn="l"/>
                <a:tab pos="7217409" algn="l"/>
              </a:tabLst>
            </a:pPr>
            <a:endParaRPr lang="en-US" sz="1600" dirty="0"/>
          </a:p>
          <a:p>
            <a:pPr marL="186055" marR="5080" indent="-173990" algn="just">
              <a:lnSpc>
                <a:spcPct val="130000"/>
              </a:lnSpc>
              <a:spcBef>
                <a:spcPts val="100"/>
              </a:spcBef>
              <a:buFont typeface="Arial MT"/>
              <a:buChar char="•"/>
              <a:tabLst>
                <a:tab pos="269240" algn="l"/>
              </a:tabLst>
            </a:pPr>
            <a:r>
              <a:rPr lang="en-US" sz="2000" spc="-5" dirty="0">
                <a:latin typeface="Times New Roman"/>
                <a:cs typeface="Times New Roman"/>
              </a:rPr>
              <a:t>It is </a:t>
            </a:r>
            <a:r>
              <a:rPr lang="en-US" sz="2000" dirty="0">
                <a:latin typeface="Times New Roman"/>
                <a:cs typeface="Times New Roman"/>
              </a:rPr>
              <a:t>worth noting </a:t>
            </a:r>
            <a:r>
              <a:rPr lang="en-US" sz="2000" spc="-5" dirty="0">
                <a:latin typeface="Times New Roman"/>
                <a:cs typeface="Times New Roman"/>
              </a:rPr>
              <a:t>that </a:t>
            </a:r>
            <a:r>
              <a:rPr lang="en-US" sz="2000" dirty="0">
                <a:latin typeface="Times New Roman"/>
                <a:cs typeface="Times New Roman"/>
              </a:rPr>
              <a:t>the two </a:t>
            </a:r>
            <a:r>
              <a:rPr lang="en-US" sz="2000" spc="-5" dirty="0">
                <a:latin typeface="Times New Roman"/>
                <a:cs typeface="Times New Roman"/>
              </a:rPr>
              <a:t>wedge-hash structures </a:t>
            </a:r>
            <a:r>
              <a:rPr lang="en-US" sz="2000" spc="5" dirty="0">
                <a:latin typeface="Times New Roman"/>
                <a:cs typeface="Times New Roman"/>
              </a:rPr>
              <a:t>of </a:t>
            </a:r>
            <a:r>
              <a:rPr lang="en-US" sz="2000" spc="10" dirty="0">
                <a:latin typeface="Times New Roman"/>
                <a:cs typeface="Times New Roman"/>
              </a:rPr>
              <a:t> </a:t>
            </a:r>
            <a:r>
              <a:rPr lang="en-US" sz="2000" spc="-5" dirty="0">
                <a:latin typeface="Times New Roman"/>
                <a:cs typeface="Times New Roman"/>
              </a:rPr>
              <a:t>lactic acid</a:t>
            </a:r>
            <a:r>
              <a:rPr lang="en-US" sz="2000" dirty="0">
                <a:latin typeface="Times New Roman"/>
                <a:cs typeface="Times New Roman"/>
              </a:rPr>
              <a:t> </a:t>
            </a:r>
            <a:r>
              <a:rPr lang="en-US" sz="2000" spc="-5" dirty="0">
                <a:latin typeface="Times New Roman"/>
                <a:cs typeface="Times New Roman"/>
              </a:rPr>
              <a:t>can </a:t>
            </a:r>
            <a:r>
              <a:rPr lang="en-US" sz="2000" dirty="0">
                <a:latin typeface="Times New Roman"/>
                <a:cs typeface="Times New Roman"/>
              </a:rPr>
              <a:t>not </a:t>
            </a:r>
            <a:r>
              <a:rPr lang="en-US" sz="2000" spc="-5" dirty="0">
                <a:latin typeface="Times New Roman"/>
                <a:cs typeface="Times New Roman"/>
              </a:rPr>
              <a:t>be interconverted</a:t>
            </a:r>
            <a:r>
              <a:rPr lang="en-US" sz="2000" dirty="0">
                <a:latin typeface="Times New Roman"/>
                <a:cs typeface="Times New Roman"/>
              </a:rPr>
              <a:t> </a:t>
            </a:r>
            <a:r>
              <a:rPr lang="en-US" sz="2000" spc="-5" dirty="0">
                <a:latin typeface="Times New Roman"/>
                <a:cs typeface="Times New Roman"/>
              </a:rPr>
              <a:t>by</a:t>
            </a:r>
            <a:r>
              <a:rPr lang="en-US" sz="2000" dirty="0">
                <a:latin typeface="Times New Roman"/>
                <a:cs typeface="Times New Roman"/>
              </a:rPr>
              <a:t> </a:t>
            </a:r>
            <a:r>
              <a:rPr lang="en-US" sz="2000" spc="-5" dirty="0">
                <a:latin typeface="Times New Roman"/>
                <a:cs typeface="Times New Roman"/>
              </a:rPr>
              <a:t>any</a:t>
            </a:r>
            <a:r>
              <a:rPr lang="en-US" sz="2000" dirty="0">
                <a:latin typeface="Times New Roman"/>
                <a:cs typeface="Times New Roman"/>
              </a:rPr>
              <a:t> </a:t>
            </a:r>
            <a:r>
              <a:rPr lang="en-US" sz="2000" spc="-5" dirty="0">
                <a:latin typeface="Times New Roman"/>
                <a:cs typeface="Times New Roman"/>
              </a:rPr>
              <a:t>degree </a:t>
            </a:r>
            <a:r>
              <a:rPr lang="en-US" sz="2000" spc="5" dirty="0">
                <a:latin typeface="Times New Roman"/>
                <a:cs typeface="Times New Roman"/>
              </a:rPr>
              <a:t>of </a:t>
            </a:r>
            <a:r>
              <a:rPr lang="en-US" sz="2000" spc="10" dirty="0">
                <a:latin typeface="Times New Roman"/>
                <a:cs typeface="Times New Roman"/>
              </a:rPr>
              <a:t> </a:t>
            </a:r>
            <a:r>
              <a:rPr lang="en-US" sz="2000" spc="-5" dirty="0">
                <a:latin typeface="Times New Roman"/>
                <a:cs typeface="Times New Roman"/>
              </a:rPr>
              <a:t>rotation</a:t>
            </a:r>
            <a:r>
              <a:rPr lang="en-US" sz="2000" spc="-10" dirty="0">
                <a:latin typeface="Times New Roman"/>
                <a:cs typeface="Times New Roman"/>
              </a:rPr>
              <a:t> </a:t>
            </a:r>
            <a:r>
              <a:rPr lang="en-US" sz="2000" dirty="0">
                <a:latin typeface="Times New Roman"/>
                <a:cs typeface="Times New Roman"/>
              </a:rPr>
              <a:t>along</a:t>
            </a:r>
            <a:r>
              <a:rPr lang="en-US" sz="2000" spc="-5" dirty="0">
                <a:latin typeface="Times New Roman"/>
                <a:cs typeface="Times New Roman"/>
              </a:rPr>
              <a:t> </a:t>
            </a:r>
            <a:r>
              <a:rPr lang="en-US" sz="2000" dirty="0">
                <a:latin typeface="Times New Roman"/>
                <a:cs typeface="Times New Roman"/>
              </a:rPr>
              <a:t>any</a:t>
            </a:r>
            <a:r>
              <a:rPr lang="en-US" sz="2000" spc="-25" dirty="0">
                <a:latin typeface="Times New Roman"/>
                <a:cs typeface="Times New Roman"/>
              </a:rPr>
              <a:t> </a:t>
            </a:r>
            <a:r>
              <a:rPr lang="en-US" sz="2000" dirty="0">
                <a:latin typeface="Times New Roman"/>
                <a:cs typeface="Times New Roman"/>
              </a:rPr>
              <a:t>of</a:t>
            </a:r>
            <a:r>
              <a:rPr lang="en-US" sz="2000" spc="-10" dirty="0">
                <a:latin typeface="Times New Roman"/>
                <a:cs typeface="Times New Roman"/>
              </a:rPr>
              <a:t> </a:t>
            </a:r>
            <a:r>
              <a:rPr lang="en-US" sz="2000" spc="-5" dirty="0">
                <a:latin typeface="Times New Roman"/>
                <a:cs typeface="Times New Roman"/>
              </a:rPr>
              <a:t>its</a:t>
            </a:r>
            <a:r>
              <a:rPr lang="en-US" sz="2000" dirty="0">
                <a:latin typeface="Times New Roman"/>
                <a:cs typeface="Times New Roman"/>
              </a:rPr>
              <a:t> single</a:t>
            </a:r>
            <a:r>
              <a:rPr lang="en-US" sz="2000" spc="-10" dirty="0">
                <a:latin typeface="Times New Roman"/>
                <a:cs typeface="Times New Roman"/>
              </a:rPr>
              <a:t> </a:t>
            </a:r>
            <a:r>
              <a:rPr lang="en-US" sz="2000" dirty="0">
                <a:latin typeface="Times New Roman"/>
                <a:cs typeface="Times New Roman"/>
              </a:rPr>
              <a:t>bonds. The</a:t>
            </a:r>
            <a:r>
              <a:rPr lang="en-US" sz="2000" spc="5" dirty="0">
                <a:latin typeface="Times New Roman"/>
                <a:cs typeface="Times New Roman"/>
              </a:rPr>
              <a:t> </a:t>
            </a:r>
            <a:r>
              <a:rPr lang="en-US" sz="2000" dirty="0">
                <a:latin typeface="Times New Roman"/>
                <a:cs typeface="Times New Roman"/>
              </a:rPr>
              <a:t>two</a:t>
            </a:r>
            <a:r>
              <a:rPr lang="en-US" sz="2000" spc="5" dirty="0">
                <a:latin typeface="Times New Roman"/>
                <a:cs typeface="Times New Roman"/>
              </a:rPr>
              <a:t> </a:t>
            </a:r>
            <a:r>
              <a:rPr lang="en-US" sz="2000" dirty="0">
                <a:latin typeface="Times New Roman"/>
                <a:cs typeface="Times New Roman"/>
              </a:rPr>
              <a:t>structures</a:t>
            </a:r>
            <a:r>
              <a:rPr lang="en-US" sz="2000" spc="5" dirty="0">
                <a:latin typeface="Times New Roman"/>
                <a:cs typeface="Times New Roman"/>
              </a:rPr>
              <a:t> </a:t>
            </a:r>
            <a:r>
              <a:rPr lang="en-US" sz="2000" dirty="0">
                <a:latin typeface="Times New Roman"/>
                <a:cs typeface="Times New Roman"/>
              </a:rPr>
              <a:t>are</a:t>
            </a:r>
            <a:r>
              <a:rPr lang="en-US" sz="2000" spc="5" dirty="0">
                <a:latin typeface="Times New Roman"/>
                <a:cs typeface="Times New Roman"/>
              </a:rPr>
              <a:t> </a:t>
            </a:r>
            <a:r>
              <a:rPr lang="en-US" sz="2000" spc="-5" dirty="0">
                <a:latin typeface="Times New Roman"/>
                <a:cs typeface="Times New Roman"/>
              </a:rPr>
              <a:t>therefore</a:t>
            </a:r>
            <a:r>
              <a:rPr lang="en-US" sz="2000" dirty="0">
                <a:latin typeface="Times New Roman"/>
                <a:cs typeface="Times New Roman"/>
              </a:rPr>
              <a:t> not</a:t>
            </a:r>
            <a:r>
              <a:rPr lang="en-US" sz="2000" spc="5" dirty="0">
                <a:latin typeface="Times New Roman"/>
                <a:cs typeface="Times New Roman"/>
              </a:rPr>
              <a:t> </a:t>
            </a:r>
            <a:r>
              <a:rPr lang="en-US" sz="2000" spc="-5" dirty="0">
                <a:latin typeface="Times New Roman"/>
                <a:cs typeface="Times New Roman"/>
              </a:rPr>
              <a:t>conformers</a:t>
            </a:r>
            <a:r>
              <a:rPr lang="en-US" sz="2000" dirty="0">
                <a:latin typeface="Times New Roman"/>
                <a:cs typeface="Times New Roman"/>
              </a:rPr>
              <a:t> </a:t>
            </a:r>
            <a:r>
              <a:rPr lang="en-US" sz="2000" spc="5" dirty="0">
                <a:latin typeface="Times New Roman"/>
                <a:cs typeface="Times New Roman"/>
              </a:rPr>
              <a:t>but </a:t>
            </a:r>
            <a:r>
              <a:rPr lang="en-US" sz="2000" spc="10" dirty="0">
                <a:latin typeface="Times New Roman"/>
                <a:cs typeface="Times New Roman"/>
              </a:rPr>
              <a:t> </a:t>
            </a:r>
            <a:r>
              <a:rPr lang="en-US" sz="2000" spc="-10" dirty="0">
                <a:latin typeface="Times New Roman"/>
                <a:cs typeface="Times New Roman"/>
              </a:rPr>
              <a:t>different</a:t>
            </a:r>
            <a:r>
              <a:rPr lang="en-US" sz="2000" spc="-20" dirty="0">
                <a:latin typeface="Times New Roman"/>
                <a:cs typeface="Times New Roman"/>
              </a:rPr>
              <a:t> </a:t>
            </a:r>
            <a:r>
              <a:rPr lang="en-US" sz="2000" dirty="0">
                <a:latin typeface="Times New Roman"/>
                <a:cs typeface="Times New Roman"/>
              </a:rPr>
              <a:t>or</a:t>
            </a:r>
            <a:r>
              <a:rPr lang="en-US" sz="2000" spc="-20" dirty="0">
                <a:latin typeface="Times New Roman"/>
                <a:cs typeface="Times New Roman"/>
              </a:rPr>
              <a:t> </a:t>
            </a:r>
            <a:r>
              <a:rPr lang="en-US" sz="2000" dirty="0">
                <a:latin typeface="Times New Roman"/>
                <a:cs typeface="Times New Roman"/>
              </a:rPr>
              <a:t>distinct</a:t>
            </a:r>
            <a:r>
              <a:rPr lang="en-US" sz="2000" spc="5" dirty="0">
                <a:latin typeface="Times New Roman"/>
                <a:cs typeface="Times New Roman"/>
              </a:rPr>
              <a:t> </a:t>
            </a:r>
            <a:r>
              <a:rPr lang="en-US" sz="2000" spc="-5" dirty="0">
                <a:latin typeface="Times New Roman"/>
                <a:cs typeface="Times New Roman"/>
              </a:rPr>
              <a:t>molecules.</a:t>
            </a:r>
            <a:endParaRPr lang="en-US" sz="2000" dirty="0">
              <a:latin typeface="Times New Roman"/>
              <a:cs typeface="Times New Roman"/>
            </a:endParaRPr>
          </a:p>
          <a:p>
            <a:pPr marL="268605" indent="-256540">
              <a:lnSpc>
                <a:spcPct val="100000"/>
              </a:lnSpc>
              <a:spcBef>
                <a:spcPts val="610"/>
              </a:spcBef>
              <a:buFont typeface="Arial MT"/>
              <a:buChar char="•"/>
              <a:tabLst>
                <a:tab pos="268605" algn="l"/>
                <a:tab pos="269240" algn="l"/>
                <a:tab pos="865505" algn="l"/>
                <a:tab pos="2202815" algn="l"/>
                <a:tab pos="2743835" algn="l"/>
                <a:tab pos="3981450" algn="l"/>
                <a:tab pos="5513070" algn="l"/>
                <a:tab pos="6804025" algn="l"/>
                <a:tab pos="7217409" algn="l"/>
              </a:tabLst>
            </a:pPr>
            <a:endParaRPr lang="en-US" sz="2000" dirty="0">
              <a:latin typeface="Times New Roman"/>
              <a:cs typeface="Times New Roman"/>
            </a:endParaRPr>
          </a:p>
          <a:p>
            <a:pPr marL="268605" indent="-256540">
              <a:lnSpc>
                <a:spcPct val="100000"/>
              </a:lnSpc>
              <a:spcBef>
                <a:spcPts val="610"/>
              </a:spcBef>
              <a:buFont typeface="Arial MT"/>
              <a:buChar char="•"/>
              <a:tabLst>
                <a:tab pos="268605" algn="l"/>
                <a:tab pos="269240" algn="l"/>
                <a:tab pos="865505" algn="l"/>
                <a:tab pos="2202815" algn="l"/>
                <a:tab pos="2743835" algn="l"/>
                <a:tab pos="3981450" algn="l"/>
                <a:tab pos="5513070" algn="l"/>
                <a:tab pos="6804025" algn="l"/>
                <a:tab pos="7217409" algn="l"/>
              </a:tabLst>
            </a:pPr>
            <a:endParaRPr lang="en-US" sz="2000" dirty="0"/>
          </a:p>
          <a:p>
            <a:pPr marL="268605" indent="-256540">
              <a:lnSpc>
                <a:spcPct val="100000"/>
              </a:lnSpc>
              <a:spcBef>
                <a:spcPts val="610"/>
              </a:spcBef>
              <a:buFont typeface="Arial MT"/>
              <a:buChar char="•"/>
              <a:tabLst>
                <a:tab pos="268605" algn="l"/>
                <a:tab pos="269240" algn="l"/>
                <a:tab pos="865505" algn="l"/>
                <a:tab pos="2202815" algn="l"/>
                <a:tab pos="2743835" algn="l"/>
                <a:tab pos="3981450" algn="l"/>
                <a:tab pos="5513070" algn="l"/>
                <a:tab pos="6804025" algn="l"/>
                <a:tab pos="7217409" algn="l"/>
              </a:tabLst>
            </a:pPr>
            <a:endParaRPr lang="en-US" sz="2000" dirty="0">
              <a:latin typeface="Times New Roman"/>
              <a:cs typeface="Times New Roman"/>
            </a:endParaRPr>
          </a:p>
          <a:p>
            <a:pPr marL="268605" indent="-256540">
              <a:lnSpc>
                <a:spcPct val="100000"/>
              </a:lnSpc>
              <a:spcBef>
                <a:spcPts val="610"/>
              </a:spcBef>
              <a:buFont typeface="Arial MT"/>
              <a:buChar char="•"/>
              <a:tabLst>
                <a:tab pos="268605" algn="l"/>
                <a:tab pos="269240" algn="l"/>
                <a:tab pos="865505" algn="l"/>
                <a:tab pos="2202815" algn="l"/>
                <a:tab pos="2743835" algn="l"/>
                <a:tab pos="3981450" algn="l"/>
                <a:tab pos="5513070" algn="l"/>
                <a:tab pos="6804025" algn="l"/>
                <a:tab pos="7217409" algn="l"/>
              </a:tabLst>
            </a:pPr>
            <a:endParaRPr lang="en-US" sz="2000" dirty="0">
              <a:latin typeface="Times New Roman"/>
              <a:cs typeface="Times New Roman"/>
            </a:endParaRPr>
          </a:p>
          <a:p>
            <a:endParaRPr lang="en-GB" dirty="0"/>
          </a:p>
        </p:txBody>
      </p:sp>
      <p:pic>
        <p:nvPicPr>
          <p:cNvPr id="5" name="Picture 4">
            <a:extLst>
              <a:ext uri="{FF2B5EF4-FFF2-40B4-BE49-F238E27FC236}">
                <a16:creationId xmlns:a16="http://schemas.microsoft.com/office/drawing/2014/main" id="{8B2FC6BC-7ACA-47F1-8AE6-19B7A4E9E93D}"/>
              </a:ext>
            </a:extLst>
          </p:cNvPr>
          <p:cNvPicPr>
            <a:picLocks noChangeAspect="1"/>
          </p:cNvPicPr>
          <p:nvPr/>
        </p:nvPicPr>
        <p:blipFill>
          <a:blip r:embed="rId2"/>
          <a:stretch>
            <a:fillRect/>
          </a:stretch>
        </p:blipFill>
        <p:spPr>
          <a:xfrm>
            <a:off x="1776120" y="2800350"/>
            <a:ext cx="1176630" cy="823031"/>
          </a:xfrm>
          <a:prstGeom prst="rect">
            <a:avLst/>
          </a:prstGeom>
        </p:spPr>
      </p:pic>
      <p:pic>
        <p:nvPicPr>
          <p:cNvPr id="6" name="Picture 5">
            <a:extLst>
              <a:ext uri="{FF2B5EF4-FFF2-40B4-BE49-F238E27FC236}">
                <a16:creationId xmlns:a16="http://schemas.microsoft.com/office/drawing/2014/main" id="{BF81A26C-963D-41F7-AC2E-2A46BDAA69ED}"/>
              </a:ext>
            </a:extLst>
          </p:cNvPr>
          <p:cNvPicPr>
            <a:picLocks noChangeAspect="1"/>
          </p:cNvPicPr>
          <p:nvPr/>
        </p:nvPicPr>
        <p:blipFill rotWithShape="1">
          <a:blip r:embed="rId3"/>
          <a:srcRect r="37799" b="-5252"/>
          <a:stretch/>
        </p:blipFill>
        <p:spPr>
          <a:xfrm>
            <a:off x="3891272" y="2647950"/>
            <a:ext cx="1880878" cy="1527174"/>
          </a:xfrm>
          <a:prstGeom prst="rect">
            <a:avLst/>
          </a:prstGeom>
        </p:spPr>
      </p:pic>
      <p:pic>
        <p:nvPicPr>
          <p:cNvPr id="7" name="Picture 6">
            <a:extLst>
              <a:ext uri="{FF2B5EF4-FFF2-40B4-BE49-F238E27FC236}">
                <a16:creationId xmlns:a16="http://schemas.microsoft.com/office/drawing/2014/main" id="{42CB1024-881C-40CB-9C61-97BF2144F0EC}"/>
              </a:ext>
            </a:extLst>
          </p:cNvPr>
          <p:cNvPicPr>
            <a:picLocks noChangeAspect="1"/>
          </p:cNvPicPr>
          <p:nvPr/>
        </p:nvPicPr>
        <p:blipFill>
          <a:blip r:embed="rId4"/>
          <a:stretch>
            <a:fillRect/>
          </a:stretch>
        </p:blipFill>
        <p:spPr>
          <a:xfrm>
            <a:off x="6613114" y="2876550"/>
            <a:ext cx="1140051" cy="798645"/>
          </a:xfrm>
          <a:prstGeom prst="rect">
            <a:avLst/>
          </a:prstGeom>
        </p:spPr>
      </p:pic>
      <p:pic>
        <p:nvPicPr>
          <p:cNvPr id="8" name="Picture 7">
            <a:extLst>
              <a:ext uri="{FF2B5EF4-FFF2-40B4-BE49-F238E27FC236}">
                <a16:creationId xmlns:a16="http://schemas.microsoft.com/office/drawing/2014/main" id="{B58CF8D1-1C5B-494B-A2C8-1E2788CF2283}"/>
              </a:ext>
            </a:extLst>
          </p:cNvPr>
          <p:cNvPicPr>
            <a:picLocks noChangeAspect="1"/>
          </p:cNvPicPr>
          <p:nvPr/>
        </p:nvPicPr>
        <p:blipFill>
          <a:blip r:embed="rId5"/>
          <a:stretch>
            <a:fillRect/>
          </a:stretch>
        </p:blipFill>
        <p:spPr>
          <a:xfrm>
            <a:off x="3236179" y="3181350"/>
            <a:ext cx="402371" cy="134124"/>
          </a:xfrm>
          <a:prstGeom prst="rect">
            <a:avLst/>
          </a:prstGeom>
        </p:spPr>
      </p:pic>
      <p:pic>
        <p:nvPicPr>
          <p:cNvPr id="9" name="Picture 8">
            <a:extLst>
              <a:ext uri="{FF2B5EF4-FFF2-40B4-BE49-F238E27FC236}">
                <a16:creationId xmlns:a16="http://schemas.microsoft.com/office/drawing/2014/main" id="{17D444C8-D31F-4E8D-9A4B-10A75E7C6FF3}"/>
              </a:ext>
            </a:extLst>
          </p:cNvPr>
          <p:cNvPicPr>
            <a:picLocks noChangeAspect="1"/>
          </p:cNvPicPr>
          <p:nvPr/>
        </p:nvPicPr>
        <p:blipFill>
          <a:blip r:embed="rId5"/>
          <a:stretch>
            <a:fillRect/>
          </a:stretch>
        </p:blipFill>
        <p:spPr>
          <a:xfrm rot="10800000">
            <a:off x="5997676" y="3181350"/>
            <a:ext cx="402371" cy="134124"/>
          </a:xfrm>
          <a:prstGeom prst="rect">
            <a:avLst/>
          </a:prstGeom>
        </p:spPr>
      </p:pic>
    </p:spTree>
    <p:extLst>
      <p:ext uri="{BB962C8B-B14F-4D97-AF65-F5344CB8AC3E}">
        <p14:creationId xmlns:p14="http://schemas.microsoft.com/office/powerpoint/2010/main" val="2653858225"/>
      </p:ext>
    </p:extLst>
  </p:cSld>
  <p:clrMapOvr>
    <a:masterClrMapping/>
  </p:clrMapOvr>
  <mc:AlternateContent xmlns:mc="http://schemas.openxmlformats.org/markup-compatibility/2006" xmlns:p14="http://schemas.microsoft.com/office/powerpoint/2010/main">
    <mc:Choice Requires="p14">
      <p:transition spd="slow" p14:dur="2000" advTm="42316"/>
    </mc:Choice>
    <mc:Fallback xmlns="">
      <p:transition spd="slow" advTm="42316"/>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6DEA55-A6FA-405C-BA6A-841EC67769D1}"/>
              </a:ext>
            </a:extLst>
          </p:cNvPr>
          <p:cNvSpPr>
            <a:spLocks noGrp="1"/>
          </p:cNvSpPr>
          <p:nvPr>
            <p:ph type="title"/>
          </p:nvPr>
        </p:nvSpPr>
        <p:spPr>
          <a:xfrm>
            <a:off x="2495551" y="133350"/>
            <a:ext cx="4800599" cy="615553"/>
          </a:xfrm>
        </p:spPr>
        <p:txBody>
          <a:bodyPr/>
          <a:lstStyle/>
          <a:p>
            <a:pPr algn="ctr"/>
            <a:r>
              <a:rPr lang="en-GB" dirty="0"/>
              <a:t>Fischer Projection </a:t>
            </a:r>
          </a:p>
        </p:txBody>
      </p:sp>
      <p:sp>
        <p:nvSpPr>
          <p:cNvPr id="3" name="Text Placeholder 2">
            <a:extLst>
              <a:ext uri="{FF2B5EF4-FFF2-40B4-BE49-F238E27FC236}">
                <a16:creationId xmlns:a16="http://schemas.microsoft.com/office/drawing/2014/main" id="{E4EE2C7D-68D2-43EF-BE08-9E27B959E3D7}"/>
              </a:ext>
            </a:extLst>
          </p:cNvPr>
          <p:cNvSpPr>
            <a:spLocks noGrp="1"/>
          </p:cNvSpPr>
          <p:nvPr>
            <p:ph type="body" idx="1"/>
          </p:nvPr>
        </p:nvSpPr>
        <p:spPr>
          <a:xfrm>
            <a:off x="361950" y="1123951"/>
            <a:ext cx="8305800" cy="5029199"/>
          </a:xfrm>
        </p:spPr>
        <p:txBody>
          <a:bodyPr/>
          <a:lstStyle/>
          <a:p>
            <a:pPr algn="just"/>
            <a:r>
              <a:rPr lang="en-US" sz="2000" dirty="0"/>
              <a:t>We have been using dashed lines and wedges to indicate perspective in drawing the stereochemistry of asymmetric carbon atoms. When we draw molecules with several asymmetric carbons, perspective drawings become time-consuming and cumbersome. In addition, the complicated drawings make it difficult to see the similarities and differences in groups of stereoisomers. At the turn of the 20th century, Emil Fischer was studying the stereochemistry of sugars, which contain as many as seven asymmetric carbon atoms. To draw these structures in perspective would have been difficult, and to pick out minor stereochemical differences in the drawings would have been nearly impossible. Fischer developed a symbolic way of drawing asymmetric carbon atoms, allowing them to be drawn rapidly. The Fischer projection also facilitates comparison of stereoisomers, holding them in their most symmetric conformation and emphasizing any differences in stereochemistry. We learn to use Fischer projections because they clarify stereochemical differences and allow fast and accurate comparison of structures.</a:t>
            </a:r>
          </a:p>
          <a:p>
            <a:pPr algn="just"/>
            <a:endParaRPr lang="en-US" sz="2000" dirty="0"/>
          </a:p>
          <a:p>
            <a:pPr algn="just"/>
            <a:endParaRPr lang="en-US" sz="2000" dirty="0"/>
          </a:p>
          <a:p>
            <a:pPr algn="just"/>
            <a:endParaRPr lang="en-US" sz="2000" dirty="0"/>
          </a:p>
          <a:p>
            <a:pPr algn="just"/>
            <a:endParaRPr lang="en-US" sz="2000" dirty="0"/>
          </a:p>
          <a:p>
            <a:pPr algn="just"/>
            <a:endParaRPr lang="en-US" sz="2000" dirty="0"/>
          </a:p>
          <a:p>
            <a:pPr algn="just"/>
            <a:endParaRPr lang="en-GB" sz="2000" dirty="0"/>
          </a:p>
        </p:txBody>
      </p:sp>
    </p:spTree>
    <p:extLst>
      <p:ext uri="{BB962C8B-B14F-4D97-AF65-F5344CB8AC3E}">
        <p14:creationId xmlns:p14="http://schemas.microsoft.com/office/powerpoint/2010/main" val="47550714"/>
      </p:ext>
    </p:extLst>
  </p:cSld>
  <p:clrMapOvr>
    <a:masterClrMapping/>
  </p:clrMapOvr>
  <mc:AlternateContent xmlns:mc="http://schemas.openxmlformats.org/markup-compatibility/2006" xmlns:p14="http://schemas.microsoft.com/office/powerpoint/2010/main">
    <mc:Choice Requires="p14">
      <p:transition spd="slow" p14:dur="2000" advTm="1890"/>
    </mc:Choice>
    <mc:Fallback xmlns="">
      <p:transition spd="slow" advTm="1890"/>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0590DA-4581-4FF9-BEF7-480B5D097EF6}"/>
              </a:ext>
            </a:extLst>
          </p:cNvPr>
          <p:cNvSpPr>
            <a:spLocks noGrp="1"/>
          </p:cNvSpPr>
          <p:nvPr>
            <p:ph type="title"/>
          </p:nvPr>
        </p:nvSpPr>
        <p:spPr>
          <a:xfrm>
            <a:off x="1428750" y="127397"/>
            <a:ext cx="6629400" cy="615553"/>
          </a:xfrm>
        </p:spPr>
        <p:txBody>
          <a:bodyPr/>
          <a:lstStyle/>
          <a:p>
            <a:pPr algn="ctr"/>
            <a:r>
              <a:rPr lang="en-US" sz="4000" dirty="0"/>
              <a:t>Drawing Fischer Projections</a:t>
            </a:r>
            <a:endParaRPr lang="en-GB" dirty="0"/>
          </a:p>
        </p:txBody>
      </p:sp>
      <p:sp>
        <p:nvSpPr>
          <p:cNvPr id="3" name="Text Placeholder 2">
            <a:extLst>
              <a:ext uri="{FF2B5EF4-FFF2-40B4-BE49-F238E27FC236}">
                <a16:creationId xmlns:a16="http://schemas.microsoft.com/office/drawing/2014/main" id="{D4B5EA15-4CD9-4EC1-B3FA-B22083B7F59F}"/>
              </a:ext>
            </a:extLst>
          </p:cNvPr>
          <p:cNvSpPr>
            <a:spLocks noGrp="1"/>
          </p:cNvSpPr>
          <p:nvPr>
            <p:ph type="body" idx="1"/>
          </p:nvPr>
        </p:nvSpPr>
        <p:spPr>
          <a:xfrm>
            <a:off x="917859" y="819150"/>
            <a:ext cx="7270181" cy="5232202"/>
          </a:xfrm>
        </p:spPr>
        <p:txBody>
          <a:bodyPr/>
          <a:lstStyle/>
          <a:p>
            <a:pPr algn="just"/>
            <a:r>
              <a:rPr lang="en-US" sz="2000" dirty="0"/>
              <a:t>The Fischer projection looks like a cross, with the asymmetric carbon (usually not drawn in) at the point where the lines cross. The horizontal lines are taken to be wedges—that is, bonds that project out toward the viewer. The vertical lines are taken to project away from the viewer, as dashed lines. Figure below shows the perspective implied by the Fischer projection. The center drawing, with the wedged horizontal bonds looking like a bow tie, illustrates why this projection is sometimes called the “bow-tie convention.” Problem next slide should help you to visualize how the Fischer projection is used.</a:t>
            </a:r>
          </a:p>
          <a:p>
            <a:pPr algn="just"/>
            <a:endParaRPr lang="en-US" sz="2000" dirty="0"/>
          </a:p>
          <a:p>
            <a:pPr algn="just"/>
            <a:endParaRPr lang="en-US" sz="2000" dirty="0"/>
          </a:p>
          <a:p>
            <a:pPr algn="just"/>
            <a:endParaRPr lang="en-US" sz="2000" dirty="0"/>
          </a:p>
          <a:p>
            <a:pPr algn="just"/>
            <a:endParaRPr lang="en-US" sz="2000" dirty="0"/>
          </a:p>
          <a:p>
            <a:pPr algn="just"/>
            <a:endParaRPr lang="en-US" sz="2000" dirty="0"/>
          </a:p>
          <a:p>
            <a:pPr algn="just"/>
            <a:endParaRPr lang="en-US" sz="2000" dirty="0"/>
          </a:p>
          <a:p>
            <a:pPr algn="just"/>
            <a:endParaRPr lang="en-US" sz="2000" dirty="0"/>
          </a:p>
        </p:txBody>
      </p:sp>
      <p:pic>
        <p:nvPicPr>
          <p:cNvPr id="6" name="Picture 5">
            <a:extLst>
              <a:ext uri="{FF2B5EF4-FFF2-40B4-BE49-F238E27FC236}">
                <a16:creationId xmlns:a16="http://schemas.microsoft.com/office/drawing/2014/main" id="{34E5FD5E-9448-4583-8EFB-6D44FB35F277}"/>
              </a:ext>
            </a:extLst>
          </p:cNvPr>
          <p:cNvPicPr>
            <a:picLocks noChangeAspect="1"/>
          </p:cNvPicPr>
          <p:nvPr/>
        </p:nvPicPr>
        <p:blipFill>
          <a:blip r:embed="rId2"/>
          <a:stretch>
            <a:fillRect/>
          </a:stretch>
        </p:blipFill>
        <p:spPr>
          <a:xfrm>
            <a:off x="2982125" y="3638550"/>
            <a:ext cx="5228425" cy="3124200"/>
          </a:xfrm>
          <a:prstGeom prst="rect">
            <a:avLst/>
          </a:prstGeom>
        </p:spPr>
      </p:pic>
      <p:pic>
        <p:nvPicPr>
          <p:cNvPr id="8" name="Picture 7">
            <a:extLst>
              <a:ext uri="{FF2B5EF4-FFF2-40B4-BE49-F238E27FC236}">
                <a16:creationId xmlns:a16="http://schemas.microsoft.com/office/drawing/2014/main" id="{A9C79398-5AF9-43B5-BFAD-22B55E185698}"/>
              </a:ext>
            </a:extLst>
          </p:cNvPr>
          <p:cNvPicPr>
            <a:picLocks noChangeAspect="1"/>
          </p:cNvPicPr>
          <p:nvPr/>
        </p:nvPicPr>
        <p:blipFill>
          <a:blip r:embed="rId3"/>
          <a:stretch>
            <a:fillRect/>
          </a:stretch>
        </p:blipFill>
        <p:spPr>
          <a:xfrm>
            <a:off x="238067" y="5005286"/>
            <a:ext cx="2867083" cy="1300264"/>
          </a:xfrm>
          <a:prstGeom prst="rect">
            <a:avLst/>
          </a:prstGeom>
          <a:effectLst>
            <a:glow rad="101600">
              <a:schemeClr val="accent1">
                <a:satMod val="175000"/>
                <a:alpha val="40000"/>
              </a:schemeClr>
            </a:glow>
          </a:effectLst>
        </p:spPr>
      </p:pic>
    </p:spTree>
    <p:extLst>
      <p:ext uri="{BB962C8B-B14F-4D97-AF65-F5344CB8AC3E}">
        <p14:creationId xmlns:p14="http://schemas.microsoft.com/office/powerpoint/2010/main" val="2822365299"/>
      </p:ext>
    </p:extLst>
  </p:cSld>
  <p:clrMapOvr>
    <a:masterClrMapping/>
  </p:clrMapOvr>
  <mc:AlternateContent xmlns:mc="http://schemas.openxmlformats.org/markup-compatibility/2006" xmlns:p14="http://schemas.microsoft.com/office/powerpoint/2010/main">
    <mc:Choice Requires="p14">
      <p:transition spd="slow" p14:dur="2000" advTm="14661"/>
    </mc:Choice>
    <mc:Fallback xmlns="">
      <p:transition spd="slow" advTm="14661"/>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24F4FA-4443-455E-BF22-C769BE2D31C6}"/>
              </a:ext>
            </a:extLst>
          </p:cNvPr>
          <p:cNvSpPr>
            <a:spLocks noGrp="1"/>
          </p:cNvSpPr>
          <p:nvPr>
            <p:ph type="title"/>
          </p:nvPr>
        </p:nvSpPr>
        <p:spPr/>
        <p:txBody>
          <a:bodyPr/>
          <a:lstStyle/>
          <a:p>
            <a:pPr algn="ctr"/>
            <a:r>
              <a:rPr lang="en-US" dirty="0"/>
              <a:t>Solved Problem</a:t>
            </a:r>
            <a:endParaRPr lang="en-GB" dirty="0"/>
          </a:p>
        </p:txBody>
      </p:sp>
      <p:pic>
        <p:nvPicPr>
          <p:cNvPr id="5" name="Picture 4">
            <a:extLst>
              <a:ext uri="{FF2B5EF4-FFF2-40B4-BE49-F238E27FC236}">
                <a16:creationId xmlns:a16="http://schemas.microsoft.com/office/drawing/2014/main" id="{5A655E6A-3254-4160-87E4-B602C2B978F9}"/>
              </a:ext>
            </a:extLst>
          </p:cNvPr>
          <p:cNvPicPr>
            <a:picLocks noChangeAspect="1"/>
          </p:cNvPicPr>
          <p:nvPr/>
        </p:nvPicPr>
        <p:blipFill>
          <a:blip r:embed="rId2"/>
          <a:stretch>
            <a:fillRect/>
          </a:stretch>
        </p:blipFill>
        <p:spPr>
          <a:xfrm>
            <a:off x="1581150" y="1276350"/>
            <a:ext cx="6986445" cy="2057400"/>
          </a:xfrm>
          <a:prstGeom prst="rect">
            <a:avLst/>
          </a:prstGeom>
        </p:spPr>
      </p:pic>
      <p:pic>
        <p:nvPicPr>
          <p:cNvPr id="7" name="Picture 6">
            <a:extLst>
              <a:ext uri="{FF2B5EF4-FFF2-40B4-BE49-F238E27FC236}">
                <a16:creationId xmlns:a16="http://schemas.microsoft.com/office/drawing/2014/main" id="{781BE5D5-E49C-4276-BB77-AB5173AD4634}"/>
              </a:ext>
            </a:extLst>
          </p:cNvPr>
          <p:cNvPicPr>
            <a:picLocks noChangeAspect="1"/>
          </p:cNvPicPr>
          <p:nvPr/>
        </p:nvPicPr>
        <p:blipFill>
          <a:blip r:embed="rId3"/>
          <a:stretch>
            <a:fillRect/>
          </a:stretch>
        </p:blipFill>
        <p:spPr>
          <a:xfrm>
            <a:off x="1581150" y="3257550"/>
            <a:ext cx="5895060" cy="2285710"/>
          </a:xfrm>
          <a:prstGeom prst="rect">
            <a:avLst/>
          </a:prstGeom>
        </p:spPr>
      </p:pic>
    </p:spTree>
    <p:extLst>
      <p:ext uri="{BB962C8B-B14F-4D97-AF65-F5344CB8AC3E}">
        <p14:creationId xmlns:p14="http://schemas.microsoft.com/office/powerpoint/2010/main" val="178521854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607928-3F6A-4778-965C-DC91AAC52285}"/>
              </a:ext>
            </a:extLst>
          </p:cNvPr>
          <p:cNvSpPr>
            <a:spLocks noGrp="1"/>
          </p:cNvSpPr>
          <p:nvPr>
            <p:ph type="title"/>
          </p:nvPr>
        </p:nvSpPr>
        <p:spPr/>
        <p:txBody>
          <a:bodyPr/>
          <a:lstStyle/>
          <a:p>
            <a:pPr algn="ctr"/>
            <a:r>
              <a:rPr lang="en-US" dirty="0"/>
              <a:t>Solved Problem</a:t>
            </a:r>
            <a:endParaRPr lang="en-GB" dirty="0"/>
          </a:p>
        </p:txBody>
      </p:sp>
      <p:sp>
        <p:nvSpPr>
          <p:cNvPr id="3" name="Text Placeholder 2">
            <a:extLst>
              <a:ext uri="{FF2B5EF4-FFF2-40B4-BE49-F238E27FC236}">
                <a16:creationId xmlns:a16="http://schemas.microsoft.com/office/drawing/2014/main" id="{70C9B370-E4BC-48EB-90AF-54BF2770BBF2}"/>
              </a:ext>
            </a:extLst>
          </p:cNvPr>
          <p:cNvSpPr>
            <a:spLocks noGrp="1"/>
          </p:cNvSpPr>
          <p:nvPr>
            <p:ph type="body" idx="1"/>
          </p:nvPr>
        </p:nvSpPr>
        <p:spPr>
          <a:xfrm>
            <a:off x="917859" y="1309623"/>
            <a:ext cx="7270181" cy="5078313"/>
          </a:xfrm>
        </p:spPr>
        <p:txBody>
          <a:bodyPr/>
          <a:lstStyle/>
          <a:p>
            <a:endParaRPr lang="en-US"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p:txBody>
      </p:sp>
      <p:pic>
        <p:nvPicPr>
          <p:cNvPr id="5" name="Picture 4">
            <a:extLst>
              <a:ext uri="{FF2B5EF4-FFF2-40B4-BE49-F238E27FC236}">
                <a16:creationId xmlns:a16="http://schemas.microsoft.com/office/drawing/2014/main" id="{52CE0A7C-FE7C-4E12-8A50-25090860DC37}"/>
              </a:ext>
            </a:extLst>
          </p:cNvPr>
          <p:cNvPicPr>
            <a:picLocks noChangeAspect="1"/>
          </p:cNvPicPr>
          <p:nvPr/>
        </p:nvPicPr>
        <p:blipFill>
          <a:blip r:embed="rId2"/>
          <a:stretch>
            <a:fillRect/>
          </a:stretch>
        </p:blipFill>
        <p:spPr>
          <a:xfrm>
            <a:off x="1070260" y="3625980"/>
            <a:ext cx="7292690" cy="1765170"/>
          </a:xfrm>
          <a:prstGeom prst="rect">
            <a:avLst/>
          </a:prstGeom>
        </p:spPr>
      </p:pic>
      <p:sp>
        <p:nvSpPr>
          <p:cNvPr id="7" name="TextBox 6">
            <a:extLst>
              <a:ext uri="{FF2B5EF4-FFF2-40B4-BE49-F238E27FC236}">
                <a16:creationId xmlns:a16="http://schemas.microsoft.com/office/drawing/2014/main" id="{16661399-A4B7-4B3E-B140-6E84F4A573A3}"/>
              </a:ext>
            </a:extLst>
          </p:cNvPr>
          <p:cNvSpPr txBox="1"/>
          <p:nvPr/>
        </p:nvSpPr>
        <p:spPr>
          <a:xfrm>
            <a:off x="514350" y="1367969"/>
            <a:ext cx="8153400" cy="4708981"/>
          </a:xfrm>
          <a:prstGeom prst="rect">
            <a:avLst/>
          </a:prstGeom>
          <a:noFill/>
        </p:spPr>
        <p:txBody>
          <a:bodyPr wrap="square">
            <a:spAutoFit/>
          </a:bodyPr>
          <a:lstStyle/>
          <a:p>
            <a:r>
              <a:rPr lang="en-US" sz="2000" b="1" i="1" dirty="0">
                <a:solidFill>
                  <a:schemeClr val="hlink"/>
                </a:solidFill>
                <a:latin typeface="Times New Roman"/>
                <a:cs typeface="Times New Roman"/>
              </a:rPr>
              <a:t>In working the previous problem, you may have noticed that Fischer projections that differ by a 180° rotation are the same. When we rotate a Fischer projection by 180°, the vertical (dashed line) bonds still end up vertical, and the horizontal (wedged) lines still end up horizontal. The “horizontal lines forward, vertical lines back” convention is maintained.</a:t>
            </a:r>
          </a:p>
          <a:p>
            <a:endParaRPr lang="en-US" sz="2000" b="1" i="1" dirty="0">
              <a:solidFill>
                <a:schemeClr val="hlink"/>
              </a:solidFill>
              <a:latin typeface="Times New Roman"/>
              <a:cs typeface="Times New Roman"/>
            </a:endParaRPr>
          </a:p>
          <a:p>
            <a:endParaRPr lang="en-US" sz="2000" b="1" i="1" dirty="0">
              <a:solidFill>
                <a:schemeClr val="hlink"/>
              </a:solidFill>
              <a:latin typeface="Times New Roman"/>
              <a:cs typeface="Times New Roman"/>
            </a:endParaRPr>
          </a:p>
          <a:p>
            <a:endParaRPr lang="en-US" sz="2000" b="1" i="1" dirty="0">
              <a:solidFill>
                <a:schemeClr val="hlink"/>
              </a:solidFill>
              <a:latin typeface="Times New Roman"/>
              <a:cs typeface="Times New Roman"/>
            </a:endParaRPr>
          </a:p>
          <a:p>
            <a:endParaRPr lang="en-US" sz="2000" b="1" i="1" dirty="0">
              <a:solidFill>
                <a:schemeClr val="hlink"/>
              </a:solidFill>
              <a:latin typeface="Times New Roman"/>
              <a:cs typeface="Times New Roman"/>
            </a:endParaRPr>
          </a:p>
          <a:p>
            <a:endParaRPr lang="en-US" sz="2000" b="1" i="1" dirty="0">
              <a:solidFill>
                <a:schemeClr val="hlink"/>
              </a:solidFill>
              <a:latin typeface="Times New Roman"/>
              <a:cs typeface="Times New Roman"/>
            </a:endParaRPr>
          </a:p>
          <a:p>
            <a:endParaRPr lang="en-US" sz="2000" b="1" i="1" dirty="0">
              <a:solidFill>
                <a:schemeClr val="hlink"/>
              </a:solidFill>
              <a:latin typeface="Times New Roman"/>
              <a:cs typeface="Times New Roman"/>
            </a:endParaRPr>
          </a:p>
          <a:p>
            <a:endParaRPr lang="en-US" sz="2000" b="1" i="1" dirty="0">
              <a:solidFill>
                <a:schemeClr val="hlink"/>
              </a:solidFill>
              <a:latin typeface="Times New Roman"/>
              <a:cs typeface="Times New Roman"/>
            </a:endParaRPr>
          </a:p>
          <a:p>
            <a:endParaRPr lang="en-US" sz="2000" b="1" i="1" dirty="0">
              <a:solidFill>
                <a:schemeClr val="hlink"/>
              </a:solidFill>
              <a:latin typeface="Times New Roman"/>
              <a:cs typeface="Times New Roman"/>
            </a:endParaRPr>
          </a:p>
          <a:p>
            <a:endParaRPr lang="en-US" sz="2000" b="1" i="1" dirty="0">
              <a:solidFill>
                <a:schemeClr val="hlink"/>
              </a:solidFill>
              <a:latin typeface="Times New Roman"/>
              <a:cs typeface="Times New Roman"/>
            </a:endParaRPr>
          </a:p>
          <a:p>
            <a:endParaRPr lang="en-GB" sz="2000" b="1" i="1" dirty="0">
              <a:solidFill>
                <a:schemeClr val="hlink"/>
              </a:solidFill>
              <a:latin typeface="Times New Roman"/>
              <a:cs typeface="Times New Roman"/>
            </a:endParaRPr>
          </a:p>
        </p:txBody>
      </p:sp>
    </p:spTree>
    <p:extLst>
      <p:ext uri="{BB962C8B-B14F-4D97-AF65-F5344CB8AC3E}">
        <p14:creationId xmlns:p14="http://schemas.microsoft.com/office/powerpoint/2010/main" val="143216090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DAF7B3-F75E-4570-BD25-7E9752C645DC}"/>
              </a:ext>
            </a:extLst>
          </p:cNvPr>
          <p:cNvSpPr>
            <a:spLocks noGrp="1"/>
          </p:cNvSpPr>
          <p:nvPr>
            <p:ph type="title"/>
          </p:nvPr>
        </p:nvSpPr>
        <p:spPr/>
        <p:txBody>
          <a:bodyPr/>
          <a:lstStyle/>
          <a:p>
            <a:pPr algn="ctr"/>
            <a:r>
              <a:rPr lang="en-US" dirty="0"/>
              <a:t>Solved Problem</a:t>
            </a:r>
            <a:endParaRPr lang="en-GB" dirty="0"/>
          </a:p>
        </p:txBody>
      </p:sp>
      <p:sp>
        <p:nvSpPr>
          <p:cNvPr id="3" name="Text Placeholder 2">
            <a:extLst>
              <a:ext uri="{FF2B5EF4-FFF2-40B4-BE49-F238E27FC236}">
                <a16:creationId xmlns:a16="http://schemas.microsoft.com/office/drawing/2014/main" id="{113DFDDF-5A75-4CF9-87BE-2EF2FE56994B}"/>
              </a:ext>
            </a:extLst>
          </p:cNvPr>
          <p:cNvSpPr>
            <a:spLocks noGrp="1"/>
          </p:cNvSpPr>
          <p:nvPr>
            <p:ph type="body" idx="1"/>
          </p:nvPr>
        </p:nvSpPr>
        <p:spPr>
          <a:xfrm>
            <a:off x="917859" y="1309623"/>
            <a:ext cx="7270181" cy="3231654"/>
          </a:xfrm>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1" i="1" u="none" strike="noStrike" kern="1200" cap="none" spc="0" normalizeH="0" baseline="0" noProof="0" dirty="0">
                <a:ln>
                  <a:noFill/>
                </a:ln>
                <a:solidFill>
                  <a:srgbClr val="0000FF"/>
                </a:solidFill>
                <a:effectLst/>
                <a:uLnTx/>
                <a:uFillTx/>
                <a:latin typeface="Times New Roman"/>
                <a:ea typeface="+mn-ea"/>
                <a:cs typeface="Times New Roman"/>
              </a:rPr>
              <a:t>On the other hand, if we were to rotate a Fischer projection by 90°, we would change the configuration and confuse the viewer. The original projection has the vertical groups back (dashed lines) and the horizontal groups forward. When we rotate the projection by 90°, the vertical bonds become horizontal and the horizontal bonds become vertical. The viewer assumes that the horizontal bonds come forward and that the vertical bonds go back. The viewer sees a different molecule (actually, the enantiomer of the original molecule).</a:t>
            </a:r>
          </a:p>
          <a:p>
            <a:pPr algn="just"/>
            <a:endParaRPr lang="en-GB" dirty="0"/>
          </a:p>
        </p:txBody>
      </p:sp>
      <p:pic>
        <p:nvPicPr>
          <p:cNvPr id="5" name="Picture 4">
            <a:extLst>
              <a:ext uri="{FF2B5EF4-FFF2-40B4-BE49-F238E27FC236}">
                <a16:creationId xmlns:a16="http://schemas.microsoft.com/office/drawing/2014/main" id="{D7D97BA6-ED1C-4D74-B3F2-A9A2A6767740}"/>
              </a:ext>
            </a:extLst>
          </p:cNvPr>
          <p:cNvPicPr>
            <a:picLocks noChangeAspect="1"/>
          </p:cNvPicPr>
          <p:nvPr/>
        </p:nvPicPr>
        <p:blipFill>
          <a:blip r:embed="rId2"/>
          <a:stretch>
            <a:fillRect/>
          </a:stretch>
        </p:blipFill>
        <p:spPr>
          <a:xfrm>
            <a:off x="1200150" y="4400550"/>
            <a:ext cx="6737599" cy="1983595"/>
          </a:xfrm>
          <a:prstGeom prst="rect">
            <a:avLst/>
          </a:prstGeom>
        </p:spPr>
      </p:pic>
    </p:spTree>
    <p:extLst>
      <p:ext uri="{BB962C8B-B14F-4D97-AF65-F5344CB8AC3E}">
        <p14:creationId xmlns:p14="http://schemas.microsoft.com/office/powerpoint/2010/main" val="225501327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2B9F7-800B-4FE3-9C50-FB5BBE15D93E}"/>
              </a:ext>
            </a:extLst>
          </p:cNvPr>
          <p:cNvSpPr>
            <a:spLocks noGrp="1"/>
          </p:cNvSpPr>
          <p:nvPr>
            <p:ph type="title"/>
          </p:nvPr>
        </p:nvSpPr>
        <p:spPr>
          <a:xfrm>
            <a:off x="1657351" y="110236"/>
            <a:ext cx="6400800" cy="615553"/>
          </a:xfrm>
        </p:spPr>
        <p:txBody>
          <a:bodyPr/>
          <a:lstStyle/>
          <a:p>
            <a:pPr algn="ctr"/>
            <a:r>
              <a:rPr lang="en-US" dirty="0"/>
              <a:t>Drawing Fisher Projection</a:t>
            </a:r>
            <a:endParaRPr lang="en-GB" dirty="0"/>
          </a:p>
        </p:txBody>
      </p:sp>
      <p:sp>
        <p:nvSpPr>
          <p:cNvPr id="3" name="Text Placeholder 2">
            <a:extLst>
              <a:ext uri="{FF2B5EF4-FFF2-40B4-BE49-F238E27FC236}">
                <a16:creationId xmlns:a16="http://schemas.microsoft.com/office/drawing/2014/main" id="{7E3AC971-C560-4F1F-87B7-531214958AFC}"/>
              </a:ext>
            </a:extLst>
          </p:cNvPr>
          <p:cNvSpPr>
            <a:spLocks noGrp="1"/>
          </p:cNvSpPr>
          <p:nvPr>
            <p:ph type="body" idx="1"/>
          </p:nvPr>
        </p:nvSpPr>
        <p:spPr>
          <a:xfrm>
            <a:off x="917859" y="895350"/>
            <a:ext cx="7270181" cy="3693319"/>
          </a:xfrm>
        </p:spPr>
        <p:txBody>
          <a:bodyPr/>
          <a:lstStyle/>
          <a:p>
            <a:pPr algn="just"/>
            <a:r>
              <a:rPr lang="en-US" sz="2000" dirty="0"/>
              <a:t>In comparing Fischer projections, we cannot rotate them by 90°, and we cannot flip them over. Either of these operations gives an incorrect representation of the molecule. The Fischer projection must be kept in the plane of the paper, and it may be rotated only by 180°. The final rule for drawing Fischer projections helps to ensure that we do not rotate the drawing by 90°. This rule is that the carbon chain is drawn along the vertical line of the Fischer projection, usually with the IUPAC numbering from top to bottom. In most cases, this numbering places the most highly oxidized carbon substituent at the top. For example, to represent (R)-propane-1,2-diol with a Fischer projection, we should arrange the three carbon atoms along the vertical. C1 is placed at the top, and C3 at the bottom.</a:t>
            </a:r>
            <a:endParaRPr lang="en-GB" sz="2000" dirty="0"/>
          </a:p>
        </p:txBody>
      </p:sp>
      <p:pic>
        <p:nvPicPr>
          <p:cNvPr id="5" name="Picture 4">
            <a:extLst>
              <a:ext uri="{FF2B5EF4-FFF2-40B4-BE49-F238E27FC236}">
                <a16:creationId xmlns:a16="http://schemas.microsoft.com/office/drawing/2014/main" id="{6833B296-0229-4ACA-9A09-5D375AD631F8}"/>
              </a:ext>
            </a:extLst>
          </p:cNvPr>
          <p:cNvPicPr>
            <a:picLocks noChangeAspect="1"/>
          </p:cNvPicPr>
          <p:nvPr/>
        </p:nvPicPr>
        <p:blipFill>
          <a:blip r:embed="rId2"/>
          <a:stretch>
            <a:fillRect/>
          </a:stretch>
        </p:blipFill>
        <p:spPr>
          <a:xfrm>
            <a:off x="2495550" y="4629150"/>
            <a:ext cx="4648200" cy="2026376"/>
          </a:xfrm>
          <a:prstGeom prst="rect">
            <a:avLst/>
          </a:prstGeom>
        </p:spPr>
      </p:pic>
    </p:spTree>
    <p:extLst>
      <p:ext uri="{BB962C8B-B14F-4D97-AF65-F5344CB8AC3E}">
        <p14:creationId xmlns:p14="http://schemas.microsoft.com/office/powerpoint/2010/main" val="4140364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F130AA-FF3B-4C12-96E9-EE87CF11C442}"/>
              </a:ext>
            </a:extLst>
          </p:cNvPr>
          <p:cNvSpPr>
            <a:spLocks noGrp="1"/>
          </p:cNvSpPr>
          <p:nvPr>
            <p:ph type="title"/>
          </p:nvPr>
        </p:nvSpPr>
        <p:spPr>
          <a:xfrm>
            <a:off x="2170303" y="184150"/>
            <a:ext cx="4765293" cy="635000"/>
          </a:xfrm>
        </p:spPr>
        <p:txBody>
          <a:bodyPr/>
          <a:lstStyle/>
          <a:p>
            <a:pPr algn="ctr"/>
            <a:r>
              <a:rPr lang="en-US" dirty="0"/>
              <a:t>Problems </a:t>
            </a:r>
            <a:endParaRPr lang="en-GB" dirty="0"/>
          </a:p>
        </p:txBody>
      </p:sp>
      <p:pic>
        <p:nvPicPr>
          <p:cNvPr id="5" name="Picture 4">
            <a:extLst>
              <a:ext uri="{FF2B5EF4-FFF2-40B4-BE49-F238E27FC236}">
                <a16:creationId xmlns:a16="http://schemas.microsoft.com/office/drawing/2014/main" id="{50AB3051-9126-496A-B129-83309C2893A6}"/>
              </a:ext>
            </a:extLst>
          </p:cNvPr>
          <p:cNvPicPr>
            <a:picLocks noChangeAspect="1"/>
          </p:cNvPicPr>
          <p:nvPr/>
        </p:nvPicPr>
        <p:blipFill>
          <a:blip r:embed="rId2"/>
          <a:stretch>
            <a:fillRect/>
          </a:stretch>
        </p:blipFill>
        <p:spPr>
          <a:xfrm>
            <a:off x="438150" y="971550"/>
            <a:ext cx="8320035" cy="2671864"/>
          </a:xfrm>
          <a:prstGeom prst="rect">
            <a:avLst/>
          </a:prstGeom>
        </p:spPr>
      </p:pic>
      <p:pic>
        <p:nvPicPr>
          <p:cNvPr id="7" name="Picture 6">
            <a:extLst>
              <a:ext uri="{FF2B5EF4-FFF2-40B4-BE49-F238E27FC236}">
                <a16:creationId xmlns:a16="http://schemas.microsoft.com/office/drawing/2014/main" id="{9A7E8F4D-91DD-44BD-8F06-C030CA02A9F7}"/>
              </a:ext>
            </a:extLst>
          </p:cNvPr>
          <p:cNvPicPr>
            <a:picLocks noChangeAspect="1"/>
          </p:cNvPicPr>
          <p:nvPr/>
        </p:nvPicPr>
        <p:blipFill>
          <a:blip r:embed="rId3"/>
          <a:stretch>
            <a:fillRect/>
          </a:stretch>
        </p:blipFill>
        <p:spPr>
          <a:xfrm>
            <a:off x="2724150" y="3867150"/>
            <a:ext cx="3657600" cy="2427200"/>
          </a:xfrm>
          <a:prstGeom prst="rect">
            <a:avLst/>
          </a:prstGeom>
        </p:spPr>
      </p:pic>
    </p:spTree>
    <p:extLst>
      <p:ext uri="{BB962C8B-B14F-4D97-AF65-F5344CB8AC3E}">
        <p14:creationId xmlns:p14="http://schemas.microsoft.com/office/powerpoint/2010/main" val="42462406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8AF9B3-6E06-49E2-986C-BC0716964B9B}"/>
              </a:ext>
            </a:extLst>
          </p:cNvPr>
          <p:cNvSpPr>
            <a:spLocks noGrp="1"/>
          </p:cNvSpPr>
          <p:nvPr>
            <p:ph type="title"/>
          </p:nvPr>
        </p:nvSpPr>
        <p:spPr>
          <a:xfrm>
            <a:off x="1123950" y="133350"/>
            <a:ext cx="7086599" cy="1470913"/>
          </a:xfrm>
        </p:spPr>
        <p:txBody>
          <a:bodyPr/>
          <a:lstStyle/>
          <a:p>
            <a:pPr algn="ctr"/>
            <a:r>
              <a:rPr lang="en-US" dirty="0"/>
              <a:t>Drawing Mirror Images of Fischer Projections</a:t>
            </a:r>
            <a:br>
              <a:rPr lang="en-US" dirty="0"/>
            </a:br>
            <a:endParaRPr lang="en-GB" dirty="0"/>
          </a:p>
        </p:txBody>
      </p:sp>
      <p:sp>
        <p:nvSpPr>
          <p:cNvPr id="3" name="Text Placeholder 2">
            <a:extLst>
              <a:ext uri="{FF2B5EF4-FFF2-40B4-BE49-F238E27FC236}">
                <a16:creationId xmlns:a16="http://schemas.microsoft.com/office/drawing/2014/main" id="{51D5D660-DCF9-4103-A897-ED97891EFE45}"/>
              </a:ext>
            </a:extLst>
          </p:cNvPr>
          <p:cNvSpPr>
            <a:spLocks noGrp="1"/>
          </p:cNvSpPr>
          <p:nvPr>
            <p:ph type="body" idx="1"/>
          </p:nvPr>
        </p:nvSpPr>
        <p:spPr>
          <a:xfrm>
            <a:off x="917859" y="1771055"/>
            <a:ext cx="7368891" cy="4001095"/>
          </a:xfrm>
        </p:spPr>
        <p:txBody>
          <a:bodyPr/>
          <a:lstStyle/>
          <a:p>
            <a:pPr algn="just"/>
            <a:r>
              <a:rPr lang="en-US" sz="2000" dirty="0"/>
              <a:t>How should we draw the mirror image of a molecule drawn in Fischer projection? With our perspective drawings, the rule was to reverse left and right while keeping the other directions (up and down, front and back) in their same positions. This rule still applies to Fischer projections. Interchanging the groups on the horizontal part of the cross reverses left and right while leaving the other directions unchanged. Testing for </a:t>
            </a:r>
            <a:r>
              <a:rPr lang="en-US" sz="2000" dirty="0" err="1"/>
              <a:t>enantiomerism</a:t>
            </a:r>
            <a:r>
              <a:rPr lang="en-US" sz="2000" dirty="0"/>
              <a:t> is particularly simple using Fischer projections. If the Fischer projections are properly drawn (carbon chain along the vertical), and if the mirror image cannot be made to look the same as the original structure with a 180° rotation in the plane of the paper, the two mirror images are enantiomers. In the following examples, any groups that fail to superimpose after a 180° rotation are circled in red.</a:t>
            </a:r>
            <a:endParaRPr lang="en-GB" sz="2000" dirty="0"/>
          </a:p>
        </p:txBody>
      </p:sp>
    </p:spTree>
    <p:extLst>
      <p:ext uri="{BB962C8B-B14F-4D97-AF65-F5344CB8AC3E}">
        <p14:creationId xmlns:p14="http://schemas.microsoft.com/office/powerpoint/2010/main" val="249580787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DBD886-09FE-458E-8203-D213B3560B40}"/>
              </a:ext>
            </a:extLst>
          </p:cNvPr>
          <p:cNvSpPr>
            <a:spLocks noGrp="1"/>
          </p:cNvSpPr>
          <p:nvPr>
            <p:ph type="title"/>
          </p:nvPr>
        </p:nvSpPr>
        <p:spPr>
          <a:xfrm>
            <a:off x="1581150" y="110237"/>
            <a:ext cx="6345047" cy="1318513"/>
          </a:xfrm>
        </p:spPr>
        <p:txBody>
          <a:bodyPr/>
          <a:lstStyle/>
          <a:p>
            <a:pPr algn="ctr"/>
            <a:r>
              <a:rPr lang="en-US" dirty="0"/>
              <a:t>Drawing Mirror Images of Fischer Projections</a:t>
            </a:r>
            <a:br>
              <a:rPr lang="en-US" dirty="0"/>
            </a:br>
            <a:endParaRPr lang="en-GB" dirty="0"/>
          </a:p>
        </p:txBody>
      </p:sp>
      <p:pic>
        <p:nvPicPr>
          <p:cNvPr id="4" name="Picture 3">
            <a:extLst>
              <a:ext uri="{FF2B5EF4-FFF2-40B4-BE49-F238E27FC236}">
                <a16:creationId xmlns:a16="http://schemas.microsoft.com/office/drawing/2014/main" id="{69CA0AB8-925E-4F9F-AAA9-958501DEB40D}"/>
              </a:ext>
            </a:extLst>
          </p:cNvPr>
          <p:cNvPicPr>
            <a:picLocks noChangeAspect="1"/>
          </p:cNvPicPr>
          <p:nvPr/>
        </p:nvPicPr>
        <p:blipFill>
          <a:blip r:embed="rId2"/>
          <a:stretch>
            <a:fillRect/>
          </a:stretch>
        </p:blipFill>
        <p:spPr>
          <a:xfrm>
            <a:off x="1504950" y="1733550"/>
            <a:ext cx="6172200" cy="4548724"/>
          </a:xfrm>
          <a:prstGeom prst="rect">
            <a:avLst/>
          </a:prstGeom>
        </p:spPr>
      </p:pic>
    </p:spTree>
    <p:extLst>
      <p:ext uri="{BB962C8B-B14F-4D97-AF65-F5344CB8AC3E}">
        <p14:creationId xmlns:p14="http://schemas.microsoft.com/office/powerpoint/2010/main" val="394410331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7F1460-6ED6-453A-9AE7-24334139DA77}"/>
              </a:ext>
            </a:extLst>
          </p:cNvPr>
          <p:cNvSpPr>
            <a:spLocks noGrp="1"/>
          </p:cNvSpPr>
          <p:nvPr>
            <p:ph type="title"/>
          </p:nvPr>
        </p:nvSpPr>
        <p:spPr>
          <a:xfrm>
            <a:off x="1352550" y="112138"/>
            <a:ext cx="6477000" cy="1394713"/>
          </a:xfrm>
        </p:spPr>
        <p:txBody>
          <a:bodyPr/>
          <a:lstStyle/>
          <a:p>
            <a:pPr algn="ctr"/>
            <a:r>
              <a:rPr lang="en-US" dirty="0"/>
              <a:t>Drawing Mirror Images of Fischer Projections</a:t>
            </a:r>
            <a:br>
              <a:rPr lang="en-US" dirty="0"/>
            </a:br>
            <a:endParaRPr lang="en-GB" dirty="0"/>
          </a:p>
        </p:txBody>
      </p:sp>
      <p:sp>
        <p:nvSpPr>
          <p:cNvPr id="3" name="Text Placeholder 2">
            <a:extLst>
              <a:ext uri="{FF2B5EF4-FFF2-40B4-BE49-F238E27FC236}">
                <a16:creationId xmlns:a16="http://schemas.microsoft.com/office/drawing/2014/main" id="{7FA144D7-79CA-41D8-A41F-841878BBB09B}"/>
              </a:ext>
            </a:extLst>
          </p:cNvPr>
          <p:cNvSpPr>
            <a:spLocks noGrp="1"/>
          </p:cNvSpPr>
          <p:nvPr>
            <p:ph type="body" idx="1"/>
          </p:nvPr>
        </p:nvSpPr>
        <p:spPr>
          <a:xfrm>
            <a:off x="917859" y="1816100"/>
            <a:ext cx="7270181" cy="1538883"/>
          </a:xfrm>
        </p:spPr>
        <p:txBody>
          <a:bodyPr/>
          <a:lstStyle/>
          <a:p>
            <a:pPr algn="just"/>
            <a:r>
              <a:rPr lang="en-US" sz="2000" dirty="0"/>
              <a:t>Mirror planes of symmetry are particularly easy to identify from the Fischer projection because this projection is normally the most symmetric conformation. In the first preceding example (propan-2-ol) and in the following example [(2S,3R)-2,3-dibromobutane], the symmetry planes are indicated in red; these molecules with symmetry</a:t>
            </a:r>
            <a:endParaRPr lang="en-GB" sz="2000" dirty="0"/>
          </a:p>
        </p:txBody>
      </p:sp>
      <p:pic>
        <p:nvPicPr>
          <p:cNvPr id="5" name="Picture 4">
            <a:extLst>
              <a:ext uri="{FF2B5EF4-FFF2-40B4-BE49-F238E27FC236}">
                <a16:creationId xmlns:a16="http://schemas.microsoft.com/office/drawing/2014/main" id="{0C9A80DE-4693-4E9B-8AA5-99D8617C5349}"/>
              </a:ext>
            </a:extLst>
          </p:cNvPr>
          <p:cNvPicPr>
            <a:picLocks noChangeAspect="1"/>
          </p:cNvPicPr>
          <p:nvPr/>
        </p:nvPicPr>
        <p:blipFill>
          <a:blip r:embed="rId2"/>
          <a:stretch>
            <a:fillRect/>
          </a:stretch>
        </p:blipFill>
        <p:spPr>
          <a:xfrm>
            <a:off x="940368" y="3791064"/>
            <a:ext cx="7270182" cy="1828685"/>
          </a:xfrm>
          <a:prstGeom prst="rect">
            <a:avLst/>
          </a:prstGeom>
        </p:spPr>
      </p:pic>
    </p:spTree>
    <p:extLst>
      <p:ext uri="{BB962C8B-B14F-4D97-AF65-F5344CB8AC3E}">
        <p14:creationId xmlns:p14="http://schemas.microsoft.com/office/powerpoint/2010/main" val="25851172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4BA95-A996-464B-8950-7BFDD2B48A76}"/>
              </a:ext>
            </a:extLst>
          </p:cNvPr>
          <p:cNvSpPr>
            <a:spLocks noGrp="1"/>
          </p:cNvSpPr>
          <p:nvPr>
            <p:ph type="title"/>
          </p:nvPr>
        </p:nvSpPr>
        <p:spPr>
          <a:xfrm>
            <a:off x="1200151" y="110236"/>
            <a:ext cx="6858000" cy="615553"/>
          </a:xfrm>
        </p:spPr>
        <p:txBody>
          <a:bodyPr/>
          <a:lstStyle/>
          <a:p>
            <a:pPr algn="ctr"/>
            <a:r>
              <a:rPr lang="en-GB" spc="-40" dirty="0"/>
              <a:t>Introduction</a:t>
            </a:r>
            <a:r>
              <a:rPr lang="en-GB" spc="-90" dirty="0"/>
              <a:t> </a:t>
            </a:r>
            <a:r>
              <a:rPr lang="en-GB" spc="-30" dirty="0"/>
              <a:t>to</a:t>
            </a:r>
            <a:r>
              <a:rPr lang="en-GB" spc="-55" dirty="0"/>
              <a:t> </a:t>
            </a:r>
            <a:r>
              <a:rPr lang="en-GB" spc="-45" dirty="0"/>
              <a:t>Stereochemistry</a:t>
            </a:r>
            <a:endParaRPr lang="en-GB" dirty="0"/>
          </a:p>
        </p:txBody>
      </p:sp>
      <p:sp>
        <p:nvSpPr>
          <p:cNvPr id="3" name="Text Placeholder 2">
            <a:extLst>
              <a:ext uri="{FF2B5EF4-FFF2-40B4-BE49-F238E27FC236}">
                <a16:creationId xmlns:a16="http://schemas.microsoft.com/office/drawing/2014/main" id="{F4F739A9-961A-4280-8F61-11B9AF0834D2}"/>
              </a:ext>
            </a:extLst>
          </p:cNvPr>
          <p:cNvSpPr>
            <a:spLocks noGrp="1"/>
          </p:cNvSpPr>
          <p:nvPr>
            <p:ph type="body" idx="1"/>
          </p:nvPr>
        </p:nvSpPr>
        <p:spPr>
          <a:xfrm>
            <a:off x="917859" y="1309623"/>
            <a:ext cx="7597491" cy="5400041"/>
          </a:xfrm>
        </p:spPr>
        <p:txBody>
          <a:bodyPr/>
          <a:lstStyle/>
          <a:p>
            <a:pPr marL="74295" algn="ctr">
              <a:lnSpc>
                <a:spcPct val="100000"/>
              </a:lnSpc>
              <a:spcBef>
                <a:spcPts val="810"/>
              </a:spcBef>
            </a:pPr>
            <a:r>
              <a:rPr lang="en-US" sz="3600" spc="-30" dirty="0">
                <a:solidFill>
                  <a:srgbClr val="001F5F"/>
                </a:solidFill>
                <a:latin typeface="Calibri Light"/>
                <a:cs typeface="Calibri Light"/>
              </a:rPr>
              <a:t>Stereoisomerism</a:t>
            </a:r>
            <a:endParaRPr lang="en-US" sz="3600" dirty="0">
              <a:latin typeface="Calibri Light"/>
              <a:cs typeface="Calibri Light"/>
            </a:endParaRPr>
          </a:p>
          <a:p>
            <a:pPr marL="268605" indent="-256540" algn="just">
              <a:lnSpc>
                <a:spcPct val="100000"/>
              </a:lnSpc>
              <a:spcBef>
                <a:spcPts val="610"/>
              </a:spcBef>
              <a:buFont typeface="Arial MT"/>
              <a:buChar char="•"/>
              <a:tabLst>
                <a:tab pos="269240" algn="l"/>
              </a:tabLst>
            </a:pPr>
            <a:r>
              <a:rPr lang="en-US" sz="2000" spc="-5" dirty="0">
                <a:latin typeface="Times New Roman"/>
                <a:cs typeface="Times New Roman"/>
              </a:rPr>
              <a:t>It</a:t>
            </a:r>
            <a:r>
              <a:rPr lang="en-US" sz="2000" spc="370" dirty="0">
                <a:latin typeface="Times New Roman"/>
                <a:cs typeface="Times New Roman"/>
              </a:rPr>
              <a:t> </a:t>
            </a:r>
            <a:r>
              <a:rPr lang="en-US" sz="2000" spc="-5" dirty="0">
                <a:latin typeface="Times New Roman"/>
                <a:cs typeface="Times New Roman"/>
              </a:rPr>
              <a:t>is</a:t>
            </a:r>
            <a:r>
              <a:rPr lang="en-US" sz="2000" spc="380" dirty="0">
                <a:latin typeface="Times New Roman"/>
                <a:cs typeface="Times New Roman"/>
              </a:rPr>
              <a:t> </a:t>
            </a:r>
            <a:r>
              <a:rPr lang="en-US" sz="2000" spc="-5" dirty="0">
                <a:latin typeface="Times New Roman"/>
                <a:cs typeface="Times New Roman"/>
              </a:rPr>
              <a:t>interesting</a:t>
            </a:r>
            <a:r>
              <a:rPr lang="en-US" sz="2000" spc="380" dirty="0">
                <a:latin typeface="Times New Roman"/>
                <a:cs typeface="Times New Roman"/>
              </a:rPr>
              <a:t> </a:t>
            </a:r>
            <a:r>
              <a:rPr lang="en-US" sz="2000" dirty="0">
                <a:latin typeface="Times New Roman"/>
                <a:cs typeface="Times New Roman"/>
              </a:rPr>
              <a:t>to</a:t>
            </a:r>
            <a:r>
              <a:rPr lang="en-US" sz="2000" spc="380" dirty="0">
                <a:latin typeface="Times New Roman"/>
                <a:cs typeface="Times New Roman"/>
              </a:rPr>
              <a:t> </a:t>
            </a:r>
            <a:r>
              <a:rPr lang="en-US" sz="2000" dirty="0">
                <a:latin typeface="Times New Roman"/>
                <a:cs typeface="Times New Roman"/>
              </a:rPr>
              <a:t>note</a:t>
            </a:r>
            <a:r>
              <a:rPr lang="en-US" sz="2000" spc="365" dirty="0">
                <a:latin typeface="Times New Roman"/>
                <a:cs typeface="Times New Roman"/>
              </a:rPr>
              <a:t> </a:t>
            </a:r>
            <a:r>
              <a:rPr lang="en-US" sz="2000" dirty="0">
                <a:latin typeface="Times New Roman"/>
                <a:cs typeface="Times New Roman"/>
              </a:rPr>
              <a:t>that</a:t>
            </a:r>
            <a:r>
              <a:rPr lang="en-US" sz="2000" spc="365" dirty="0">
                <a:latin typeface="Times New Roman"/>
                <a:cs typeface="Times New Roman"/>
              </a:rPr>
              <a:t> </a:t>
            </a:r>
            <a:r>
              <a:rPr lang="en-US" sz="2000" dirty="0">
                <a:latin typeface="Times New Roman"/>
                <a:cs typeface="Times New Roman"/>
              </a:rPr>
              <a:t>the</a:t>
            </a:r>
            <a:r>
              <a:rPr lang="en-US" sz="2000" spc="370" dirty="0">
                <a:latin typeface="Times New Roman"/>
                <a:cs typeface="Times New Roman"/>
              </a:rPr>
              <a:t> </a:t>
            </a:r>
            <a:r>
              <a:rPr lang="en-US" sz="2000" dirty="0">
                <a:latin typeface="Times New Roman"/>
                <a:cs typeface="Times New Roman"/>
              </a:rPr>
              <a:t>two</a:t>
            </a:r>
            <a:r>
              <a:rPr lang="en-US" sz="2000" spc="375" dirty="0">
                <a:latin typeface="Times New Roman"/>
                <a:cs typeface="Times New Roman"/>
              </a:rPr>
              <a:t> </a:t>
            </a:r>
            <a:r>
              <a:rPr lang="en-US" sz="2000" spc="-5" dirty="0">
                <a:latin typeface="Times New Roman"/>
                <a:cs typeface="Times New Roman"/>
              </a:rPr>
              <a:t>molecules</a:t>
            </a:r>
            <a:r>
              <a:rPr lang="en-US" sz="2000" spc="365" dirty="0">
                <a:latin typeface="Times New Roman"/>
                <a:cs typeface="Times New Roman"/>
              </a:rPr>
              <a:t> </a:t>
            </a:r>
            <a:r>
              <a:rPr lang="en-US" sz="2000" dirty="0">
                <a:latin typeface="Times New Roman"/>
                <a:cs typeface="Times New Roman"/>
              </a:rPr>
              <a:t>of</a:t>
            </a:r>
            <a:r>
              <a:rPr lang="en-US" sz="2000" spc="370" dirty="0">
                <a:latin typeface="Times New Roman"/>
                <a:cs typeface="Times New Roman"/>
              </a:rPr>
              <a:t> </a:t>
            </a:r>
            <a:r>
              <a:rPr lang="en-US" sz="2000" spc="-5" dirty="0">
                <a:latin typeface="Times New Roman"/>
                <a:cs typeface="Times New Roman"/>
              </a:rPr>
              <a:t>lactic</a:t>
            </a:r>
            <a:endParaRPr lang="en-US" sz="2000" dirty="0">
              <a:latin typeface="Times New Roman"/>
              <a:cs typeface="Times New Roman"/>
            </a:endParaRPr>
          </a:p>
          <a:p>
            <a:pPr marL="186055" marR="5080" algn="just">
              <a:lnSpc>
                <a:spcPct val="130000"/>
              </a:lnSpc>
            </a:pPr>
            <a:r>
              <a:rPr lang="en-US" sz="2000" spc="-5" dirty="0">
                <a:latin typeface="Times New Roman"/>
                <a:cs typeface="Times New Roman"/>
              </a:rPr>
              <a:t>acid</a:t>
            </a:r>
            <a:r>
              <a:rPr lang="en-US" sz="2000" dirty="0">
                <a:latin typeface="Times New Roman"/>
                <a:cs typeface="Times New Roman"/>
              </a:rPr>
              <a:t> have</a:t>
            </a:r>
            <a:r>
              <a:rPr lang="en-US" sz="2000" spc="5" dirty="0">
                <a:latin typeface="Times New Roman"/>
                <a:cs typeface="Times New Roman"/>
              </a:rPr>
              <a:t> </a:t>
            </a:r>
            <a:r>
              <a:rPr lang="en-US" sz="2000" dirty="0">
                <a:latin typeface="Times New Roman"/>
                <a:cs typeface="Times New Roman"/>
              </a:rPr>
              <a:t>the</a:t>
            </a:r>
            <a:r>
              <a:rPr lang="en-US" sz="2000" spc="5" dirty="0">
                <a:latin typeface="Times New Roman"/>
                <a:cs typeface="Times New Roman"/>
              </a:rPr>
              <a:t> </a:t>
            </a:r>
            <a:r>
              <a:rPr lang="en-US" sz="2000" dirty="0">
                <a:latin typeface="Times New Roman"/>
                <a:cs typeface="Times New Roman"/>
              </a:rPr>
              <a:t>same</a:t>
            </a:r>
            <a:r>
              <a:rPr lang="en-US" sz="2000" spc="5" dirty="0">
                <a:latin typeface="Times New Roman"/>
                <a:cs typeface="Times New Roman"/>
              </a:rPr>
              <a:t> </a:t>
            </a:r>
            <a:r>
              <a:rPr lang="en-US" sz="2000" spc="-5" dirty="0">
                <a:latin typeface="Times New Roman"/>
                <a:cs typeface="Times New Roman"/>
              </a:rPr>
              <a:t>composition</a:t>
            </a:r>
            <a:r>
              <a:rPr lang="en-US" sz="2000" dirty="0">
                <a:latin typeface="Times New Roman"/>
                <a:cs typeface="Times New Roman"/>
              </a:rPr>
              <a:t> of</a:t>
            </a:r>
            <a:r>
              <a:rPr lang="en-US" sz="2000" spc="5" dirty="0">
                <a:latin typeface="Times New Roman"/>
                <a:cs typeface="Times New Roman"/>
              </a:rPr>
              <a:t> </a:t>
            </a:r>
            <a:r>
              <a:rPr lang="en-US" sz="2000" spc="-5" dirty="0">
                <a:latin typeface="Times New Roman"/>
                <a:cs typeface="Times New Roman"/>
              </a:rPr>
              <a:t>atoms,</a:t>
            </a:r>
            <a:r>
              <a:rPr lang="en-US" sz="2000" dirty="0">
                <a:latin typeface="Times New Roman"/>
                <a:cs typeface="Times New Roman"/>
              </a:rPr>
              <a:t> same </a:t>
            </a:r>
            <a:r>
              <a:rPr lang="en-US" sz="2000" spc="5" dirty="0">
                <a:latin typeface="Times New Roman"/>
                <a:cs typeface="Times New Roman"/>
              </a:rPr>
              <a:t> </a:t>
            </a:r>
            <a:r>
              <a:rPr lang="en-US" sz="2000" spc="-5" dirty="0">
                <a:latin typeface="Times New Roman"/>
                <a:cs typeface="Times New Roman"/>
              </a:rPr>
              <a:t>connectivity </a:t>
            </a:r>
            <a:r>
              <a:rPr lang="en-US" sz="2000" dirty="0">
                <a:latin typeface="Times New Roman"/>
                <a:cs typeface="Times New Roman"/>
              </a:rPr>
              <a:t>of </a:t>
            </a:r>
            <a:r>
              <a:rPr lang="en-US" sz="2000" spc="-5" dirty="0">
                <a:latin typeface="Times New Roman"/>
                <a:cs typeface="Times New Roman"/>
              </a:rPr>
              <a:t>atoms </a:t>
            </a:r>
            <a:r>
              <a:rPr lang="en-US" sz="2000" dirty="0">
                <a:latin typeface="Times New Roman"/>
                <a:cs typeface="Times New Roman"/>
              </a:rPr>
              <a:t>and only </a:t>
            </a:r>
            <a:r>
              <a:rPr lang="en-US" sz="2000" spc="-10" dirty="0">
                <a:latin typeface="Times New Roman"/>
                <a:cs typeface="Times New Roman"/>
              </a:rPr>
              <a:t>differ </a:t>
            </a:r>
            <a:r>
              <a:rPr lang="en-US" sz="2000" spc="-5" dirty="0">
                <a:latin typeface="Times New Roman"/>
                <a:cs typeface="Times New Roman"/>
              </a:rPr>
              <a:t>in </a:t>
            </a:r>
            <a:r>
              <a:rPr lang="en-US" sz="2000" dirty="0">
                <a:latin typeface="Times New Roman"/>
                <a:cs typeface="Times New Roman"/>
              </a:rPr>
              <a:t>the orientation </a:t>
            </a:r>
            <a:r>
              <a:rPr lang="en-US" sz="2000" spc="5" dirty="0">
                <a:latin typeface="Times New Roman"/>
                <a:cs typeface="Times New Roman"/>
              </a:rPr>
              <a:t>of </a:t>
            </a:r>
            <a:r>
              <a:rPr lang="en-US" sz="2000" spc="10" dirty="0">
                <a:latin typeface="Times New Roman"/>
                <a:cs typeface="Times New Roman"/>
              </a:rPr>
              <a:t> </a:t>
            </a:r>
            <a:r>
              <a:rPr lang="en-US" sz="2000" spc="-5" dirty="0">
                <a:latin typeface="Times New Roman"/>
                <a:cs typeface="Times New Roman"/>
              </a:rPr>
              <a:t>atoms in</a:t>
            </a:r>
            <a:r>
              <a:rPr lang="en-US" sz="2000" dirty="0">
                <a:latin typeface="Times New Roman"/>
                <a:cs typeface="Times New Roman"/>
              </a:rPr>
              <a:t> 3-dimensional</a:t>
            </a:r>
            <a:r>
              <a:rPr lang="en-US" sz="2000" spc="-15" dirty="0">
                <a:latin typeface="Times New Roman"/>
                <a:cs typeface="Times New Roman"/>
              </a:rPr>
              <a:t> </a:t>
            </a:r>
            <a:r>
              <a:rPr lang="en-US" sz="2000" spc="-5" dirty="0">
                <a:latin typeface="Times New Roman"/>
                <a:cs typeface="Times New Roman"/>
              </a:rPr>
              <a:t>space.</a:t>
            </a:r>
          </a:p>
          <a:p>
            <a:pPr marL="186055" marR="5080" algn="just">
              <a:lnSpc>
                <a:spcPct val="130000"/>
              </a:lnSpc>
            </a:pPr>
            <a:endParaRPr lang="en-US" sz="2000" spc="-5" dirty="0"/>
          </a:p>
          <a:p>
            <a:pPr marL="186055" marR="5080" algn="just">
              <a:lnSpc>
                <a:spcPct val="130000"/>
              </a:lnSpc>
            </a:pPr>
            <a:endParaRPr lang="en-US" sz="2000" spc="-5" dirty="0">
              <a:latin typeface="Times New Roman"/>
              <a:cs typeface="Times New Roman"/>
            </a:endParaRPr>
          </a:p>
          <a:p>
            <a:pPr marL="186055" marR="5080" algn="just">
              <a:lnSpc>
                <a:spcPct val="130000"/>
              </a:lnSpc>
            </a:pPr>
            <a:endParaRPr lang="en-US" sz="2000" spc="-5" dirty="0"/>
          </a:p>
          <a:p>
            <a:pPr marL="186055" marR="5080" algn="just">
              <a:lnSpc>
                <a:spcPct val="130000"/>
              </a:lnSpc>
            </a:pPr>
            <a:endParaRPr lang="en-US" sz="2000" spc="-5" dirty="0">
              <a:latin typeface="Times New Roman"/>
              <a:cs typeface="Times New Roman"/>
            </a:endParaRPr>
          </a:p>
          <a:p>
            <a:pPr marL="186055" marR="5080" indent="-173990">
              <a:lnSpc>
                <a:spcPct val="130000"/>
              </a:lnSpc>
              <a:spcBef>
                <a:spcPts val="95"/>
              </a:spcBef>
              <a:buFont typeface="Arial MT"/>
              <a:buChar char="•"/>
              <a:tabLst>
                <a:tab pos="262890" algn="l"/>
              </a:tabLst>
            </a:pPr>
            <a:r>
              <a:rPr lang="en-US" sz="2000" dirty="0">
                <a:latin typeface="Times New Roman"/>
                <a:cs typeface="Times New Roman"/>
              </a:rPr>
              <a:t>The</a:t>
            </a:r>
            <a:r>
              <a:rPr lang="en-US" sz="2000" spc="225" dirty="0">
                <a:latin typeface="Times New Roman"/>
                <a:cs typeface="Times New Roman"/>
              </a:rPr>
              <a:t> </a:t>
            </a:r>
            <a:r>
              <a:rPr lang="en-US" sz="2000" spc="-5" dirty="0">
                <a:latin typeface="Times New Roman"/>
                <a:cs typeface="Times New Roman"/>
              </a:rPr>
              <a:t>two</a:t>
            </a:r>
            <a:r>
              <a:rPr lang="en-US" sz="2000" spc="235" dirty="0">
                <a:latin typeface="Times New Roman"/>
                <a:cs typeface="Times New Roman"/>
              </a:rPr>
              <a:t> </a:t>
            </a:r>
            <a:r>
              <a:rPr lang="en-US" sz="2000" spc="-5" dirty="0">
                <a:latin typeface="Times New Roman"/>
                <a:cs typeface="Times New Roman"/>
              </a:rPr>
              <a:t>compounds</a:t>
            </a:r>
            <a:r>
              <a:rPr lang="en-US" sz="2000" spc="229" dirty="0">
                <a:latin typeface="Times New Roman"/>
                <a:cs typeface="Times New Roman"/>
              </a:rPr>
              <a:t> </a:t>
            </a:r>
            <a:r>
              <a:rPr lang="en-US" sz="2000" dirty="0">
                <a:latin typeface="Times New Roman"/>
                <a:cs typeface="Times New Roman"/>
              </a:rPr>
              <a:t>are</a:t>
            </a:r>
            <a:r>
              <a:rPr lang="en-US" sz="2000" spc="215" dirty="0">
                <a:latin typeface="Times New Roman"/>
                <a:cs typeface="Times New Roman"/>
              </a:rPr>
              <a:t> </a:t>
            </a:r>
            <a:r>
              <a:rPr lang="en-US" sz="2000" spc="-5" dirty="0">
                <a:latin typeface="Times New Roman"/>
                <a:cs typeface="Times New Roman"/>
              </a:rPr>
              <a:t>therefore</a:t>
            </a:r>
            <a:r>
              <a:rPr lang="en-US" sz="2000" spc="225" dirty="0">
                <a:latin typeface="Times New Roman"/>
                <a:cs typeface="Times New Roman"/>
              </a:rPr>
              <a:t> </a:t>
            </a:r>
            <a:r>
              <a:rPr lang="en-US" sz="2000" spc="-5" dirty="0">
                <a:latin typeface="Times New Roman"/>
                <a:cs typeface="Times New Roman"/>
              </a:rPr>
              <a:t>isomers</a:t>
            </a:r>
            <a:r>
              <a:rPr lang="en-US" sz="2000" spc="245" dirty="0">
                <a:latin typeface="Times New Roman"/>
                <a:cs typeface="Times New Roman"/>
              </a:rPr>
              <a:t> </a:t>
            </a:r>
            <a:r>
              <a:rPr lang="en-US" sz="2000" spc="-10" dirty="0">
                <a:latin typeface="Times New Roman"/>
                <a:cs typeface="Times New Roman"/>
              </a:rPr>
              <a:t>differing</a:t>
            </a:r>
            <a:r>
              <a:rPr lang="en-US" sz="2000" spc="240" dirty="0">
                <a:latin typeface="Times New Roman"/>
                <a:cs typeface="Times New Roman"/>
              </a:rPr>
              <a:t> </a:t>
            </a:r>
            <a:r>
              <a:rPr lang="en-US" sz="2000" dirty="0">
                <a:latin typeface="Times New Roman"/>
                <a:cs typeface="Times New Roman"/>
              </a:rPr>
              <a:t>only </a:t>
            </a:r>
            <a:r>
              <a:rPr lang="en-US" sz="2000" spc="-635" dirty="0">
                <a:latin typeface="Times New Roman"/>
                <a:cs typeface="Times New Roman"/>
              </a:rPr>
              <a:t> </a:t>
            </a:r>
            <a:r>
              <a:rPr lang="en-US" sz="2000" dirty="0">
                <a:latin typeface="Times New Roman"/>
                <a:cs typeface="Times New Roman"/>
              </a:rPr>
              <a:t>in</a:t>
            </a:r>
            <a:r>
              <a:rPr lang="en-US" sz="2000" spc="-5" dirty="0">
                <a:latin typeface="Times New Roman"/>
                <a:cs typeface="Times New Roman"/>
              </a:rPr>
              <a:t> </a:t>
            </a:r>
            <a:r>
              <a:rPr lang="en-US" sz="2000" dirty="0">
                <a:latin typeface="Times New Roman"/>
                <a:cs typeface="Times New Roman"/>
              </a:rPr>
              <a:t>3-dimensional</a:t>
            </a:r>
            <a:r>
              <a:rPr lang="en-US" sz="2000" spc="-25" dirty="0">
                <a:latin typeface="Times New Roman"/>
                <a:cs typeface="Times New Roman"/>
              </a:rPr>
              <a:t> </a:t>
            </a:r>
            <a:r>
              <a:rPr lang="en-US" sz="2000" spc="-5" dirty="0">
                <a:latin typeface="Times New Roman"/>
                <a:cs typeface="Times New Roman"/>
              </a:rPr>
              <a:t>space.</a:t>
            </a:r>
            <a:endParaRPr lang="en-US" sz="2000" dirty="0">
              <a:latin typeface="Times New Roman"/>
              <a:cs typeface="Times New Roman"/>
            </a:endParaRPr>
          </a:p>
          <a:p>
            <a:pPr marL="186055" marR="5080" indent="-173990">
              <a:lnSpc>
                <a:spcPct val="130000"/>
              </a:lnSpc>
              <a:buFont typeface="Arial MT"/>
              <a:buChar char="•"/>
              <a:tabLst>
                <a:tab pos="186690" algn="l"/>
                <a:tab pos="1016635" algn="l"/>
                <a:tab pos="2211705" algn="l"/>
                <a:tab pos="2783205" algn="l"/>
                <a:tab pos="3740150" algn="l"/>
                <a:tab pos="5723255" algn="l"/>
                <a:tab pos="6572250" algn="l"/>
                <a:tab pos="7143750" algn="l"/>
              </a:tabLst>
            </a:pPr>
            <a:r>
              <a:rPr lang="en-US" sz="2000" dirty="0">
                <a:latin typeface="Times New Roman"/>
                <a:cs typeface="Times New Roman"/>
              </a:rPr>
              <a:t>S</a:t>
            </a:r>
            <a:r>
              <a:rPr lang="en-US" sz="2000" spc="5" dirty="0">
                <a:latin typeface="Times New Roman"/>
                <a:cs typeface="Times New Roman"/>
              </a:rPr>
              <a:t>u</a:t>
            </a:r>
            <a:r>
              <a:rPr lang="en-US" sz="2000" spc="-20" dirty="0">
                <a:latin typeface="Times New Roman"/>
                <a:cs typeface="Times New Roman"/>
              </a:rPr>
              <a:t>c</a:t>
            </a:r>
            <a:r>
              <a:rPr lang="en-US" sz="2000" dirty="0">
                <a:latin typeface="Times New Roman"/>
                <a:cs typeface="Times New Roman"/>
              </a:rPr>
              <a:t>h	i</a:t>
            </a:r>
            <a:r>
              <a:rPr lang="en-US" sz="2000" spc="-10" dirty="0">
                <a:latin typeface="Times New Roman"/>
                <a:cs typeface="Times New Roman"/>
              </a:rPr>
              <a:t>s</a:t>
            </a:r>
            <a:r>
              <a:rPr lang="en-US" sz="2000" dirty="0">
                <a:latin typeface="Times New Roman"/>
                <a:cs typeface="Times New Roman"/>
              </a:rPr>
              <a:t>om</a:t>
            </a:r>
            <a:r>
              <a:rPr lang="en-US" sz="2000" spc="-10" dirty="0">
                <a:latin typeface="Times New Roman"/>
                <a:cs typeface="Times New Roman"/>
              </a:rPr>
              <a:t>e</a:t>
            </a:r>
            <a:r>
              <a:rPr lang="en-US" sz="2000" dirty="0">
                <a:latin typeface="Times New Roman"/>
                <a:cs typeface="Times New Roman"/>
              </a:rPr>
              <a:t>rs	are	</a:t>
            </a:r>
            <a:r>
              <a:rPr lang="en-US" sz="2000" spc="-5" dirty="0">
                <a:latin typeface="Times New Roman"/>
                <a:cs typeface="Times New Roman"/>
              </a:rPr>
              <a:t>calle</a:t>
            </a:r>
            <a:r>
              <a:rPr lang="en-US" sz="2000" dirty="0">
                <a:latin typeface="Times New Roman"/>
                <a:cs typeface="Times New Roman"/>
              </a:rPr>
              <a:t>d	</a:t>
            </a:r>
            <a:r>
              <a:rPr lang="en-US" sz="2000" dirty="0">
                <a:solidFill>
                  <a:srgbClr val="6F2F9F"/>
                </a:solidFill>
                <a:latin typeface="Times New Roman"/>
                <a:cs typeface="Times New Roman"/>
              </a:rPr>
              <a:t>s</a:t>
            </a:r>
            <a:r>
              <a:rPr lang="en-US" sz="2000" spc="-10" dirty="0">
                <a:solidFill>
                  <a:srgbClr val="6F2F9F"/>
                </a:solidFill>
                <a:latin typeface="Times New Roman"/>
                <a:cs typeface="Times New Roman"/>
              </a:rPr>
              <a:t>t</a:t>
            </a:r>
            <a:r>
              <a:rPr lang="en-US" sz="2000" dirty="0">
                <a:solidFill>
                  <a:srgbClr val="6F2F9F"/>
                </a:solidFill>
                <a:latin typeface="Times New Roman"/>
                <a:cs typeface="Times New Roman"/>
              </a:rPr>
              <a:t>er</a:t>
            </a:r>
            <a:r>
              <a:rPr lang="en-US" sz="2000" spc="-15" dirty="0">
                <a:solidFill>
                  <a:srgbClr val="6F2F9F"/>
                </a:solidFill>
                <a:latin typeface="Times New Roman"/>
                <a:cs typeface="Times New Roman"/>
              </a:rPr>
              <a:t>e</a:t>
            </a:r>
            <a:r>
              <a:rPr lang="en-US" sz="2000" dirty="0">
                <a:solidFill>
                  <a:srgbClr val="6F2F9F"/>
                </a:solidFill>
                <a:latin typeface="Times New Roman"/>
                <a:cs typeface="Times New Roman"/>
              </a:rPr>
              <a:t>oisom</a:t>
            </a:r>
            <a:r>
              <a:rPr lang="en-US" sz="2000" spc="-15" dirty="0">
                <a:solidFill>
                  <a:srgbClr val="6F2F9F"/>
                </a:solidFill>
                <a:latin typeface="Times New Roman"/>
                <a:cs typeface="Times New Roman"/>
              </a:rPr>
              <a:t>e</a:t>
            </a:r>
            <a:r>
              <a:rPr lang="en-US" sz="2000" dirty="0">
                <a:solidFill>
                  <a:srgbClr val="6F2F9F"/>
                </a:solidFill>
                <a:latin typeface="Times New Roman"/>
                <a:cs typeface="Times New Roman"/>
              </a:rPr>
              <a:t>rs	</a:t>
            </a:r>
            <a:r>
              <a:rPr lang="en-US" sz="2000" dirty="0">
                <a:latin typeface="Times New Roman"/>
                <a:cs typeface="Times New Roman"/>
              </a:rPr>
              <a:t>s</a:t>
            </a:r>
            <a:r>
              <a:rPr lang="en-US" sz="2000" spc="-10" dirty="0">
                <a:latin typeface="Times New Roman"/>
                <a:cs typeface="Times New Roman"/>
              </a:rPr>
              <a:t>i</a:t>
            </a:r>
            <a:r>
              <a:rPr lang="en-US" sz="2000" spc="15" dirty="0">
                <a:latin typeface="Times New Roman"/>
                <a:cs typeface="Times New Roman"/>
              </a:rPr>
              <a:t>n</a:t>
            </a:r>
            <a:r>
              <a:rPr lang="en-US" sz="2000" dirty="0">
                <a:latin typeface="Times New Roman"/>
                <a:cs typeface="Times New Roman"/>
              </a:rPr>
              <a:t>ce	the	pr</a:t>
            </a:r>
            <a:r>
              <a:rPr lang="en-US" sz="2000" spc="-15" dirty="0">
                <a:latin typeface="Times New Roman"/>
                <a:cs typeface="Times New Roman"/>
              </a:rPr>
              <a:t>e</a:t>
            </a:r>
            <a:r>
              <a:rPr lang="en-US" sz="2000" dirty="0">
                <a:latin typeface="Times New Roman"/>
                <a:cs typeface="Times New Roman"/>
              </a:rPr>
              <a:t>fix  </a:t>
            </a:r>
            <a:r>
              <a:rPr lang="en-US" sz="2000" spc="-5" dirty="0">
                <a:latin typeface="Times New Roman"/>
                <a:cs typeface="Times New Roman"/>
              </a:rPr>
              <a:t>"stereo-"</a:t>
            </a:r>
            <a:r>
              <a:rPr lang="en-US" sz="2000" spc="-15" dirty="0">
                <a:latin typeface="Times New Roman"/>
                <a:cs typeface="Times New Roman"/>
              </a:rPr>
              <a:t> </a:t>
            </a:r>
            <a:r>
              <a:rPr lang="en-US" sz="2000" spc="-5" dirty="0">
                <a:latin typeface="Times New Roman"/>
                <a:cs typeface="Times New Roman"/>
              </a:rPr>
              <a:t>refers</a:t>
            </a:r>
            <a:r>
              <a:rPr lang="en-US" sz="2000" spc="-10" dirty="0">
                <a:latin typeface="Times New Roman"/>
                <a:cs typeface="Times New Roman"/>
              </a:rPr>
              <a:t> </a:t>
            </a:r>
            <a:r>
              <a:rPr lang="en-US" sz="2000" dirty="0">
                <a:latin typeface="Times New Roman"/>
                <a:cs typeface="Times New Roman"/>
              </a:rPr>
              <a:t>to</a:t>
            </a:r>
            <a:r>
              <a:rPr lang="en-US" sz="2000" spc="-5" dirty="0">
                <a:latin typeface="Times New Roman"/>
                <a:cs typeface="Times New Roman"/>
              </a:rPr>
              <a:t> </a:t>
            </a:r>
            <a:r>
              <a:rPr lang="en-US" sz="2000" dirty="0">
                <a:latin typeface="Times New Roman"/>
                <a:cs typeface="Times New Roman"/>
              </a:rPr>
              <a:t>the</a:t>
            </a:r>
            <a:r>
              <a:rPr lang="en-US" sz="2000" spc="-20" dirty="0">
                <a:latin typeface="Times New Roman"/>
                <a:cs typeface="Times New Roman"/>
              </a:rPr>
              <a:t> </a:t>
            </a:r>
            <a:r>
              <a:rPr lang="en-US" sz="2000" dirty="0">
                <a:latin typeface="Times New Roman"/>
                <a:cs typeface="Times New Roman"/>
              </a:rPr>
              <a:t>“three-dimensionality</a:t>
            </a:r>
            <a:r>
              <a:rPr lang="en-US" sz="2000" spc="-30" dirty="0">
                <a:latin typeface="Times New Roman"/>
                <a:cs typeface="Times New Roman"/>
              </a:rPr>
              <a:t> </a:t>
            </a:r>
            <a:r>
              <a:rPr lang="en-US" sz="2000" dirty="0">
                <a:latin typeface="Times New Roman"/>
                <a:cs typeface="Times New Roman"/>
              </a:rPr>
              <a:t>of</a:t>
            </a:r>
            <a:r>
              <a:rPr lang="en-US" sz="2000" spc="-15" dirty="0">
                <a:latin typeface="Times New Roman"/>
                <a:cs typeface="Times New Roman"/>
              </a:rPr>
              <a:t> </a:t>
            </a:r>
            <a:r>
              <a:rPr lang="en-US" sz="2000" dirty="0">
                <a:latin typeface="Times New Roman"/>
                <a:cs typeface="Times New Roman"/>
              </a:rPr>
              <a:t>a</a:t>
            </a:r>
            <a:r>
              <a:rPr lang="en-US" sz="2000" spc="-15" dirty="0">
                <a:latin typeface="Times New Roman"/>
                <a:cs typeface="Times New Roman"/>
              </a:rPr>
              <a:t> </a:t>
            </a:r>
            <a:r>
              <a:rPr lang="en-US" sz="2000" spc="-5" dirty="0">
                <a:latin typeface="Times New Roman"/>
                <a:cs typeface="Times New Roman"/>
              </a:rPr>
              <a:t>system”.</a:t>
            </a:r>
            <a:endParaRPr lang="en-US" sz="2000" dirty="0">
              <a:latin typeface="Times New Roman"/>
              <a:cs typeface="Times New Roman"/>
            </a:endParaRPr>
          </a:p>
          <a:p>
            <a:pPr marL="186055" marR="5080" algn="just">
              <a:lnSpc>
                <a:spcPct val="130000"/>
              </a:lnSpc>
            </a:pPr>
            <a:endParaRPr lang="en-US" sz="2000" spc="-5" dirty="0"/>
          </a:p>
          <a:p>
            <a:pPr marL="186055" marR="5080" algn="just">
              <a:lnSpc>
                <a:spcPct val="130000"/>
              </a:lnSpc>
            </a:pPr>
            <a:endParaRPr lang="en-US" sz="2000" dirty="0">
              <a:latin typeface="Times New Roman"/>
              <a:cs typeface="Times New Roman"/>
            </a:endParaRPr>
          </a:p>
          <a:p>
            <a:endParaRPr lang="en-GB" dirty="0"/>
          </a:p>
        </p:txBody>
      </p:sp>
      <p:grpSp>
        <p:nvGrpSpPr>
          <p:cNvPr id="4" name="object 7">
            <a:extLst>
              <a:ext uri="{FF2B5EF4-FFF2-40B4-BE49-F238E27FC236}">
                <a16:creationId xmlns:a16="http://schemas.microsoft.com/office/drawing/2014/main" id="{10C4C85A-1C76-461F-9A50-D35883B8972C}"/>
              </a:ext>
            </a:extLst>
          </p:cNvPr>
          <p:cNvGrpSpPr/>
          <p:nvPr/>
        </p:nvGrpSpPr>
        <p:grpSpPr>
          <a:xfrm>
            <a:off x="2134870" y="3486150"/>
            <a:ext cx="1351280" cy="944880"/>
            <a:chOff x="4204886" y="3206377"/>
            <a:chExt cx="1351280" cy="944880"/>
          </a:xfrm>
        </p:grpSpPr>
        <p:sp>
          <p:nvSpPr>
            <p:cNvPr id="5" name="object 8">
              <a:extLst>
                <a:ext uri="{FF2B5EF4-FFF2-40B4-BE49-F238E27FC236}">
                  <a16:creationId xmlns:a16="http://schemas.microsoft.com/office/drawing/2014/main" id="{27F1A941-3DBC-4108-8556-2F38CA62A3FA}"/>
                </a:ext>
              </a:extLst>
            </p:cNvPr>
            <p:cNvSpPr/>
            <p:nvPr/>
          </p:nvSpPr>
          <p:spPr>
            <a:xfrm>
              <a:off x="4204886" y="3531621"/>
              <a:ext cx="255270" cy="140970"/>
            </a:xfrm>
            <a:custGeom>
              <a:avLst/>
              <a:gdLst/>
              <a:ahLst/>
              <a:cxnLst/>
              <a:rect l="l" t="t" r="r" b="b"/>
              <a:pathLst>
                <a:path w="255270" h="140970">
                  <a:moveTo>
                    <a:pt x="64526" y="0"/>
                  </a:moveTo>
                  <a:lnTo>
                    <a:pt x="24274" y="12792"/>
                  </a:lnTo>
                  <a:lnTo>
                    <a:pt x="2027" y="49504"/>
                  </a:lnTo>
                  <a:lnTo>
                    <a:pt x="0" y="69345"/>
                  </a:lnTo>
                  <a:lnTo>
                    <a:pt x="452" y="78940"/>
                  </a:lnTo>
                  <a:lnTo>
                    <a:pt x="16107" y="120808"/>
                  </a:lnTo>
                  <a:lnTo>
                    <a:pt x="53699" y="140185"/>
                  </a:lnTo>
                  <a:lnTo>
                    <a:pt x="64231" y="140746"/>
                  </a:lnTo>
                  <a:lnTo>
                    <a:pt x="74497" y="140016"/>
                  </a:lnTo>
                  <a:lnTo>
                    <a:pt x="83940" y="137828"/>
                  </a:lnTo>
                  <a:lnTo>
                    <a:pt x="92559" y="134187"/>
                  </a:lnTo>
                  <a:lnTo>
                    <a:pt x="100359" y="129094"/>
                  </a:lnTo>
                  <a:lnTo>
                    <a:pt x="104312" y="125334"/>
                  </a:lnTo>
                  <a:lnTo>
                    <a:pt x="54417" y="125334"/>
                  </a:lnTo>
                  <a:lnTo>
                    <a:pt x="46688" y="123200"/>
                  </a:lnTo>
                  <a:lnTo>
                    <a:pt x="21506" y="92810"/>
                  </a:lnTo>
                  <a:lnTo>
                    <a:pt x="18644" y="69247"/>
                  </a:lnTo>
                  <a:lnTo>
                    <a:pt x="18912" y="62568"/>
                  </a:lnTo>
                  <a:lnTo>
                    <a:pt x="37837" y="22910"/>
                  </a:lnTo>
                  <a:lnTo>
                    <a:pt x="64152" y="15412"/>
                  </a:lnTo>
                  <a:lnTo>
                    <a:pt x="104676" y="15412"/>
                  </a:lnTo>
                  <a:lnTo>
                    <a:pt x="99021" y="10398"/>
                  </a:lnTo>
                  <a:lnTo>
                    <a:pt x="91621" y="5849"/>
                  </a:lnTo>
                  <a:lnTo>
                    <a:pt x="83404" y="2599"/>
                  </a:lnTo>
                  <a:lnTo>
                    <a:pt x="74371" y="649"/>
                  </a:lnTo>
                  <a:lnTo>
                    <a:pt x="64526" y="0"/>
                  </a:lnTo>
                  <a:close/>
                </a:path>
                <a:path w="255270" h="140970">
                  <a:moveTo>
                    <a:pt x="102738" y="90691"/>
                  </a:moveTo>
                  <a:lnTo>
                    <a:pt x="76781" y="123148"/>
                  </a:lnTo>
                  <a:lnTo>
                    <a:pt x="62736" y="125334"/>
                  </a:lnTo>
                  <a:lnTo>
                    <a:pt x="104312" y="125334"/>
                  </a:lnTo>
                  <a:lnTo>
                    <a:pt x="107181" y="122606"/>
                  </a:lnTo>
                  <a:lnTo>
                    <a:pt x="112867" y="114803"/>
                  </a:lnTo>
                  <a:lnTo>
                    <a:pt x="117417" y="105686"/>
                  </a:lnTo>
                  <a:lnTo>
                    <a:pt x="120832" y="95254"/>
                  </a:lnTo>
                  <a:lnTo>
                    <a:pt x="102738" y="90691"/>
                  </a:lnTo>
                  <a:close/>
                </a:path>
                <a:path w="255270" h="140970">
                  <a:moveTo>
                    <a:pt x="104676" y="15412"/>
                  </a:moveTo>
                  <a:lnTo>
                    <a:pt x="73278" y="15412"/>
                  </a:lnTo>
                  <a:lnTo>
                    <a:pt x="80869" y="17664"/>
                  </a:lnTo>
                  <a:lnTo>
                    <a:pt x="86887" y="22188"/>
                  </a:lnTo>
                  <a:lnTo>
                    <a:pt x="91146" y="26084"/>
                  </a:lnTo>
                  <a:lnTo>
                    <a:pt x="94867" y="30986"/>
                  </a:lnTo>
                  <a:lnTo>
                    <a:pt x="98049" y="36894"/>
                  </a:lnTo>
                  <a:lnTo>
                    <a:pt x="100693" y="43808"/>
                  </a:lnTo>
                  <a:lnTo>
                    <a:pt x="118492" y="39637"/>
                  </a:lnTo>
                  <a:lnTo>
                    <a:pt x="115217" y="30747"/>
                  </a:lnTo>
                  <a:lnTo>
                    <a:pt x="110880" y="22910"/>
                  </a:lnTo>
                  <a:lnTo>
                    <a:pt x="105482" y="16126"/>
                  </a:lnTo>
                  <a:lnTo>
                    <a:pt x="104676" y="15412"/>
                  </a:lnTo>
                  <a:close/>
                </a:path>
                <a:path w="255270" h="140970">
                  <a:moveTo>
                    <a:pt x="165869" y="2310"/>
                  </a:moveTo>
                  <a:lnTo>
                    <a:pt x="147775" y="2310"/>
                  </a:lnTo>
                  <a:lnTo>
                    <a:pt x="147775" y="138416"/>
                  </a:lnTo>
                  <a:lnTo>
                    <a:pt x="165869" y="138416"/>
                  </a:lnTo>
                  <a:lnTo>
                    <a:pt x="165869" y="74260"/>
                  </a:lnTo>
                  <a:lnTo>
                    <a:pt x="254998" y="74260"/>
                  </a:lnTo>
                  <a:lnTo>
                    <a:pt x="254998" y="58202"/>
                  </a:lnTo>
                  <a:lnTo>
                    <a:pt x="165869" y="58202"/>
                  </a:lnTo>
                  <a:lnTo>
                    <a:pt x="165869" y="2310"/>
                  </a:lnTo>
                  <a:close/>
                </a:path>
                <a:path w="255270" h="140970">
                  <a:moveTo>
                    <a:pt x="254998" y="74260"/>
                  </a:moveTo>
                  <a:lnTo>
                    <a:pt x="236905" y="74260"/>
                  </a:lnTo>
                  <a:lnTo>
                    <a:pt x="236905" y="138416"/>
                  </a:lnTo>
                  <a:lnTo>
                    <a:pt x="254998" y="138416"/>
                  </a:lnTo>
                  <a:lnTo>
                    <a:pt x="254998" y="74260"/>
                  </a:lnTo>
                  <a:close/>
                </a:path>
                <a:path w="255270" h="140970">
                  <a:moveTo>
                    <a:pt x="254998" y="2310"/>
                  </a:moveTo>
                  <a:lnTo>
                    <a:pt x="236905" y="2310"/>
                  </a:lnTo>
                  <a:lnTo>
                    <a:pt x="236905" y="58202"/>
                  </a:lnTo>
                  <a:lnTo>
                    <a:pt x="254998" y="58202"/>
                  </a:lnTo>
                  <a:lnTo>
                    <a:pt x="254998" y="2310"/>
                  </a:lnTo>
                  <a:close/>
                </a:path>
              </a:pathLst>
            </a:custGeom>
            <a:solidFill>
              <a:srgbClr val="000000"/>
            </a:solidFill>
          </p:spPr>
          <p:txBody>
            <a:bodyPr wrap="square" lIns="0" tIns="0" rIns="0" bIns="0" rtlCol="0"/>
            <a:lstStyle/>
            <a:p>
              <a:endParaRPr/>
            </a:p>
          </p:txBody>
        </p:sp>
        <p:pic>
          <p:nvPicPr>
            <p:cNvPr id="6" name="object 9">
              <a:extLst>
                <a:ext uri="{FF2B5EF4-FFF2-40B4-BE49-F238E27FC236}">
                  <a16:creationId xmlns:a16="http://schemas.microsoft.com/office/drawing/2014/main" id="{4C2206C4-58FF-4DAB-A38A-74D37FE8AC80}"/>
                </a:ext>
              </a:extLst>
            </p:cNvPr>
            <p:cNvPicPr/>
            <p:nvPr/>
          </p:nvPicPr>
          <p:blipFill>
            <a:blip r:embed="rId2" cstate="print"/>
            <a:stretch>
              <a:fillRect/>
            </a:stretch>
          </p:blipFill>
          <p:spPr>
            <a:xfrm>
              <a:off x="4485452" y="3609896"/>
              <a:ext cx="67122" cy="104301"/>
            </a:xfrm>
            <a:prstGeom prst="rect">
              <a:avLst/>
            </a:prstGeom>
          </p:spPr>
        </p:pic>
        <p:pic>
          <p:nvPicPr>
            <p:cNvPr id="7" name="object 10">
              <a:extLst>
                <a:ext uri="{FF2B5EF4-FFF2-40B4-BE49-F238E27FC236}">
                  <a16:creationId xmlns:a16="http://schemas.microsoft.com/office/drawing/2014/main" id="{16D473D5-B14F-4A6C-9AD9-52FB37C5049C}"/>
                </a:ext>
              </a:extLst>
            </p:cNvPr>
            <p:cNvPicPr/>
            <p:nvPr/>
          </p:nvPicPr>
          <p:blipFill>
            <a:blip r:embed="rId3" cstate="print"/>
            <a:stretch>
              <a:fillRect/>
            </a:stretch>
          </p:blipFill>
          <p:spPr>
            <a:xfrm>
              <a:off x="4580126" y="3635035"/>
              <a:ext cx="270064" cy="200463"/>
            </a:xfrm>
            <a:prstGeom prst="rect">
              <a:avLst/>
            </a:prstGeom>
          </p:spPr>
        </p:pic>
        <p:pic>
          <p:nvPicPr>
            <p:cNvPr id="8" name="object 11">
              <a:extLst>
                <a:ext uri="{FF2B5EF4-FFF2-40B4-BE49-F238E27FC236}">
                  <a16:creationId xmlns:a16="http://schemas.microsoft.com/office/drawing/2014/main" id="{3C8F2E0B-DC69-4609-A8BF-B0E8426715D4}"/>
                </a:ext>
              </a:extLst>
            </p:cNvPr>
            <p:cNvPicPr/>
            <p:nvPr/>
          </p:nvPicPr>
          <p:blipFill>
            <a:blip r:embed="rId4" cstate="print"/>
            <a:stretch>
              <a:fillRect/>
            </a:stretch>
          </p:blipFill>
          <p:spPr>
            <a:xfrm>
              <a:off x="5013130" y="3531621"/>
              <a:ext cx="120832" cy="140746"/>
            </a:xfrm>
            <a:prstGeom prst="rect">
              <a:avLst/>
            </a:prstGeom>
          </p:spPr>
        </p:pic>
        <p:sp>
          <p:nvSpPr>
            <p:cNvPr id="9" name="object 12">
              <a:extLst>
                <a:ext uri="{FF2B5EF4-FFF2-40B4-BE49-F238E27FC236}">
                  <a16:creationId xmlns:a16="http://schemas.microsoft.com/office/drawing/2014/main" id="{A50BCA70-48D3-4CD8-8865-3F5CFD9420D1}"/>
                </a:ext>
              </a:extLst>
            </p:cNvPr>
            <p:cNvSpPr/>
            <p:nvPr/>
          </p:nvSpPr>
          <p:spPr>
            <a:xfrm>
              <a:off x="4876269" y="3646439"/>
              <a:ext cx="109855" cy="63500"/>
            </a:xfrm>
            <a:custGeom>
              <a:avLst/>
              <a:gdLst/>
              <a:ahLst/>
              <a:cxnLst/>
              <a:rect l="l" t="t" r="r" b="b"/>
              <a:pathLst>
                <a:path w="109854" h="63500">
                  <a:moveTo>
                    <a:pt x="0" y="62941"/>
                  </a:moveTo>
                  <a:lnTo>
                    <a:pt x="109484" y="0"/>
                  </a:lnTo>
                </a:path>
              </a:pathLst>
            </a:custGeom>
            <a:ln w="11762">
              <a:solidFill>
                <a:srgbClr val="000000"/>
              </a:solidFill>
            </a:ln>
          </p:spPr>
          <p:txBody>
            <a:bodyPr wrap="square" lIns="0" tIns="0" rIns="0" bIns="0" rtlCol="0"/>
            <a:lstStyle/>
            <a:p>
              <a:endParaRPr/>
            </a:p>
          </p:txBody>
        </p:sp>
        <p:pic>
          <p:nvPicPr>
            <p:cNvPr id="10" name="object 13">
              <a:extLst>
                <a:ext uri="{FF2B5EF4-FFF2-40B4-BE49-F238E27FC236}">
                  <a16:creationId xmlns:a16="http://schemas.microsoft.com/office/drawing/2014/main" id="{F6AAAFA0-784E-4427-BBBD-ECBD55D28306}"/>
                </a:ext>
              </a:extLst>
            </p:cNvPr>
            <p:cNvPicPr/>
            <p:nvPr/>
          </p:nvPicPr>
          <p:blipFill>
            <a:blip r:embed="rId5" cstate="print"/>
            <a:stretch>
              <a:fillRect/>
            </a:stretch>
          </p:blipFill>
          <p:spPr>
            <a:xfrm>
              <a:off x="5006970" y="3206377"/>
              <a:ext cx="130683" cy="140844"/>
            </a:xfrm>
            <a:prstGeom prst="rect">
              <a:avLst/>
            </a:prstGeom>
          </p:spPr>
        </p:pic>
        <p:sp>
          <p:nvSpPr>
            <p:cNvPr id="11" name="object 14">
              <a:extLst>
                <a:ext uri="{FF2B5EF4-FFF2-40B4-BE49-F238E27FC236}">
                  <a16:creationId xmlns:a16="http://schemas.microsoft.com/office/drawing/2014/main" id="{FB30275C-E483-459F-9654-7C556B78D7C9}"/>
                </a:ext>
              </a:extLst>
            </p:cNvPr>
            <p:cNvSpPr/>
            <p:nvPr/>
          </p:nvSpPr>
          <p:spPr>
            <a:xfrm>
              <a:off x="5045068" y="3379222"/>
              <a:ext cx="59055" cy="119380"/>
            </a:xfrm>
            <a:custGeom>
              <a:avLst/>
              <a:gdLst/>
              <a:ahLst/>
              <a:cxnLst/>
              <a:rect l="l" t="t" r="r" b="b"/>
              <a:pathLst>
                <a:path w="59054" h="119379">
                  <a:moveTo>
                    <a:pt x="0" y="119126"/>
                  </a:moveTo>
                  <a:lnTo>
                    <a:pt x="0" y="0"/>
                  </a:lnTo>
                </a:path>
                <a:path w="59054" h="119379">
                  <a:moveTo>
                    <a:pt x="58764" y="119126"/>
                  </a:moveTo>
                  <a:lnTo>
                    <a:pt x="58764" y="0"/>
                  </a:lnTo>
                </a:path>
              </a:pathLst>
            </a:custGeom>
            <a:ln w="11775">
              <a:solidFill>
                <a:srgbClr val="000000"/>
              </a:solidFill>
            </a:ln>
          </p:spPr>
          <p:txBody>
            <a:bodyPr wrap="square" lIns="0" tIns="0" rIns="0" bIns="0" rtlCol="0"/>
            <a:lstStyle/>
            <a:p>
              <a:endParaRPr/>
            </a:p>
          </p:txBody>
        </p:sp>
        <p:sp>
          <p:nvSpPr>
            <p:cNvPr id="12" name="object 15">
              <a:extLst>
                <a:ext uri="{FF2B5EF4-FFF2-40B4-BE49-F238E27FC236}">
                  <a16:creationId xmlns:a16="http://schemas.microsoft.com/office/drawing/2014/main" id="{8941F122-1C06-4BE1-B47C-23A03157C900}"/>
                </a:ext>
              </a:extLst>
            </p:cNvPr>
            <p:cNvSpPr/>
            <p:nvPr/>
          </p:nvSpPr>
          <p:spPr>
            <a:xfrm>
              <a:off x="5289738" y="3694106"/>
              <a:ext cx="266700" cy="140970"/>
            </a:xfrm>
            <a:custGeom>
              <a:avLst/>
              <a:gdLst/>
              <a:ahLst/>
              <a:cxnLst/>
              <a:rect l="l" t="t" r="r" b="b"/>
              <a:pathLst>
                <a:path w="266700" h="140970">
                  <a:moveTo>
                    <a:pt x="65474" y="0"/>
                  </a:moveTo>
                  <a:lnTo>
                    <a:pt x="28061" y="10781"/>
                  </a:lnTo>
                  <a:lnTo>
                    <a:pt x="4554" y="42011"/>
                  </a:lnTo>
                  <a:lnTo>
                    <a:pt x="0" y="72498"/>
                  </a:lnTo>
                  <a:lnTo>
                    <a:pt x="474" y="81066"/>
                  </a:lnTo>
                  <a:lnTo>
                    <a:pt x="17490" y="120568"/>
                  </a:lnTo>
                  <a:lnTo>
                    <a:pt x="55923" y="140245"/>
                  </a:lnTo>
                  <a:lnTo>
                    <a:pt x="65278" y="140825"/>
                  </a:lnTo>
                  <a:lnTo>
                    <a:pt x="74094" y="140300"/>
                  </a:lnTo>
                  <a:lnTo>
                    <a:pt x="108381" y="125413"/>
                  </a:lnTo>
                  <a:lnTo>
                    <a:pt x="65278" y="125413"/>
                  </a:lnTo>
                  <a:lnTo>
                    <a:pt x="55635" y="124520"/>
                  </a:lnTo>
                  <a:lnTo>
                    <a:pt x="21957" y="94490"/>
                  </a:lnTo>
                  <a:lnTo>
                    <a:pt x="18628" y="72498"/>
                  </a:lnTo>
                  <a:lnTo>
                    <a:pt x="19495" y="58233"/>
                  </a:lnTo>
                  <a:lnTo>
                    <a:pt x="39738" y="22884"/>
                  </a:lnTo>
                  <a:lnTo>
                    <a:pt x="65474" y="15490"/>
                  </a:lnTo>
                  <a:lnTo>
                    <a:pt x="108354" y="15490"/>
                  </a:lnTo>
                  <a:lnTo>
                    <a:pt x="106692" y="13939"/>
                  </a:lnTo>
                  <a:lnTo>
                    <a:pt x="99498" y="8988"/>
                  </a:lnTo>
                  <a:lnTo>
                    <a:pt x="91720" y="5056"/>
                  </a:lnTo>
                  <a:lnTo>
                    <a:pt x="83445" y="2247"/>
                  </a:lnTo>
                  <a:lnTo>
                    <a:pt x="74690" y="561"/>
                  </a:lnTo>
                  <a:lnTo>
                    <a:pt x="65474" y="0"/>
                  </a:lnTo>
                  <a:close/>
                </a:path>
                <a:path w="266700" h="140970">
                  <a:moveTo>
                    <a:pt x="108354" y="15490"/>
                  </a:moveTo>
                  <a:lnTo>
                    <a:pt x="74521" y="15490"/>
                  </a:lnTo>
                  <a:lnTo>
                    <a:pt x="82585" y="17762"/>
                  </a:lnTo>
                  <a:lnTo>
                    <a:pt x="97138" y="26868"/>
                  </a:lnTo>
                  <a:lnTo>
                    <a:pt x="111719" y="62502"/>
                  </a:lnTo>
                  <a:lnTo>
                    <a:pt x="112078" y="70637"/>
                  </a:lnTo>
                  <a:lnTo>
                    <a:pt x="111243" y="82933"/>
                  </a:lnTo>
                  <a:lnTo>
                    <a:pt x="91828" y="117374"/>
                  </a:lnTo>
                  <a:lnTo>
                    <a:pt x="65278" y="125413"/>
                  </a:lnTo>
                  <a:lnTo>
                    <a:pt x="108381" y="125413"/>
                  </a:lnTo>
                  <a:lnTo>
                    <a:pt x="128605" y="90250"/>
                  </a:lnTo>
                  <a:lnTo>
                    <a:pt x="130763" y="70539"/>
                  </a:lnTo>
                  <a:lnTo>
                    <a:pt x="130255" y="60698"/>
                  </a:lnTo>
                  <a:lnTo>
                    <a:pt x="112945" y="19774"/>
                  </a:lnTo>
                  <a:lnTo>
                    <a:pt x="108354" y="15490"/>
                  </a:lnTo>
                  <a:close/>
                </a:path>
                <a:path w="266700" h="140970">
                  <a:moveTo>
                    <a:pt x="177181" y="2408"/>
                  </a:moveTo>
                  <a:lnTo>
                    <a:pt x="159088" y="2408"/>
                  </a:lnTo>
                  <a:lnTo>
                    <a:pt x="159088" y="138514"/>
                  </a:lnTo>
                  <a:lnTo>
                    <a:pt x="177181" y="138514"/>
                  </a:lnTo>
                  <a:lnTo>
                    <a:pt x="177181" y="74358"/>
                  </a:lnTo>
                  <a:lnTo>
                    <a:pt x="266272" y="74358"/>
                  </a:lnTo>
                  <a:lnTo>
                    <a:pt x="266272" y="58300"/>
                  </a:lnTo>
                  <a:lnTo>
                    <a:pt x="177181" y="58300"/>
                  </a:lnTo>
                  <a:lnTo>
                    <a:pt x="177181" y="2408"/>
                  </a:lnTo>
                  <a:close/>
                </a:path>
                <a:path w="266700" h="140970">
                  <a:moveTo>
                    <a:pt x="266272" y="74358"/>
                  </a:moveTo>
                  <a:lnTo>
                    <a:pt x="248178" y="74358"/>
                  </a:lnTo>
                  <a:lnTo>
                    <a:pt x="248178" y="138514"/>
                  </a:lnTo>
                  <a:lnTo>
                    <a:pt x="266272" y="138514"/>
                  </a:lnTo>
                  <a:lnTo>
                    <a:pt x="266272" y="74358"/>
                  </a:lnTo>
                  <a:close/>
                </a:path>
                <a:path w="266700" h="140970">
                  <a:moveTo>
                    <a:pt x="266272" y="2408"/>
                  </a:moveTo>
                  <a:lnTo>
                    <a:pt x="248178" y="2408"/>
                  </a:lnTo>
                  <a:lnTo>
                    <a:pt x="248178" y="58300"/>
                  </a:lnTo>
                  <a:lnTo>
                    <a:pt x="266272" y="58300"/>
                  </a:lnTo>
                  <a:lnTo>
                    <a:pt x="266272" y="2408"/>
                  </a:lnTo>
                  <a:close/>
                </a:path>
              </a:pathLst>
            </a:custGeom>
            <a:solidFill>
              <a:srgbClr val="000000"/>
            </a:solidFill>
          </p:spPr>
          <p:txBody>
            <a:bodyPr wrap="square" lIns="0" tIns="0" rIns="0" bIns="0" rtlCol="0"/>
            <a:lstStyle/>
            <a:p>
              <a:endParaRPr/>
            </a:p>
          </p:txBody>
        </p:sp>
        <p:sp>
          <p:nvSpPr>
            <p:cNvPr id="13" name="object 16">
              <a:extLst>
                <a:ext uri="{FF2B5EF4-FFF2-40B4-BE49-F238E27FC236}">
                  <a16:creationId xmlns:a16="http://schemas.microsoft.com/office/drawing/2014/main" id="{64C5B2B5-5C95-40A6-8EDE-4A5911C00966}"/>
                </a:ext>
              </a:extLst>
            </p:cNvPr>
            <p:cNvSpPr/>
            <p:nvPr/>
          </p:nvSpPr>
          <p:spPr>
            <a:xfrm>
              <a:off x="5165173" y="3647614"/>
              <a:ext cx="104775" cy="60325"/>
            </a:xfrm>
            <a:custGeom>
              <a:avLst/>
              <a:gdLst/>
              <a:ahLst/>
              <a:cxnLst/>
              <a:rect l="l" t="t" r="r" b="b"/>
              <a:pathLst>
                <a:path w="104775" h="60325">
                  <a:moveTo>
                    <a:pt x="0" y="0"/>
                  </a:moveTo>
                  <a:lnTo>
                    <a:pt x="104351" y="59984"/>
                  </a:lnTo>
                </a:path>
              </a:pathLst>
            </a:custGeom>
            <a:ln w="11762">
              <a:solidFill>
                <a:srgbClr val="000000"/>
              </a:solidFill>
            </a:ln>
          </p:spPr>
          <p:txBody>
            <a:bodyPr wrap="square" lIns="0" tIns="0" rIns="0" bIns="0" rtlCol="0"/>
            <a:lstStyle/>
            <a:p>
              <a:endParaRPr/>
            </a:p>
          </p:txBody>
        </p:sp>
        <p:sp>
          <p:nvSpPr>
            <p:cNvPr id="14" name="object 17">
              <a:extLst>
                <a:ext uri="{FF2B5EF4-FFF2-40B4-BE49-F238E27FC236}">
                  <a16:creationId xmlns:a16="http://schemas.microsoft.com/office/drawing/2014/main" id="{BAD75E68-1EB1-4E82-998B-FA0DE0C59FEB}"/>
                </a:ext>
              </a:extLst>
            </p:cNvPr>
            <p:cNvSpPr/>
            <p:nvPr/>
          </p:nvSpPr>
          <p:spPr>
            <a:xfrm>
              <a:off x="4808001" y="4009831"/>
              <a:ext cx="266700" cy="140970"/>
            </a:xfrm>
            <a:custGeom>
              <a:avLst/>
              <a:gdLst/>
              <a:ahLst/>
              <a:cxnLst/>
              <a:rect l="l" t="t" r="r" b="b"/>
              <a:pathLst>
                <a:path w="266700" h="140970">
                  <a:moveTo>
                    <a:pt x="65435" y="0"/>
                  </a:moveTo>
                  <a:lnTo>
                    <a:pt x="28060" y="10781"/>
                  </a:lnTo>
                  <a:lnTo>
                    <a:pt x="4554" y="42011"/>
                  </a:lnTo>
                  <a:lnTo>
                    <a:pt x="0" y="72498"/>
                  </a:lnTo>
                  <a:lnTo>
                    <a:pt x="474" y="81066"/>
                  </a:lnTo>
                  <a:lnTo>
                    <a:pt x="17490" y="120568"/>
                  </a:lnTo>
                  <a:lnTo>
                    <a:pt x="55945" y="140245"/>
                  </a:lnTo>
                  <a:lnTo>
                    <a:pt x="65337" y="140825"/>
                  </a:lnTo>
                  <a:lnTo>
                    <a:pt x="74092" y="140300"/>
                  </a:lnTo>
                  <a:lnTo>
                    <a:pt x="108380" y="125413"/>
                  </a:lnTo>
                  <a:lnTo>
                    <a:pt x="65258" y="125413"/>
                  </a:lnTo>
                  <a:lnTo>
                    <a:pt x="55627" y="124520"/>
                  </a:lnTo>
                  <a:lnTo>
                    <a:pt x="21950" y="94490"/>
                  </a:lnTo>
                  <a:lnTo>
                    <a:pt x="18628" y="72498"/>
                  </a:lnTo>
                  <a:lnTo>
                    <a:pt x="19495" y="58233"/>
                  </a:lnTo>
                  <a:lnTo>
                    <a:pt x="39738" y="22884"/>
                  </a:lnTo>
                  <a:lnTo>
                    <a:pt x="65533" y="15490"/>
                  </a:lnTo>
                  <a:lnTo>
                    <a:pt x="108363" y="15490"/>
                  </a:lnTo>
                  <a:lnTo>
                    <a:pt x="106703" y="13939"/>
                  </a:lnTo>
                  <a:lnTo>
                    <a:pt x="99557" y="8988"/>
                  </a:lnTo>
                  <a:lnTo>
                    <a:pt x="91728" y="5056"/>
                  </a:lnTo>
                  <a:lnTo>
                    <a:pt x="83433" y="2247"/>
                  </a:lnTo>
                  <a:lnTo>
                    <a:pt x="74669" y="561"/>
                  </a:lnTo>
                  <a:lnTo>
                    <a:pt x="65435" y="0"/>
                  </a:lnTo>
                  <a:close/>
                </a:path>
                <a:path w="266700" h="140970">
                  <a:moveTo>
                    <a:pt x="108363" y="15490"/>
                  </a:moveTo>
                  <a:lnTo>
                    <a:pt x="74541" y="15490"/>
                  </a:lnTo>
                  <a:lnTo>
                    <a:pt x="82663" y="17762"/>
                  </a:lnTo>
                  <a:lnTo>
                    <a:pt x="97158" y="26868"/>
                  </a:lnTo>
                  <a:lnTo>
                    <a:pt x="111695" y="62502"/>
                  </a:lnTo>
                  <a:lnTo>
                    <a:pt x="112039" y="70637"/>
                  </a:lnTo>
                  <a:lnTo>
                    <a:pt x="111223" y="82933"/>
                  </a:lnTo>
                  <a:lnTo>
                    <a:pt x="91814" y="117374"/>
                  </a:lnTo>
                  <a:lnTo>
                    <a:pt x="65258" y="125413"/>
                  </a:lnTo>
                  <a:lnTo>
                    <a:pt x="108380" y="125413"/>
                  </a:lnTo>
                  <a:lnTo>
                    <a:pt x="128595" y="90250"/>
                  </a:lnTo>
                  <a:lnTo>
                    <a:pt x="130684" y="70539"/>
                  </a:lnTo>
                  <a:lnTo>
                    <a:pt x="130192" y="60698"/>
                  </a:lnTo>
                  <a:lnTo>
                    <a:pt x="112948" y="19774"/>
                  </a:lnTo>
                  <a:lnTo>
                    <a:pt x="108363" y="15490"/>
                  </a:lnTo>
                  <a:close/>
                </a:path>
                <a:path w="266700" h="140970">
                  <a:moveTo>
                    <a:pt x="177122" y="2408"/>
                  </a:moveTo>
                  <a:lnTo>
                    <a:pt x="159049" y="2408"/>
                  </a:lnTo>
                  <a:lnTo>
                    <a:pt x="159049" y="138514"/>
                  </a:lnTo>
                  <a:lnTo>
                    <a:pt x="177122" y="138514"/>
                  </a:lnTo>
                  <a:lnTo>
                    <a:pt x="177122" y="74358"/>
                  </a:lnTo>
                  <a:lnTo>
                    <a:pt x="266252" y="74358"/>
                  </a:lnTo>
                  <a:lnTo>
                    <a:pt x="266252" y="58300"/>
                  </a:lnTo>
                  <a:lnTo>
                    <a:pt x="177122" y="58300"/>
                  </a:lnTo>
                  <a:lnTo>
                    <a:pt x="177122" y="2408"/>
                  </a:lnTo>
                  <a:close/>
                </a:path>
                <a:path w="266700" h="140970">
                  <a:moveTo>
                    <a:pt x="266252" y="74358"/>
                  </a:moveTo>
                  <a:lnTo>
                    <a:pt x="248178" y="74358"/>
                  </a:lnTo>
                  <a:lnTo>
                    <a:pt x="248178" y="138514"/>
                  </a:lnTo>
                  <a:lnTo>
                    <a:pt x="266252" y="138514"/>
                  </a:lnTo>
                  <a:lnTo>
                    <a:pt x="266252" y="74358"/>
                  </a:lnTo>
                  <a:close/>
                </a:path>
                <a:path w="266700" h="140970">
                  <a:moveTo>
                    <a:pt x="266252" y="2408"/>
                  </a:moveTo>
                  <a:lnTo>
                    <a:pt x="248178" y="2408"/>
                  </a:lnTo>
                  <a:lnTo>
                    <a:pt x="248178" y="58300"/>
                  </a:lnTo>
                  <a:lnTo>
                    <a:pt x="266252" y="58300"/>
                  </a:lnTo>
                  <a:lnTo>
                    <a:pt x="266252" y="2408"/>
                  </a:lnTo>
                  <a:close/>
                </a:path>
              </a:pathLst>
            </a:custGeom>
            <a:solidFill>
              <a:srgbClr val="000000"/>
            </a:solidFill>
          </p:spPr>
          <p:txBody>
            <a:bodyPr wrap="square" lIns="0" tIns="0" rIns="0" bIns="0" rtlCol="0"/>
            <a:lstStyle/>
            <a:p>
              <a:endParaRPr/>
            </a:p>
          </p:txBody>
        </p:sp>
        <p:sp>
          <p:nvSpPr>
            <p:cNvPr id="15" name="object 18">
              <a:extLst>
                <a:ext uri="{FF2B5EF4-FFF2-40B4-BE49-F238E27FC236}">
                  <a16:creationId xmlns:a16="http://schemas.microsoft.com/office/drawing/2014/main" id="{25C9DDA5-FAB6-4806-A807-877A50EAF85D}"/>
                </a:ext>
              </a:extLst>
            </p:cNvPr>
            <p:cNvSpPr/>
            <p:nvPr/>
          </p:nvSpPr>
          <p:spPr>
            <a:xfrm>
              <a:off x="4819452" y="3869026"/>
              <a:ext cx="30480" cy="106045"/>
            </a:xfrm>
            <a:custGeom>
              <a:avLst/>
              <a:gdLst/>
              <a:ahLst/>
              <a:cxnLst/>
              <a:rect l="l" t="t" r="r" b="b"/>
              <a:pathLst>
                <a:path w="30479" h="106045">
                  <a:moveTo>
                    <a:pt x="30306" y="105594"/>
                  </a:moveTo>
                  <a:lnTo>
                    <a:pt x="0" y="0"/>
                  </a:lnTo>
                </a:path>
              </a:pathLst>
            </a:custGeom>
            <a:ln w="3175">
              <a:solidFill>
                <a:srgbClr val="000000"/>
              </a:solidFill>
            </a:ln>
          </p:spPr>
          <p:txBody>
            <a:bodyPr wrap="square" lIns="0" tIns="0" rIns="0" bIns="0" rtlCol="0"/>
            <a:lstStyle/>
            <a:p>
              <a:endParaRPr/>
            </a:p>
          </p:txBody>
        </p:sp>
        <p:sp>
          <p:nvSpPr>
            <p:cNvPr id="16" name="object 19">
              <a:extLst>
                <a:ext uri="{FF2B5EF4-FFF2-40B4-BE49-F238E27FC236}">
                  <a16:creationId xmlns:a16="http://schemas.microsoft.com/office/drawing/2014/main" id="{218ABB38-49BE-4851-AB5A-2ABEF0B8FF99}"/>
                </a:ext>
              </a:extLst>
            </p:cNvPr>
            <p:cNvSpPr/>
            <p:nvPr/>
          </p:nvSpPr>
          <p:spPr>
            <a:xfrm>
              <a:off x="4813748" y="3863993"/>
              <a:ext cx="68580" cy="123189"/>
            </a:xfrm>
            <a:custGeom>
              <a:avLst/>
              <a:gdLst/>
              <a:ahLst/>
              <a:cxnLst/>
              <a:rect l="l" t="t" r="r" b="b"/>
              <a:pathLst>
                <a:path w="68579" h="123189">
                  <a:moveTo>
                    <a:pt x="11406" y="0"/>
                  </a:moveTo>
                  <a:lnTo>
                    <a:pt x="0" y="3035"/>
                  </a:lnTo>
                  <a:lnTo>
                    <a:pt x="3697" y="122769"/>
                  </a:lnTo>
                  <a:lnTo>
                    <a:pt x="68322" y="105516"/>
                  </a:lnTo>
                  <a:lnTo>
                    <a:pt x="11406" y="0"/>
                  </a:lnTo>
                  <a:close/>
                </a:path>
              </a:pathLst>
            </a:custGeom>
            <a:solidFill>
              <a:srgbClr val="000000"/>
            </a:solidFill>
          </p:spPr>
          <p:txBody>
            <a:bodyPr wrap="square" lIns="0" tIns="0" rIns="0" bIns="0" rtlCol="0"/>
            <a:lstStyle/>
            <a:p>
              <a:endParaRPr/>
            </a:p>
          </p:txBody>
        </p:sp>
        <p:pic>
          <p:nvPicPr>
            <p:cNvPr id="17" name="object 20">
              <a:extLst>
                <a:ext uri="{FF2B5EF4-FFF2-40B4-BE49-F238E27FC236}">
                  <a16:creationId xmlns:a16="http://schemas.microsoft.com/office/drawing/2014/main" id="{4299D4C5-E741-4902-B2C4-20B7CEC46345}"/>
                </a:ext>
              </a:extLst>
            </p:cNvPr>
            <p:cNvPicPr/>
            <p:nvPr/>
          </p:nvPicPr>
          <p:blipFill>
            <a:blip r:embed="rId6" cstate="print"/>
            <a:stretch>
              <a:fillRect/>
            </a:stretch>
          </p:blipFill>
          <p:spPr>
            <a:xfrm>
              <a:off x="4503447" y="3877023"/>
              <a:ext cx="168275" cy="186859"/>
            </a:xfrm>
            <a:prstGeom prst="rect">
              <a:avLst/>
            </a:prstGeom>
          </p:spPr>
        </p:pic>
        <p:sp>
          <p:nvSpPr>
            <p:cNvPr id="18" name="object 21">
              <a:extLst>
                <a:ext uri="{FF2B5EF4-FFF2-40B4-BE49-F238E27FC236}">
                  <a16:creationId xmlns:a16="http://schemas.microsoft.com/office/drawing/2014/main" id="{47A5F58A-C1FD-4107-872B-631A312B8EE9}"/>
                </a:ext>
              </a:extLst>
            </p:cNvPr>
            <p:cNvSpPr/>
            <p:nvPr/>
          </p:nvSpPr>
          <p:spPr>
            <a:xfrm>
              <a:off x="4705916" y="3832561"/>
              <a:ext cx="10795" cy="10795"/>
            </a:xfrm>
            <a:custGeom>
              <a:avLst/>
              <a:gdLst/>
              <a:ahLst/>
              <a:cxnLst/>
              <a:rect l="l" t="t" r="r" b="b"/>
              <a:pathLst>
                <a:path w="10795" h="10795">
                  <a:moveTo>
                    <a:pt x="10462" y="10438"/>
                  </a:moveTo>
                  <a:lnTo>
                    <a:pt x="0" y="0"/>
                  </a:lnTo>
                </a:path>
              </a:pathLst>
            </a:custGeom>
            <a:ln w="11775">
              <a:solidFill>
                <a:srgbClr val="000000"/>
              </a:solidFill>
            </a:ln>
          </p:spPr>
          <p:txBody>
            <a:bodyPr wrap="square" lIns="0" tIns="0" rIns="0" bIns="0" rtlCol="0"/>
            <a:lstStyle/>
            <a:p>
              <a:endParaRPr/>
            </a:p>
          </p:txBody>
        </p:sp>
      </p:grpSp>
      <p:grpSp>
        <p:nvGrpSpPr>
          <p:cNvPr id="19" name="object 26">
            <a:extLst>
              <a:ext uri="{FF2B5EF4-FFF2-40B4-BE49-F238E27FC236}">
                <a16:creationId xmlns:a16="http://schemas.microsoft.com/office/drawing/2014/main" id="{D57C725B-F8CA-496E-B72A-ADD92DA005FE}"/>
              </a:ext>
            </a:extLst>
          </p:cNvPr>
          <p:cNvGrpSpPr/>
          <p:nvPr/>
        </p:nvGrpSpPr>
        <p:grpSpPr>
          <a:xfrm>
            <a:off x="5907858" y="3486150"/>
            <a:ext cx="1299210" cy="911860"/>
            <a:chOff x="7355318" y="3347751"/>
            <a:chExt cx="1299210" cy="911860"/>
          </a:xfrm>
        </p:grpSpPr>
        <p:sp>
          <p:nvSpPr>
            <p:cNvPr id="20" name="object 27">
              <a:extLst>
                <a:ext uri="{FF2B5EF4-FFF2-40B4-BE49-F238E27FC236}">
                  <a16:creationId xmlns:a16="http://schemas.microsoft.com/office/drawing/2014/main" id="{4FD82B26-B80E-49B5-A4E9-0DDE0D2F1F8A}"/>
                </a:ext>
              </a:extLst>
            </p:cNvPr>
            <p:cNvSpPr/>
            <p:nvPr/>
          </p:nvSpPr>
          <p:spPr>
            <a:xfrm>
              <a:off x="7355318" y="3605412"/>
              <a:ext cx="255270" cy="140970"/>
            </a:xfrm>
            <a:custGeom>
              <a:avLst/>
              <a:gdLst/>
              <a:ahLst/>
              <a:cxnLst/>
              <a:rect l="l" t="t" r="r" b="b"/>
              <a:pathLst>
                <a:path w="255270" h="140970">
                  <a:moveTo>
                    <a:pt x="64506" y="0"/>
                  </a:moveTo>
                  <a:lnTo>
                    <a:pt x="24356" y="12803"/>
                  </a:lnTo>
                  <a:lnTo>
                    <a:pt x="2055" y="49504"/>
                  </a:lnTo>
                  <a:lnTo>
                    <a:pt x="0" y="69345"/>
                  </a:lnTo>
                  <a:lnTo>
                    <a:pt x="445" y="78940"/>
                  </a:lnTo>
                  <a:lnTo>
                    <a:pt x="16102" y="120815"/>
                  </a:lnTo>
                  <a:lnTo>
                    <a:pt x="53763" y="140185"/>
                  </a:lnTo>
                  <a:lnTo>
                    <a:pt x="64310" y="140746"/>
                  </a:lnTo>
                  <a:lnTo>
                    <a:pt x="74524" y="140016"/>
                  </a:lnTo>
                  <a:lnTo>
                    <a:pt x="83927" y="137828"/>
                  </a:lnTo>
                  <a:lnTo>
                    <a:pt x="92519" y="134187"/>
                  </a:lnTo>
                  <a:lnTo>
                    <a:pt x="100300" y="129094"/>
                  </a:lnTo>
                  <a:lnTo>
                    <a:pt x="104251" y="125334"/>
                  </a:lnTo>
                  <a:lnTo>
                    <a:pt x="54476" y="125334"/>
                  </a:lnTo>
                  <a:lnTo>
                    <a:pt x="46610" y="123200"/>
                  </a:lnTo>
                  <a:lnTo>
                    <a:pt x="21504" y="92813"/>
                  </a:lnTo>
                  <a:lnTo>
                    <a:pt x="18683" y="69266"/>
                  </a:lnTo>
                  <a:lnTo>
                    <a:pt x="18944" y="62576"/>
                  </a:lnTo>
                  <a:lnTo>
                    <a:pt x="37797" y="22910"/>
                  </a:lnTo>
                  <a:lnTo>
                    <a:pt x="64113" y="15412"/>
                  </a:lnTo>
                  <a:lnTo>
                    <a:pt x="104639" y="15412"/>
                  </a:lnTo>
                  <a:lnTo>
                    <a:pt x="98923" y="10398"/>
                  </a:lnTo>
                  <a:lnTo>
                    <a:pt x="91582" y="5849"/>
                  </a:lnTo>
                  <a:lnTo>
                    <a:pt x="83411" y="2599"/>
                  </a:lnTo>
                  <a:lnTo>
                    <a:pt x="74392" y="649"/>
                  </a:lnTo>
                  <a:lnTo>
                    <a:pt x="64506" y="0"/>
                  </a:lnTo>
                  <a:close/>
                </a:path>
                <a:path w="255270" h="140970">
                  <a:moveTo>
                    <a:pt x="102660" y="90710"/>
                  </a:moveTo>
                  <a:lnTo>
                    <a:pt x="76798" y="123148"/>
                  </a:lnTo>
                  <a:lnTo>
                    <a:pt x="62736" y="125334"/>
                  </a:lnTo>
                  <a:lnTo>
                    <a:pt x="104251" y="125334"/>
                  </a:lnTo>
                  <a:lnTo>
                    <a:pt x="107119" y="122606"/>
                  </a:lnTo>
                  <a:lnTo>
                    <a:pt x="112813" y="114803"/>
                  </a:lnTo>
                  <a:lnTo>
                    <a:pt x="117364" y="105686"/>
                  </a:lnTo>
                  <a:lnTo>
                    <a:pt x="120753" y="95254"/>
                  </a:lnTo>
                  <a:lnTo>
                    <a:pt x="102660" y="90710"/>
                  </a:lnTo>
                  <a:close/>
                </a:path>
                <a:path w="255270" h="140970">
                  <a:moveTo>
                    <a:pt x="104639" y="15412"/>
                  </a:moveTo>
                  <a:lnTo>
                    <a:pt x="73356" y="15412"/>
                  </a:lnTo>
                  <a:lnTo>
                    <a:pt x="80830" y="17664"/>
                  </a:lnTo>
                  <a:lnTo>
                    <a:pt x="86926" y="22188"/>
                  </a:lnTo>
                  <a:lnTo>
                    <a:pt x="91207" y="26084"/>
                  </a:lnTo>
                  <a:lnTo>
                    <a:pt x="94916" y="30988"/>
                  </a:lnTo>
                  <a:lnTo>
                    <a:pt x="98072" y="36902"/>
                  </a:lnTo>
                  <a:lnTo>
                    <a:pt x="100693" y="43827"/>
                  </a:lnTo>
                  <a:lnTo>
                    <a:pt x="118590" y="39637"/>
                  </a:lnTo>
                  <a:lnTo>
                    <a:pt x="115268" y="30747"/>
                  </a:lnTo>
                  <a:lnTo>
                    <a:pt x="110895" y="22910"/>
                  </a:lnTo>
                  <a:lnTo>
                    <a:pt x="105453" y="16126"/>
                  </a:lnTo>
                  <a:lnTo>
                    <a:pt x="104639" y="15412"/>
                  </a:lnTo>
                  <a:close/>
                </a:path>
                <a:path w="255270" h="140970">
                  <a:moveTo>
                    <a:pt x="165790" y="2330"/>
                  </a:moveTo>
                  <a:lnTo>
                    <a:pt x="147697" y="2330"/>
                  </a:lnTo>
                  <a:lnTo>
                    <a:pt x="147697" y="138416"/>
                  </a:lnTo>
                  <a:lnTo>
                    <a:pt x="165790" y="138416"/>
                  </a:lnTo>
                  <a:lnTo>
                    <a:pt x="165790" y="74280"/>
                  </a:lnTo>
                  <a:lnTo>
                    <a:pt x="255077" y="74280"/>
                  </a:lnTo>
                  <a:lnTo>
                    <a:pt x="255077" y="58202"/>
                  </a:lnTo>
                  <a:lnTo>
                    <a:pt x="165790" y="58202"/>
                  </a:lnTo>
                  <a:lnTo>
                    <a:pt x="165790" y="2330"/>
                  </a:lnTo>
                  <a:close/>
                </a:path>
                <a:path w="255270" h="140970">
                  <a:moveTo>
                    <a:pt x="255077" y="74280"/>
                  </a:moveTo>
                  <a:lnTo>
                    <a:pt x="236984" y="74280"/>
                  </a:lnTo>
                  <a:lnTo>
                    <a:pt x="236984" y="138416"/>
                  </a:lnTo>
                  <a:lnTo>
                    <a:pt x="255077" y="138416"/>
                  </a:lnTo>
                  <a:lnTo>
                    <a:pt x="255077" y="74280"/>
                  </a:lnTo>
                  <a:close/>
                </a:path>
                <a:path w="255270" h="140970">
                  <a:moveTo>
                    <a:pt x="255077" y="2330"/>
                  </a:moveTo>
                  <a:lnTo>
                    <a:pt x="236984" y="2330"/>
                  </a:lnTo>
                  <a:lnTo>
                    <a:pt x="236984" y="58202"/>
                  </a:lnTo>
                  <a:lnTo>
                    <a:pt x="255077" y="58202"/>
                  </a:lnTo>
                  <a:lnTo>
                    <a:pt x="255077" y="2330"/>
                  </a:lnTo>
                  <a:close/>
                </a:path>
              </a:pathLst>
            </a:custGeom>
            <a:solidFill>
              <a:srgbClr val="000000"/>
            </a:solidFill>
          </p:spPr>
          <p:txBody>
            <a:bodyPr wrap="square" lIns="0" tIns="0" rIns="0" bIns="0" rtlCol="0"/>
            <a:lstStyle/>
            <a:p>
              <a:endParaRPr/>
            </a:p>
          </p:txBody>
        </p:sp>
        <p:pic>
          <p:nvPicPr>
            <p:cNvPr id="21" name="object 28">
              <a:extLst>
                <a:ext uri="{FF2B5EF4-FFF2-40B4-BE49-F238E27FC236}">
                  <a16:creationId xmlns:a16="http://schemas.microsoft.com/office/drawing/2014/main" id="{BDF9F256-77F9-4E3F-9E16-80B73857E213}"/>
                </a:ext>
              </a:extLst>
            </p:cNvPr>
            <p:cNvPicPr/>
            <p:nvPr/>
          </p:nvPicPr>
          <p:blipFill>
            <a:blip r:embed="rId7" cstate="print"/>
            <a:stretch>
              <a:fillRect/>
            </a:stretch>
          </p:blipFill>
          <p:spPr>
            <a:xfrm>
              <a:off x="7635962" y="3683687"/>
              <a:ext cx="67063" cy="104301"/>
            </a:xfrm>
            <a:prstGeom prst="rect">
              <a:avLst/>
            </a:prstGeom>
          </p:spPr>
        </p:pic>
        <p:pic>
          <p:nvPicPr>
            <p:cNvPr id="22" name="object 29">
              <a:extLst>
                <a:ext uri="{FF2B5EF4-FFF2-40B4-BE49-F238E27FC236}">
                  <a16:creationId xmlns:a16="http://schemas.microsoft.com/office/drawing/2014/main" id="{F03C6E40-E94B-486A-A8FD-D56AD257EC69}"/>
                </a:ext>
              </a:extLst>
            </p:cNvPr>
            <p:cNvPicPr/>
            <p:nvPr/>
          </p:nvPicPr>
          <p:blipFill>
            <a:blip r:embed="rId8" cstate="print"/>
            <a:stretch>
              <a:fillRect/>
            </a:stretch>
          </p:blipFill>
          <p:spPr>
            <a:xfrm>
              <a:off x="7744535" y="3756036"/>
              <a:ext cx="203931" cy="220836"/>
            </a:xfrm>
            <a:prstGeom prst="rect">
              <a:avLst/>
            </a:prstGeom>
          </p:spPr>
        </p:pic>
        <p:pic>
          <p:nvPicPr>
            <p:cNvPr id="23" name="object 30">
              <a:extLst>
                <a:ext uri="{FF2B5EF4-FFF2-40B4-BE49-F238E27FC236}">
                  <a16:creationId xmlns:a16="http://schemas.microsoft.com/office/drawing/2014/main" id="{EB2FB02D-FE6C-4E5E-9636-CD3A805F817E}"/>
                </a:ext>
              </a:extLst>
            </p:cNvPr>
            <p:cNvPicPr/>
            <p:nvPr/>
          </p:nvPicPr>
          <p:blipFill>
            <a:blip r:embed="rId9" cstate="print"/>
            <a:stretch>
              <a:fillRect/>
            </a:stretch>
          </p:blipFill>
          <p:spPr>
            <a:xfrm>
              <a:off x="8111503" y="3672995"/>
              <a:ext cx="120753" cy="140727"/>
            </a:xfrm>
            <a:prstGeom prst="rect">
              <a:avLst/>
            </a:prstGeom>
          </p:spPr>
        </p:pic>
        <p:sp>
          <p:nvSpPr>
            <p:cNvPr id="24" name="object 31">
              <a:extLst>
                <a:ext uri="{FF2B5EF4-FFF2-40B4-BE49-F238E27FC236}">
                  <a16:creationId xmlns:a16="http://schemas.microsoft.com/office/drawing/2014/main" id="{E5D97016-492F-446B-BF77-6FAEF836DFBA}"/>
                </a:ext>
              </a:extLst>
            </p:cNvPr>
            <p:cNvSpPr/>
            <p:nvPr/>
          </p:nvSpPr>
          <p:spPr>
            <a:xfrm>
              <a:off x="7974623" y="3787793"/>
              <a:ext cx="109855" cy="63500"/>
            </a:xfrm>
            <a:custGeom>
              <a:avLst/>
              <a:gdLst/>
              <a:ahLst/>
              <a:cxnLst/>
              <a:rect l="l" t="t" r="r" b="b"/>
              <a:pathLst>
                <a:path w="109854" h="63500">
                  <a:moveTo>
                    <a:pt x="0" y="62941"/>
                  </a:moveTo>
                  <a:lnTo>
                    <a:pt x="109543" y="0"/>
                  </a:lnTo>
                </a:path>
              </a:pathLst>
            </a:custGeom>
            <a:ln w="11762">
              <a:solidFill>
                <a:srgbClr val="000000"/>
              </a:solidFill>
            </a:ln>
          </p:spPr>
          <p:txBody>
            <a:bodyPr wrap="square" lIns="0" tIns="0" rIns="0" bIns="0" rtlCol="0"/>
            <a:lstStyle/>
            <a:p>
              <a:endParaRPr/>
            </a:p>
          </p:txBody>
        </p:sp>
        <p:pic>
          <p:nvPicPr>
            <p:cNvPr id="25" name="object 32">
              <a:extLst>
                <a:ext uri="{FF2B5EF4-FFF2-40B4-BE49-F238E27FC236}">
                  <a16:creationId xmlns:a16="http://schemas.microsoft.com/office/drawing/2014/main" id="{7F0C92B5-3887-4FBE-BE4E-DC04D2AD5CCD}"/>
                </a:ext>
              </a:extLst>
            </p:cNvPr>
            <p:cNvPicPr/>
            <p:nvPr/>
          </p:nvPicPr>
          <p:blipFill>
            <a:blip r:embed="rId10" cstate="print"/>
            <a:stretch>
              <a:fillRect/>
            </a:stretch>
          </p:blipFill>
          <p:spPr>
            <a:xfrm>
              <a:off x="8105422" y="3347751"/>
              <a:ext cx="130567" cy="140825"/>
            </a:xfrm>
            <a:prstGeom prst="rect">
              <a:avLst/>
            </a:prstGeom>
          </p:spPr>
        </p:pic>
        <p:sp>
          <p:nvSpPr>
            <p:cNvPr id="26" name="object 33">
              <a:extLst>
                <a:ext uri="{FF2B5EF4-FFF2-40B4-BE49-F238E27FC236}">
                  <a16:creationId xmlns:a16="http://schemas.microsoft.com/office/drawing/2014/main" id="{985D3125-0CE8-4268-AA9B-603786CF64BB}"/>
                </a:ext>
              </a:extLst>
            </p:cNvPr>
            <p:cNvSpPr/>
            <p:nvPr/>
          </p:nvSpPr>
          <p:spPr>
            <a:xfrm>
              <a:off x="8143363" y="3520576"/>
              <a:ext cx="59055" cy="119380"/>
            </a:xfrm>
            <a:custGeom>
              <a:avLst/>
              <a:gdLst/>
              <a:ahLst/>
              <a:cxnLst/>
              <a:rect l="l" t="t" r="r" b="b"/>
              <a:pathLst>
                <a:path w="59054" h="119379">
                  <a:moveTo>
                    <a:pt x="0" y="119126"/>
                  </a:moveTo>
                  <a:lnTo>
                    <a:pt x="0" y="0"/>
                  </a:lnTo>
                </a:path>
                <a:path w="59054" h="119379">
                  <a:moveTo>
                    <a:pt x="58803" y="119126"/>
                  </a:moveTo>
                  <a:lnTo>
                    <a:pt x="58803" y="0"/>
                  </a:lnTo>
                </a:path>
              </a:pathLst>
            </a:custGeom>
            <a:ln w="11775">
              <a:solidFill>
                <a:srgbClr val="000000"/>
              </a:solidFill>
            </a:ln>
          </p:spPr>
          <p:txBody>
            <a:bodyPr wrap="square" lIns="0" tIns="0" rIns="0" bIns="0" rtlCol="0"/>
            <a:lstStyle/>
            <a:p>
              <a:endParaRPr/>
            </a:p>
          </p:txBody>
        </p:sp>
        <p:sp>
          <p:nvSpPr>
            <p:cNvPr id="27" name="object 34">
              <a:extLst>
                <a:ext uri="{FF2B5EF4-FFF2-40B4-BE49-F238E27FC236}">
                  <a16:creationId xmlns:a16="http://schemas.microsoft.com/office/drawing/2014/main" id="{A05812AB-8F6A-4D9F-B07A-0048B3F58465}"/>
                </a:ext>
              </a:extLst>
            </p:cNvPr>
            <p:cNvSpPr/>
            <p:nvPr/>
          </p:nvSpPr>
          <p:spPr>
            <a:xfrm>
              <a:off x="8388033" y="3835460"/>
              <a:ext cx="266700" cy="140970"/>
            </a:xfrm>
            <a:custGeom>
              <a:avLst/>
              <a:gdLst/>
              <a:ahLst/>
              <a:cxnLst/>
              <a:rect l="l" t="t" r="r" b="b"/>
              <a:pathLst>
                <a:path w="266700" h="140970">
                  <a:moveTo>
                    <a:pt x="65474" y="0"/>
                  </a:moveTo>
                  <a:lnTo>
                    <a:pt x="28083" y="10789"/>
                  </a:lnTo>
                  <a:lnTo>
                    <a:pt x="4556" y="42028"/>
                  </a:lnTo>
                  <a:lnTo>
                    <a:pt x="0" y="72517"/>
                  </a:lnTo>
                  <a:lnTo>
                    <a:pt x="494" y="81077"/>
                  </a:lnTo>
                  <a:lnTo>
                    <a:pt x="17585" y="120580"/>
                  </a:lnTo>
                  <a:lnTo>
                    <a:pt x="56028" y="140264"/>
                  </a:lnTo>
                  <a:lnTo>
                    <a:pt x="65474" y="140844"/>
                  </a:lnTo>
                  <a:lnTo>
                    <a:pt x="74176" y="140319"/>
                  </a:lnTo>
                  <a:lnTo>
                    <a:pt x="108459" y="125432"/>
                  </a:lnTo>
                  <a:lnTo>
                    <a:pt x="65277" y="125432"/>
                  </a:lnTo>
                  <a:lnTo>
                    <a:pt x="55661" y="124540"/>
                  </a:lnTo>
                  <a:lnTo>
                    <a:pt x="22035" y="94502"/>
                  </a:lnTo>
                  <a:lnTo>
                    <a:pt x="18667" y="72517"/>
                  </a:lnTo>
                  <a:lnTo>
                    <a:pt x="19549" y="58252"/>
                  </a:lnTo>
                  <a:lnTo>
                    <a:pt x="39895" y="22904"/>
                  </a:lnTo>
                  <a:lnTo>
                    <a:pt x="65671" y="15510"/>
                  </a:lnTo>
                  <a:lnTo>
                    <a:pt x="108421" y="15510"/>
                  </a:lnTo>
                  <a:lnTo>
                    <a:pt x="106774" y="13958"/>
                  </a:lnTo>
                  <a:lnTo>
                    <a:pt x="99694" y="9008"/>
                  </a:lnTo>
                  <a:lnTo>
                    <a:pt x="91803" y="5072"/>
                  </a:lnTo>
                  <a:lnTo>
                    <a:pt x="83469" y="2257"/>
                  </a:lnTo>
                  <a:lnTo>
                    <a:pt x="74693" y="564"/>
                  </a:lnTo>
                  <a:lnTo>
                    <a:pt x="65474" y="0"/>
                  </a:lnTo>
                  <a:close/>
                </a:path>
                <a:path w="266700" h="140970">
                  <a:moveTo>
                    <a:pt x="108421" y="15510"/>
                  </a:moveTo>
                  <a:lnTo>
                    <a:pt x="74521" y="15510"/>
                  </a:lnTo>
                  <a:lnTo>
                    <a:pt x="82781" y="17781"/>
                  </a:lnTo>
                  <a:lnTo>
                    <a:pt x="90057" y="22325"/>
                  </a:lnTo>
                  <a:lnTo>
                    <a:pt x="110732" y="55000"/>
                  </a:lnTo>
                  <a:lnTo>
                    <a:pt x="112078" y="70657"/>
                  </a:lnTo>
                  <a:lnTo>
                    <a:pt x="111270" y="82952"/>
                  </a:lnTo>
                  <a:lnTo>
                    <a:pt x="91827" y="117393"/>
                  </a:lnTo>
                  <a:lnTo>
                    <a:pt x="65277" y="125432"/>
                  </a:lnTo>
                  <a:lnTo>
                    <a:pt x="108459" y="125432"/>
                  </a:lnTo>
                  <a:lnTo>
                    <a:pt x="128678" y="90267"/>
                  </a:lnTo>
                  <a:lnTo>
                    <a:pt x="130762" y="70559"/>
                  </a:lnTo>
                  <a:lnTo>
                    <a:pt x="130254" y="60717"/>
                  </a:lnTo>
                  <a:lnTo>
                    <a:pt x="112969" y="19794"/>
                  </a:lnTo>
                  <a:lnTo>
                    <a:pt x="108421" y="15510"/>
                  </a:lnTo>
                  <a:close/>
                </a:path>
                <a:path w="266700" h="140970">
                  <a:moveTo>
                    <a:pt x="177181" y="2428"/>
                  </a:moveTo>
                  <a:lnTo>
                    <a:pt x="159087" y="2428"/>
                  </a:lnTo>
                  <a:lnTo>
                    <a:pt x="159087" y="138514"/>
                  </a:lnTo>
                  <a:lnTo>
                    <a:pt x="177181" y="138514"/>
                  </a:lnTo>
                  <a:lnTo>
                    <a:pt x="177181" y="74378"/>
                  </a:lnTo>
                  <a:lnTo>
                    <a:pt x="266271" y="74378"/>
                  </a:lnTo>
                  <a:lnTo>
                    <a:pt x="266271" y="58300"/>
                  </a:lnTo>
                  <a:lnTo>
                    <a:pt x="177181" y="58300"/>
                  </a:lnTo>
                  <a:lnTo>
                    <a:pt x="177181" y="2428"/>
                  </a:lnTo>
                  <a:close/>
                </a:path>
                <a:path w="266700" h="140970">
                  <a:moveTo>
                    <a:pt x="266271" y="74378"/>
                  </a:moveTo>
                  <a:lnTo>
                    <a:pt x="248178" y="74378"/>
                  </a:lnTo>
                  <a:lnTo>
                    <a:pt x="248178" y="138514"/>
                  </a:lnTo>
                  <a:lnTo>
                    <a:pt x="266271" y="138514"/>
                  </a:lnTo>
                  <a:lnTo>
                    <a:pt x="266271" y="74378"/>
                  </a:lnTo>
                  <a:close/>
                </a:path>
                <a:path w="266700" h="140970">
                  <a:moveTo>
                    <a:pt x="266271" y="2428"/>
                  </a:moveTo>
                  <a:lnTo>
                    <a:pt x="248178" y="2428"/>
                  </a:lnTo>
                  <a:lnTo>
                    <a:pt x="248178" y="58300"/>
                  </a:lnTo>
                  <a:lnTo>
                    <a:pt x="266271" y="58300"/>
                  </a:lnTo>
                  <a:lnTo>
                    <a:pt x="266271" y="2428"/>
                  </a:lnTo>
                  <a:close/>
                </a:path>
              </a:pathLst>
            </a:custGeom>
            <a:solidFill>
              <a:srgbClr val="000000"/>
            </a:solidFill>
          </p:spPr>
          <p:txBody>
            <a:bodyPr wrap="square" lIns="0" tIns="0" rIns="0" bIns="0" rtlCol="0"/>
            <a:lstStyle/>
            <a:p>
              <a:endParaRPr/>
            </a:p>
          </p:txBody>
        </p:sp>
        <p:sp>
          <p:nvSpPr>
            <p:cNvPr id="28" name="object 35">
              <a:extLst>
                <a:ext uri="{FF2B5EF4-FFF2-40B4-BE49-F238E27FC236}">
                  <a16:creationId xmlns:a16="http://schemas.microsoft.com/office/drawing/2014/main" id="{6C7ED871-DFD6-4C06-A2DE-5E57E8532819}"/>
                </a:ext>
              </a:extLst>
            </p:cNvPr>
            <p:cNvSpPr/>
            <p:nvPr/>
          </p:nvSpPr>
          <p:spPr>
            <a:xfrm>
              <a:off x="8263527" y="3788968"/>
              <a:ext cx="104775" cy="60325"/>
            </a:xfrm>
            <a:custGeom>
              <a:avLst/>
              <a:gdLst/>
              <a:ahLst/>
              <a:cxnLst/>
              <a:rect l="l" t="t" r="r" b="b"/>
              <a:pathLst>
                <a:path w="104775" h="60325">
                  <a:moveTo>
                    <a:pt x="0" y="0"/>
                  </a:moveTo>
                  <a:lnTo>
                    <a:pt x="104430" y="60003"/>
                  </a:lnTo>
                </a:path>
              </a:pathLst>
            </a:custGeom>
            <a:ln w="11762">
              <a:solidFill>
                <a:srgbClr val="000000"/>
              </a:solidFill>
            </a:ln>
          </p:spPr>
          <p:txBody>
            <a:bodyPr wrap="square" lIns="0" tIns="0" rIns="0" bIns="0" rtlCol="0"/>
            <a:lstStyle/>
            <a:p>
              <a:endParaRPr/>
            </a:p>
          </p:txBody>
        </p:sp>
        <p:sp>
          <p:nvSpPr>
            <p:cNvPr id="29" name="object 36">
              <a:extLst>
                <a:ext uri="{FF2B5EF4-FFF2-40B4-BE49-F238E27FC236}">
                  <a16:creationId xmlns:a16="http://schemas.microsoft.com/office/drawing/2014/main" id="{A6B79D22-B124-4DC6-991E-3C3B7A334EED}"/>
                </a:ext>
              </a:extLst>
            </p:cNvPr>
            <p:cNvSpPr/>
            <p:nvPr/>
          </p:nvSpPr>
          <p:spPr>
            <a:xfrm>
              <a:off x="7985455" y="4118598"/>
              <a:ext cx="266700" cy="140970"/>
            </a:xfrm>
            <a:custGeom>
              <a:avLst/>
              <a:gdLst/>
              <a:ahLst/>
              <a:cxnLst/>
              <a:rect l="l" t="t" r="r" b="b"/>
              <a:pathLst>
                <a:path w="266700" h="140970">
                  <a:moveTo>
                    <a:pt x="65278" y="0"/>
                  </a:moveTo>
                  <a:lnTo>
                    <a:pt x="28080" y="10781"/>
                  </a:lnTo>
                  <a:lnTo>
                    <a:pt x="4557" y="42018"/>
                  </a:lnTo>
                  <a:lnTo>
                    <a:pt x="0" y="72498"/>
                  </a:lnTo>
                  <a:lnTo>
                    <a:pt x="467" y="81066"/>
                  </a:lnTo>
                  <a:lnTo>
                    <a:pt x="17439" y="120568"/>
                  </a:lnTo>
                  <a:lnTo>
                    <a:pt x="55918" y="140245"/>
                  </a:lnTo>
                  <a:lnTo>
                    <a:pt x="65278" y="140825"/>
                  </a:lnTo>
                  <a:lnTo>
                    <a:pt x="74011" y="140300"/>
                  </a:lnTo>
                  <a:lnTo>
                    <a:pt x="108335" y="125413"/>
                  </a:lnTo>
                  <a:lnTo>
                    <a:pt x="65278" y="125413"/>
                  </a:lnTo>
                  <a:lnTo>
                    <a:pt x="55630" y="124520"/>
                  </a:lnTo>
                  <a:lnTo>
                    <a:pt x="21938" y="94500"/>
                  </a:lnTo>
                  <a:lnTo>
                    <a:pt x="18668" y="72498"/>
                  </a:lnTo>
                  <a:lnTo>
                    <a:pt x="19519" y="58235"/>
                  </a:lnTo>
                  <a:lnTo>
                    <a:pt x="39699" y="22887"/>
                  </a:lnTo>
                  <a:lnTo>
                    <a:pt x="65475" y="15510"/>
                  </a:lnTo>
                  <a:lnTo>
                    <a:pt x="108283" y="15510"/>
                  </a:lnTo>
                  <a:lnTo>
                    <a:pt x="106609" y="13950"/>
                  </a:lnTo>
                  <a:lnTo>
                    <a:pt x="99498" y="9008"/>
                  </a:lnTo>
                  <a:lnTo>
                    <a:pt x="91635" y="5064"/>
                  </a:lnTo>
                  <a:lnTo>
                    <a:pt x="83347" y="2249"/>
                  </a:lnTo>
                  <a:lnTo>
                    <a:pt x="74580" y="562"/>
                  </a:lnTo>
                  <a:lnTo>
                    <a:pt x="65278" y="0"/>
                  </a:lnTo>
                  <a:close/>
                </a:path>
                <a:path w="266700" h="140970">
                  <a:moveTo>
                    <a:pt x="108283" y="15510"/>
                  </a:moveTo>
                  <a:lnTo>
                    <a:pt x="74521" y="15510"/>
                  </a:lnTo>
                  <a:lnTo>
                    <a:pt x="82585" y="17781"/>
                  </a:lnTo>
                  <a:lnTo>
                    <a:pt x="97138" y="26868"/>
                  </a:lnTo>
                  <a:lnTo>
                    <a:pt x="111719" y="62510"/>
                  </a:lnTo>
                  <a:lnTo>
                    <a:pt x="112078" y="70657"/>
                  </a:lnTo>
                  <a:lnTo>
                    <a:pt x="111240" y="82944"/>
                  </a:lnTo>
                  <a:lnTo>
                    <a:pt x="91745" y="117374"/>
                  </a:lnTo>
                  <a:lnTo>
                    <a:pt x="65278" y="125413"/>
                  </a:lnTo>
                  <a:lnTo>
                    <a:pt x="108335" y="125413"/>
                  </a:lnTo>
                  <a:lnTo>
                    <a:pt x="128507" y="90260"/>
                  </a:lnTo>
                  <a:lnTo>
                    <a:pt x="130567" y="70559"/>
                  </a:lnTo>
                  <a:lnTo>
                    <a:pt x="130089" y="60706"/>
                  </a:lnTo>
                  <a:lnTo>
                    <a:pt x="112872" y="19784"/>
                  </a:lnTo>
                  <a:lnTo>
                    <a:pt x="108283" y="15510"/>
                  </a:lnTo>
                  <a:close/>
                </a:path>
                <a:path w="266700" h="140970">
                  <a:moveTo>
                    <a:pt x="176985" y="2408"/>
                  </a:moveTo>
                  <a:lnTo>
                    <a:pt x="158892" y="2408"/>
                  </a:lnTo>
                  <a:lnTo>
                    <a:pt x="158892" y="138514"/>
                  </a:lnTo>
                  <a:lnTo>
                    <a:pt x="176985" y="138514"/>
                  </a:lnTo>
                  <a:lnTo>
                    <a:pt x="176985" y="74358"/>
                  </a:lnTo>
                  <a:lnTo>
                    <a:pt x="266272" y="74358"/>
                  </a:lnTo>
                  <a:lnTo>
                    <a:pt x="266272" y="58300"/>
                  </a:lnTo>
                  <a:lnTo>
                    <a:pt x="176985" y="58300"/>
                  </a:lnTo>
                  <a:lnTo>
                    <a:pt x="176985" y="2408"/>
                  </a:lnTo>
                  <a:close/>
                </a:path>
                <a:path w="266700" h="140970">
                  <a:moveTo>
                    <a:pt x="266272" y="74358"/>
                  </a:moveTo>
                  <a:lnTo>
                    <a:pt x="248179" y="74358"/>
                  </a:lnTo>
                  <a:lnTo>
                    <a:pt x="248179" y="138514"/>
                  </a:lnTo>
                  <a:lnTo>
                    <a:pt x="266272" y="138514"/>
                  </a:lnTo>
                  <a:lnTo>
                    <a:pt x="266272" y="74358"/>
                  </a:lnTo>
                  <a:close/>
                </a:path>
                <a:path w="266700" h="140970">
                  <a:moveTo>
                    <a:pt x="266272" y="2408"/>
                  </a:moveTo>
                  <a:lnTo>
                    <a:pt x="248179" y="2408"/>
                  </a:lnTo>
                  <a:lnTo>
                    <a:pt x="248179" y="58300"/>
                  </a:lnTo>
                  <a:lnTo>
                    <a:pt x="266272" y="58300"/>
                  </a:lnTo>
                  <a:lnTo>
                    <a:pt x="266272" y="2408"/>
                  </a:lnTo>
                  <a:close/>
                </a:path>
              </a:pathLst>
            </a:custGeom>
            <a:solidFill>
              <a:srgbClr val="000000"/>
            </a:solidFill>
          </p:spPr>
          <p:txBody>
            <a:bodyPr wrap="square" lIns="0" tIns="0" rIns="0" bIns="0" rtlCol="0"/>
            <a:lstStyle/>
            <a:p>
              <a:endParaRPr/>
            </a:p>
          </p:txBody>
        </p:sp>
        <p:sp>
          <p:nvSpPr>
            <p:cNvPr id="30" name="object 37">
              <a:extLst>
                <a:ext uri="{FF2B5EF4-FFF2-40B4-BE49-F238E27FC236}">
                  <a16:creationId xmlns:a16="http://schemas.microsoft.com/office/drawing/2014/main" id="{A1FA5C13-EFD1-4DD9-8237-14482BE9D739}"/>
                </a:ext>
              </a:extLst>
            </p:cNvPr>
            <p:cNvSpPr/>
            <p:nvPr/>
          </p:nvSpPr>
          <p:spPr>
            <a:xfrm>
              <a:off x="7940993" y="3996985"/>
              <a:ext cx="86360" cy="109855"/>
            </a:xfrm>
            <a:custGeom>
              <a:avLst/>
              <a:gdLst/>
              <a:ahLst/>
              <a:cxnLst/>
              <a:rect l="l" t="t" r="r" b="b"/>
              <a:pathLst>
                <a:path w="86359" h="109854">
                  <a:moveTo>
                    <a:pt x="86336" y="77531"/>
                  </a:moveTo>
                  <a:lnTo>
                    <a:pt x="30680" y="109452"/>
                  </a:lnTo>
                </a:path>
                <a:path w="86359" h="109854">
                  <a:moveTo>
                    <a:pt x="49560" y="38775"/>
                  </a:moveTo>
                  <a:lnTo>
                    <a:pt x="15340" y="58358"/>
                  </a:lnTo>
                </a:path>
                <a:path w="86359" h="109854">
                  <a:moveTo>
                    <a:pt x="12783" y="0"/>
                  </a:moveTo>
                  <a:lnTo>
                    <a:pt x="0" y="7265"/>
                  </a:lnTo>
                </a:path>
              </a:pathLst>
            </a:custGeom>
            <a:ln w="11775">
              <a:solidFill>
                <a:srgbClr val="000000"/>
              </a:solidFill>
            </a:ln>
          </p:spPr>
          <p:txBody>
            <a:bodyPr wrap="square" lIns="0" tIns="0" rIns="0" bIns="0" rtlCol="0"/>
            <a:lstStyle/>
            <a:p>
              <a:endParaRPr/>
            </a:p>
          </p:txBody>
        </p:sp>
        <p:pic>
          <p:nvPicPr>
            <p:cNvPr id="31" name="object 38">
              <a:extLst>
                <a:ext uri="{FF2B5EF4-FFF2-40B4-BE49-F238E27FC236}">
                  <a16:creationId xmlns:a16="http://schemas.microsoft.com/office/drawing/2014/main" id="{17FF87A1-FFFC-49D0-BA9A-1E86B7566B19}"/>
                </a:ext>
              </a:extLst>
            </p:cNvPr>
            <p:cNvPicPr/>
            <p:nvPr/>
          </p:nvPicPr>
          <p:blipFill>
            <a:blip r:embed="rId11" cstate="print"/>
            <a:stretch>
              <a:fillRect/>
            </a:stretch>
          </p:blipFill>
          <p:spPr>
            <a:xfrm>
              <a:off x="7601742" y="3970841"/>
              <a:ext cx="216137" cy="234415"/>
            </a:xfrm>
            <a:prstGeom prst="rect">
              <a:avLst/>
            </a:prstGeom>
          </p:spPr>
        </p:pic>
      </p:grpSp>
    </p:spTree>
    <p:extLst>
      <p:ext uri="{BB962C8B-B14F-4D97-AF65-F5344CB8AC3E}">
        <p14:creationId xmlns:p14="http://schemas.microsoft.com/office/powerpoint/2010/main" val="2192869837"/>
      </p:ext>
    </p:extLst>
  </p:cSld>
  <p:clrMapOvr>
    <a:masterClrMapping/>
  </p:clrMapOvr>
  <mc:AlternateContent xmlns:mc="http://schemas.openxmlformats.org/markup-compatibility/2006" xmlns:p14="http://schemas.microsoft.com/office/powerpoint/2010/main">
    <mc:Choice Requires="p14">
      <p:transition spd="slow" p14:dur="2000" advTm="54414"/>
    </mc:Choice>
    <mc:Fallback xmlns="">
      <p:transition spd="slow" advTm="54414"/>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C1F4D1-6DDC-40CE-BC38-50A8A9F742FB}"/>
              </a:ext>
            </a:extLst>
          </p:cNvPr>
          <p:cNvSpPr>
            <a:spLocks noGrp="1"/>
          </p:cNvSpPr>
          <p:nvPr>
            <p:ph type="title"/>
          </p:nvPr>
        </p:nvSpPr>
        <p:spPr/>
        <p:txBody>
          <a:bodyPr/>
          <a:lstStyle/>
          <a:p>
            <a:pPr algn="ctr"/>
            <a:r>
              <a:rPr lang="en-US" dirty="0"/>
              <a:t>Problems </a:t>
            </a:r>
            <a:endParaRPr lang="en-GB" dirty="0"/>
          </a:p>
        </p:txBody>
      </p:sp>
      <p:pic>
        <p:nvPicPr>
          <p:cNvPr id="5" name="Picture 4">
            <a:extLst>
              <a:ext uri="{FF2B5EF4-FFF2-40B4-BE49-F238E27FC236}">
                <a16:creationId xmlns:a16="http://schemas.microsoft.com/office/drawing/2014/main" id="{1A2FAB16-6411-4DBE-8B79-49F3B68A5637}"/>
              </a:ext>
            </a:extLst>
          </p:cNvPr>
          <p:cNvPicPr>
            <a:picLocks noChangeAspect="1"/>
          </p:cNvPicPr>
          <p:nvPr/>
        </p:nvPicPr>
        <p:blipFill>
          <a:blip r:embed="rId2"/>
          <a:stretch>
            <a:fillRect/>
          </a:stretch>
        </p:blipFill>
        <p:spPr>
          <a:xfrm>
            <a:off x="361950" y="965065"/>
            <a:ext cx="5951997" cy="3587885"/>
          </a:xfrm>
          <a:prstGeom prst="rect">
            <a:avLst/>
          </a:prstGeom>
          <a:effectLst>
            <a:glow rad="101600">
              <a:schemeClr val="accent3">
                <a:satMod val="175000"/>
                <a:alpha val="40000"/>
              </a:schemeClr>
            </a:glow>
          </a:effectLst>
        </p:spPr>
      </p:pic>
      <p:pic>
        <p:nvPicPr>
          <p:cNvPr id="7" name="Picture 6">
            <a:extLst>
              <a:ext uri="{FF2B5EF4-FFF2-40B4-BE49-F238E27FC236}">
                <a16:creationId xmlns:a16="http://schemas.microsoft.com/office/drawing/2014/main" id="{DDE32759-2BD8-4154-A51C-4DCEB2DC92FD}"/>
              </a:ext>
            </a:extLst>
          </p:cNvPr>
          <p:cNvPicPr>
            <a:picLocks noChangeAspect="1"/>
          </p:cNvPicPr>
          <p:nvPr/>
        </p:nvPicPr>
        <p:blipFill>
          <a:blip r:embed="rId3"/>
          <a:stretch>
            <a:fillRect/>
          </a:stretch>
        </p:blipFill>
        <p:spPr>
          <a:xfrm>
            <a:off x="6000750" y="4515101"/>
            <a:ext cx="2971800" cy="2227219"/>
          </a:xfrm>
          <a:prstGeom prst="rect">
            <a:avLst/>
          </a:prstGeom>
        </p:spPr>
      </p:pic>
    </p:spTree>
    <p:extLst>
      <p:ext uri="{BB962C8B-B14F-4D97-AF65-F5344CB8AC3E}">
        <p14:creationId xmlns:p14="http://schemas.microsoft.com/office/powerpoint/2010/main" val="381946913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BAF6A1-CC50-4BD9-9EA3-A7D0056D2525}"/>
              </a:ext>
            </a:extLst>
          </p:cNvPr>
          <p:cNvSpPr>
            <a:spLocks noGrp="1"/>
          </p:cNvSpPr>
          <p:nvPr>
            <p:ph type="title"/>
          </p:nvPr>
        </p:nvSpPr>
        <p:spPr>
          <a:xfrm>
            <a:off x="917859" y="110237"/>
            <a:ext cx="7521291" cy="1242314"/>
          </a:xfrm>
        </p:spPr>
        <p:txBody>
          <a:bodyPr/>
          <a:lstStyle/>
          <a:p>
            <a:pPr algn="ctr"/>
            <a:r>
              <a:rPr lang="en-US" sz="3600" dirty="0"/>
              <a:t>Assigning (R) and (S) Configurations from Fischer Projections</a:t>
            </a:r>
            <a:endParaRPr lang="en-GB" sz="3600" dirty="0"/>
          </a:p>
        </p:txBody>
      </p:sp>
      <p:sp>
        <p:nvSpPr>
          <p:cNvPr id="3" name="Text Placeholder 2">
            <a:extLst>
              <a:ext uri="{FF2B5EF4-FFF2-40B4-BE49-F238E27FC236}">
                <a16:creationId xmlns:a16="http://schemas.microsoft.com/office/drawing/2014/main" id="{304F0A58-0B0E-4B33-8DC8-108DF400A289}"/>
              </a:ext>
            </a:extLst>
          </p:cNvPr>
          <p:cNvSpPr>
            <a:spLocks noGrp="1"/>
          </p:cNvSpPr>
          <p:nvPr>
            <p:ph type="body" idx="1"/>
          </p:nvPr>
        </p:nvSpPr>
        <p:spPr>
          <a:xfrm>
            <a:off x="742950" y="1428750"/>
            <a:ext cx="7749891" cy="4953000"/>
          </a:xfrm>
        </p:spPr>
        <p:txBody>
          <a:bodyPr/>
          <a:lstStyle/>
          <a:p>
            <a:pPr algn="just"/>
            <a:r>
              <a:rPr lang="en-US" sz="2000" dirty="0"/>
              <a:t>The Cahn−Ingold−Prelog convention can be applied to structures drawn using Fischer projections. Let’s review the two rules for assigning (R) and (S): (1) Assign priorities to the groups bonded to the asymmetric carbon atom; (2) put the lowest-priority group (usually H) in back, and draw an arrow from group 1 to group 2 to group 3. Clockwise is (R), and counterclockwise is (S). The (R) or (S) configuration can also be determined directly from the Fischer projection, without having to convert it to a perspective drawing. The lowest-priority atom is usually hydrogen. In the Fischer projection, the carbon chain is along the vertical line, so the hydrogen atom is usually on the horizontal line and projects out in front. Once we have assigned priorities, we can draw an arrow from group 1 to group 2 to group 3 and see which way it goes. If the molecule were turned around so that the hydrogen would be in back [as in the definition of (R) and (S)], the arrow would rotate in the other direction. By mentally turning the arrow around (or simply applying the rule backward), we can assign the configuration.</a:t>
            </a:r>
            <a:endParaRPr lang="en-GB" sz="2000" dirty="0"/>
          </a:p>
        </p:txBody>
      </p:sp>
    </p:spTree>
    <p:extLst>
      <p:ext uri="{BB962C8B-B14F-4D97-AF65-F5344CB8AC3E}">
        <p14:creationId xmlns:p14="http://schemas.microsoft.com/office/powerpoint/2010/main" val="69948718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D9B6A1-FF0F-45E3-AFEA-0982B0D21B67}"/>
              </a:ext>
            </a:extLst>
          </p:cNvPr>
          <p:cNvSpPr>
            <a:spLocks noGrp="1"/>
          </p:cNvSpPr>
          <p:nvPr>
            <p:ph type="title"/>
          </p:nvPr>
        </p:nvSpPr>
        <p:spPr>
          <a:xfrm>
            <a:off x="917859" y="110237"/>
            <a:ext cx="7260122" cy="1242314"/>
          </a:xfrm>
        </p:spPr>
        <p:txBody>
          <a:bodyPr/>
          <a:lstStyle/>
          <a:p>
            <a:pPr algn="ctr"/>
            <a:r>
              <a:rPr lang="en-US" sz="3600" dirty="0"/>
              <a:t>Assigning (R) and (S) Configurations from Fischer Projections</a:t>
            </a:r>
            <a:endParaRPr lang="en-GB" sz="3600" dirty="0"/>
          </a:p>
        </p:txBody>
      </p:sp>
      <p:sp>
        <p:nvSpPr>
          <p:cNvPr id="3" name="Text Placeholder 2">
            <a:extLst>
              <a:ext uri="{FF2B5EF4-FFF2-40B4-BE49-F238E27FC236}">
                <a16:creationId xmlns:a16="http://schemas.microsoft.com/office/drawing/2014/main" id="{82C11BE6-82AD-4413-AE92-72D1770CE850}"/>
              </a:ext>
            </a:extLst>
          </p:cNvPr>
          <p:cNvSpPr>
            <a:spLocks noGrp="1"/>
          </p:cNvSpPr>
          <p:nvPr>
            <p:ph type="body" idx="1"/>
          </p:nvPr>
        </p:nvSpPr>
        <p:spPr>
          <a:xfrm>
            <a:off x="917859" y="1504950"/>
            <a:ext cx="7270181" cy="2154436"/>
          </a:xfrm>
        </p:spPr>
        <p:txBody>
          <a:bodyPr/>
          <a:lstStyle/>
          <a:p>
            <a:pPr algn="just"/>
            <a:r>
              <a:rPr lang="en-US" sz="2000" dirty="0"/>
              <a:t>As an example, consider the Fischer projection formula of one of the enantiomers of glyceraldehyde. First priority goes to the ¬OH group, followed by the ¬CHO group and the ¬CH</a:t>
            </a:r>
            <a:r>
              <a:rPr lang="en-US" sz="2000" baseline="-25000" dirty="0"/>
              <a:t>2</a:t>
            </a:r>
            <a:r>
              <a:rPr lang="en-US" sz="2000" dirty="0"/>
              <a:t>OH group. The hydrogen atom receives the lowest priority. The arrow from group 1 to group 2 to group 3 appears counterclockwise in the Fischer projection. If the molecule is turned over so that the hydrogen is in back, the arrow becomes clockwise, making this the (R) enantiomer of glyceraldehyde</a:t>
            </a:r>
            <a:endParaRPr lang="en-GB" sz="2000" dirty="0"/>
          </a:p>
        </p:txBody>
      </p:sp>
      <p:pic>
        <p:nvPicPr>
          <p:cNvPr id="5" name="Picture 4">
            <a:extLst>
              <a:ext uri="{FF2B5EF4-FFF2-40B4-BE49-F238E27FC236}">
                <a16:creationId xmlns:a16="http://schemas.microsoft.com/office/drawing/2014/main" id="{84626796-78F1-4314-B304-516B7894C2BD}"/>
              </a:ext>
            </a:extLst>
          </p:cNvPr>
          <p:cNvPicPr>
            <a:picLocks noChangeAspect="1"/>
          </p:cNvPicPr>
          <p:nvPr/>
        </p:nvPicPr>
        <p:blipFill>
          <a:blip r:embed="rId2"/>
          <a:stretch>
            <a:fillRect/>
          </a:stretch>
        </p:blipFill>
        <p:spPr>
          <a:xfrm>
            <a:off x="1211163" y="4032520"/>
            <a:ext cx="6694587" cy="2273030"/>
          </a:xfrm>
          <a:prstGeom prst="rect">
            <a:avLst/>
          </a:prstGeom>
        </p:spPr>
      </p:pic>
    </p:spTree>
    <p:extLst>
      <p:ext uri="{BB962C8B-B14F-4D97-AF65-F5344CB8AC3E}">
        <p14:creationId xmlns:p14="http://schemas.microsoft.com/office/powerpoint/2010/main" val="351100480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66690F-2CB9-41B6-A456-EBA96584A01E}"/>
              </a:ext>
            </a:extLst>
          </p:cNvPr>
          <p:cNvSpPr>
            <a:spLocks noGrp="1"/>
          </p:cNvSpPr>
          <p:nvPr>
            <p:ph type="title"/>
          </p:nvPr>
        </p:nvSpPr>
        <p:spPr/>
        <p:txBody>
          <a:bodyPr/>
          <a:lstStyle/>
          <a:p>
            <a:pPr algn="ctr"/>
            <a:r>
              <a:rPr lang="en-US" dirty="0"/>
              <a:t>Problems</a:t>
            </a:r>
            <a:endParaRPr lang="en-GB" dirty="0"/>
          </a:p>
        </p:txBody>
      </p:sp>
      <p:pic>
        <p:nvPicPr>
          <p:cNvPr id="5" name="Picture 4">
            <a:extLst>
              <a:ext uri="{FF2B5EF4-FFF2-40B4-BE49-F238E27FC236}">
                <a16:creationId xmlns:a16="http://schemas.microsoft.com/office/drawing/2014/main" id="{EF366EAF-A1F2-408E-BAB8-2EFF9142F983}"/>
              </a:ext>
            </a:extLst>
          </p:cNvPr>
          <p:cNvPicPr>
            <a:picLocks noChangeAspect="1"/>
          </p:cNvPicPr>
          <p:nvPr/>
        </p:nvPicPr>
        <p:blipFill>
          <a:blip r:embed="rId2"/>
          <a:stretch>
            <a:fillRect/>
          </a:stretch>
        </p:blipFill>
        <p:spPr>
          <a:xfrm>
            <a:off x="285750" y="1276350"/>
            <a:ext cx="7989672" cy="2286000"/>
          </a:xfrm>
          <a:prstGeom prst="rect">
            <a:avLst/>
          </a:prstGeom>
          <a:effectLst>
            <a:glow rad="101600">
              <a:schemeClr val="accent3">
                <a:satMod val="175000"/>
                <a:alpha val="40000"/>
              </a:schemeClr>
            </a:glow>
          </a:effectLst>
        </p:spPr>
      </p:pic>
      <p:pic>
        <p:nvPicPr>
          <p:cNvPr id="7" name="Picture 6">
            <a:extLst>
              <a:ext uri="{FF2B5EF4-FFF2-40B4-BE49-F238E27FC236}">
                <a16:creationId xmlns:a16="http://schemas.microsoft.com/office/drawing/2014/main" id="{4E525445-620B-44C5-BF74-49694C282477}"/>
              </a:ext>
            </a:extLst>
          </p:cNvPr>
          <p:cNvPicPr>
            <a:picLocks noChangeAspect="1"/>
          </p:cNvPicPr>
          <p:nvPr/>
        </p:nvPicPr>
        <p:blipFill>
          <a:blip r:embed="rId3"/>
          <a:stretch>
            <a:fillRect/>
          </a:stretch>
        </p:blipFill>
        <p:spPr>
          <a:xfrm>
            <a:off x="5226276" y="4053203"/>
            <a:ext cx="3670074" cy="2404747"/>
          </a:xfrm>
          <a:prstGeom prst="rect">
            <a:avLst/>
          </a:prstGeom>
        </p:spPr>
      </p:pic>
    </p:spTree>
    <p:extLst>
      <p:ext uri="{BB962C8B-B14F-4D97-AF65-F5344CB8AC3E}">
        <p14:creationId xmlns:p14="http://schemas.microsoft.com/office/powerpoint/2010/main" val="186595046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22F06F-EBAB-4E90-BAA8-0073E48F2918}"/>
              </a:ext>
            </a:extLst>
          </p:cNvPr>
          <p:cNvSpPr>
            <a:spLocks noGrp="1"/>
          </p:cNvSpPr>
          <p:nvPr>
            <p:ph type="title"/>
          </p:nvPr>
        </p:nvSpPr>
        <p:spPr/>
        <p:txBody>
          <a:bodyPr/>
          <a:lstStyle/>
          <a:p>
            <a:pPr algn="ctr"/>
            <a:r>
              <a:rPr lang="en-US" dirty="0"/>
              <a:t>Summary</a:t>
            </a:r>
            <a:endParaRPr lang="en-GB" dirty="0"/>
          </a:p>
        </p:txBody>
      </p:sp>
      <p:sp>
        <p:nvSpPr>
          <p:cNvPr id="3" name="Text Placeholder 2">
            <a:extLst>
              <a:ext uri="{FF2B5EF4-FFF2-40B4-BE49-F238E27FC236}">
                <a16:creationId xmlns:a16="http://schemas.microsoft.com/office/drawing/2014/main" id="{7040FE10-BD9A-4BEE-B9B2-53BB70B7073B}"/>
              </a:ext>
            </a:extLst>
          </p:cNvPr>
          <p:cNvSpPr>
            <a:spLocks noGrp="1"/>
          </p:cNvSpPr>
          <p:nvPr>
            <p:ph type="body" idx="1"/>
          </p:nvPr>
        </p:nvSpPr>
        <p:spPr>
          <a:xfrm>
            <a:off x="917859" y="1309623"/>
            <a:ext cx="7292691" cy="4308872"/>
          </a:xfrm>
          <a:blipFill>
            <a:blip r:embed="rId2"/>
            <a:tile tx="0" ty="0" sx="100000" sy="100000" flip="none" algn="tl"/>
          </a:blipFill>
          <a:effectLst>
            <a:glow rad="228600">
              <a:schemeClr val="accent4">
                <a:satMod val="175000"/>
                <a:alpha val="40000"/>
              </a:schemeClr>
            </a:glow>
          </a:effectLst>
        </p:spPr>
        <p:txBody>
          <a:bodyPr/>
          <a:lstStyle/>
          <a:p>
            <a:r>
              <a:rPr lang="en-US" sz="2000" dirty="0"/>
              <a:t>SUMMARY Fischer Projections and Their Use </a:t>
            </a:r>
          </a:p>
          <a:p>
            <a:r>
              <a:rPr lang="en-US" sz="2000" dirty="0">
                <a:solidFill>
                  <a:srgbClr val="C00000"/>
                </a:solidFill>
              </a:rPr>
              <a:t>1. </a:t>
            </a:r>
            <a:r>
              <a:rPr lang="en-US" sz="2000" dirty="0"/>
              <a:t>They are most useful for compounds with two or more asymmetric carbon atoms. </a:t>
            </a:r>
          </a:p>
          <a:p>
            <a:r>
              <a:rPr lang="en-US" sz="2000" dirty="0">
                <a:solidFill>
                  <a:srgbClr val="C00000"/>
                </a:solidFill>
              </a:rPr>
              <a:t>2. </a:t>
            </a:r>
            <a:r>
              <a:rPr lang="en-US" sz="2000" dirty="0"/>
              <a:t>Asymmetric carbons are at the centers of crosses. </a:t>
            </a:r>
          </a:p>
          <a:p>
            <a:r>
              <a:rPr lang="en-US" sz="2000" dirty="0">
                <a:solidFill>
                  <a:srgbClr val="C00000"/>
                </a:solidFill>
              </a:rPr>
              <a:t>3. </a:t>
            </a:r>
            <a:r>
              <a:rPr lang="en-US" sz="2000" dirty="0"/>
              <a:t>The vertical lines project away from the viewer; the horizontal lines project toward the viewer (like a bow tie              ). </a:t>
            </a:r>
          </a:p>
          <a:p>
            <a:r>
              <a:rPr lang="en-US" sz="2000" dirty="0">
                <a:solidFill>
                  <a:srgbClr val="C00000"/>
                </a:solidFill>
              </a:rPr>
              <a:t>4. </a:t>
            </a:r>
            <a:r>
              <a:rPr lang="en-US" sz="2000" dirty="0"/>
              <a:t>The carbon chain is placed along the vertical, with the IUPAC numbering from top to bottom. In most cases, this places the more oxidized end (the carbon with the most bonds to O or halogen) at the top. </a:t>
            </a:r>
          </a:p>
          <a:p>
            <a:r>
              <a:rPr lang="en-US" sz="2000" dirty="0">
                <a:solidFill>
                  <a:srgbClr val="C00000"/>
                </a:solidFill>
              </a:rPr>
              <a:t>5. </a:t>
            </a:r>
            <a:r>
              <a:rPr lang="en-US" sz="2000" dirty="0"/>
              <a:t>The entire projection can be rotated 180° (but not 90°) in the plane of the paper without changing its stereochemistry. </a:t>
            </a:r>
          </a:p>
          <a:p>
            <a:r>
              <a:rPr lang="en-US" sz="2000" dirty="0">
                <a:solidFill>
                  <a:srgbClr val="C00000"/>
                </a:solidFill>
              </a:rPr>
              <a:t>6. </a:t>
            </a:r>
            <a:r>
              <a:rPr lang="en-US" sz="2000" dirty="0"/>
              <a:t>Interchanging any two groups on an asymmetric carbon (for example, those on the horizontal line) inverts its stereochemistry. </a:t>
            </a:r>
            <a:endParaRPr lang="en-GB" sz="2000" dirty="0"/>
          </a:p>
        </p:txBody>
      </p:sp>
      <p:sp>
        <p:nvSpPr>
          <p:cNvPr id="6" name="Flowchart: Collate 5">
            <a:extLst>
              <a:ext uri="{FF2B5EF4-FFF2-40B4-BE49-F238E27FC236}">
                <a16:creationId xmlns:a16="http://schemas.microsoft.com/office/drawing/2014/main" id="{6DD102A6-D763-407B-8392-7A235263E16D}"/>
              </a:ext>
            </a:extLst>
          </p:cNvPr>
          <p:cNvSpPr/>
          <p:nvPr/>
        </p:nvSpPr>
        <p:spPr>
          <a:xfrm rot="5400000">
            <a:off x="5966961" y="2678710"/>
            <a:ext cx="216034" cy="685454"/>
          </a:xfrm>
          <a:prstGeom prst="flowChartCol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31960832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249678-4EA5-4343-8089-BECE5477CF13}"/>
              </a:ext>
            </a:extLst>
          </p:cNvPr>
          <p:cNvSpPr>
            <a:spLocks noGrp="1"/>
          </p:cNvSpPr>
          <p:nvPr>
            <p:ph type="title"/>
          </p:nvPr>
        </p:nvSpPr>
        <p:spPr>
          <a:xfrm>
            <a:off x="1047751" y="110236"/>
            <a:ext cx="7010400" cy="615553"/>
          </a:xfrm>
        </p:spPr>
        <p:txBody>
          <a:bodyPr/>
          <a:lstStyle/>
          <a:p>
            <a:pPr algn="ctr"/>
            <a:r>
              <a:rPr lang="en-GB" spc="-40" dirty="0"/>
              <a:t>Introduction</a:t>
            </a:r>
            <a:r>
              <a:rPr lang="en-GB" spc="-90" dirty="0"/>
              <a:t> </a:t>
            </a:r>
            <a:r>
              <a:rPr lang="en-GB" spc="-30" dirty="0"/>
              <a:t>to</a:t>
            </a:r>
            <a:r>
              <a:rPr lang="en-GB" spc="-55" dirty="0"/>
              <a:t> </a:t>
            </a:r>
            <a:r>
              <a:rPr lang="en-GB" spc="-45" dirty="0"/>
              <a:t>Stereochemistry</a:t>
            </a:r>
            <a:endParaRPr lang="en-GB" dirty="0"/>
          </a:p>
        </p:txBody>
      </p:sp>
      <p:sp>
        <p:nvSpPr>
          <p:cNvPr id="3" name="Text Placeholder 2">
            <a:extLst>
              <a:ext uri="{FF2B5EF4-FFF2-40B4-BE49-F238E27FC236}">
                <a16:creationId xmlns:a16="http://schemas.microsoft.com/office/drawing/2014/main" id="{1DC33C64-5A67-44EA-A814-67990CF79CAF}"/>
              </a:ext>
            </a:extLst>
          </p:cNvPr>
          <p:cNvSpPr>
            <a:spLocks noGrp="1"/>
          </p:cNvSpPr>
          <p:nvPr>
            <p:ph type="body" idx="1"/>
          </p:nvPr>
        </p:nvSpPr>
        <p:spPr>
          <a:xfrm>
            <a:off x="361951" y="742951"/>
            <a:ext cx="8305800" cy="6019800"/>
          </a:xfrm>
        </p:spPr>
        <p:txBody>
          <a:bodyPr/>
          <a:lstStyle/>
          <a:p>
            <a:pPr marL="73025" algn="ctr">
              <a:lnSpc>
                <a:spcPct val="100000"/>
              </a:lnSpc>
              <a:spcBef>
                <a:spcPts val="960"/>
              </a:spcBef>
            </a:pPr>
            <a:r>
              <a:rPr lang="en-US" sz="3600" spc="-30" dirty="0">
                <a:solidFill>
                  <a:srgbClr val="001F5F"/>
                </a:solidFill>
                <a:latin typeface="Calibri Light"/>
                <a:cs typeface="Calibri Light"/>
              </a:rPr>
              <a:t>Stereoisomerism</a:t>
            </a:r>
            <a:r>
              <a:rPr lang="en-US" sz="3600" spc="-114" dirty="0">
                <a:solidFill>
                  <a:srgbClr val="001F5F"/>
                </a:solidFill>
                <a:latin typeface="Calibri Light"/>
                <a:cs typeface="Calibri Light"/>
              </a:rPr>
              <a:t> </a:t>
            </a:r>
            <a:r>
              <a:rPr lang="en-US" sz="3600" spc="-20" dirty="0">
                <a:solidFill>
                  <a:srgbClr val="001F5F"/>
                </a:solidFill>
                <a:latin typeface="Calibri Light"/>
                <a:cs typeface="Calibri Light"/>
              </a:rPr>
              <a:t>vs</a:t>
            </a:r>
            <a:r>
              <a:rPr lang="en-US" sz="3600" spc="-70" dirty="0">
                <a:solidFill>
                  <a:srgbClr val="001F5F"/>
                </a:solidFill>
                <a:latin typeface="Calibri Light"/>
                <a:cs typeface="Calibri Light"/>
              </a:rPr>
              <a:t> </a:t>
            </a:r>
            <a:r>
              <a:rPr lang="en-US" sz="3600" spc="-25" dirty="0">
                <a:solidFill>
                  <a:srgbClr val="001F5F"/>
                </a:solidFill>
                <a:latin typeface="Calibri Light"/>
                <a:cs typeface="Calibri Light"/>
              </a:rPr>
              <a:t>Isomerism</a:t>
            </a:r>
            <a:endParaRPr lang="en-US" sz="3600" dirty="0">
              <a:latin typeface="Calibri Light"/>
              <a:cs typeface="Calibri Light"/>
            </a:endParaRPr>
          </a:p>
          <a:p>
            <a:pPr marL="469900" marR="6350" indent="-457200" algn="just">
              <a:lnSpc>
                <a:spcPts val="3900"/>
              </a:lnSpc>
              <a:spcBef>
                <a:spcPts val="215"/>
              </a:spcBef>
              <a:buFont typeface="Arial MT"/>
              <a:buChar char="•"/>
              <a:tabLst>
                <a:tab pos="469900" algn="l"/>
              </a:tabLst>
            </a:pPr>
            <a:r>
              <a:rPr lang="en-US" sz="2000" spc="-5" dirty="0">
                <a:latin typeface="Times New Roman"/>
                <a:cs typeface="Times New Roman"/>
              </a:rPr>
              <a:t>It </a:t>
            </a:r>
            <a:r>
              <a:rPr lang="en-US" sz="2000" dirty="0">
                <a:latin typeface="Times New Roman"/>
                <a:cs typeface="Times New Roman"/>
              </a:rPr>
              <a:t>is </a:t>
            </a:r>
            <a:r>
              <a:rPr lang="en-US" sz="2000" spc="-5" dirty="0">
                <a:latin typeface="Times New Roman"/>
                <a:cs typeface="Times New Roman"/>
              </a:rPr>
              <a:t>important to </a:t>
            </a:r>
            <a:r>
              <a:rPr lang="en-US" sz="2000" dirty="0">
                <a:latin typeface="Times New Roman"/>
                <a:cs typeface="Times New Roman"/>
              </a:rPr>
              <a:t>look </a:t>
            </a:r>
            <a:r>
              <a:rPr lang="en-US" sz="2000" spc="-5" dirty="0">
                <a:latin typeface="Times New Roman"/>
                <a:cs typeface="Times New Roman"/>
              </a:rPr>
              <a:t>at </a:t>
            </a:r>
            <a:r>
              <a:rPr lang="en-US" sz="2000" spc="5" dirty="0">
                <a:latin typeface="Times New Roman"/>
                <a:cs typeface="Times New Roman"/>
              </a:rPr>
              <a:t>how </a:t>
            </a:r>
            <a:r>
              <a:rPr lang="en-US" sz="2000" spc="-5" dirty="0">
                <a:latin typeface="Times New Roman"/>
                <a:cs typeface="Times New Roman"/>
              </a:rPr>
              <a:t>stereoisomers relate </a:t>
            </a:r>
            <a:r>
              <a:rPr lang="en-US" sz="2000" dirty="0">
                <a:latin typeface="Times New Roman"/>
                <a:cs typeface="Times New Roman"/>
              </a:rPr>
              <a:t>with </a:t>
            </a:r>
            <a:r>
              <a:rPr lang="en-US" sz="2000" spc="5" dirty="0">
                <a:latin typeface="Times New Roman"/>
                <a:cs typeface="Times New Roman"/>
              </a:rPr>
              <a:t> </a:t>
            </a:r>
            <a:r>
              <a:rPr lang="en-US" sz="2000" dirty="0">
                <a:latin typeface="Times New Roman"/>
                <a:cs typeface="Times New Roman"/>
              </a:rPr>
              <a:t>other</a:t>
            </a:r>
            <a:r>
              <a:rPr lang="en-US" sz="2000" spc="5" dirty="0">
                <a:latin typeface="Times New Roman"/>
                <a:cs typeface="Times New Roman"/>
              </a:rPr>
              <a:t> </a:t>
            </a:r>
            <a:r>
              <a:rPr lang="en-US" sz="2000" spc="-5" dirty="0">
                <a:latin typeface="Times New Roman"/>
                <a:cs typeface="Times New Roman"/>
              </a:rPr>
              <a:t>isomers</a:t>
            </a:r>
            <a:r>
              <a:rPr lang="en-US" sz="2000" dirty="0">
                <a:latin typeface="Times New Roman"/>
                <a:cs typeface="Times New Roman"/>
              </a:rPr>
              <a:t> to</a:t>
            </a:r>
            <a:r>
              <a:rPr lang="en-US" sz="2000" spc="5" dirty="0">
                <a:latin typeface="Times New Roman"/>
                <a:cs typeface="Times New Roman"/>
              </a:rPr>
              <a:t> </a:t>
            </a:r>
            <a:r>
              <a:rPr lang="en-US" sz="2000" spc="-5" dirty="0">
                <a:latin typeface="Times New Roman"/>
                <a:cs typeface="Times New Roman"/>
              </a:rPr>
              <a:t>establish</a:t>
            </a:r>
            <a:r>
              <a:rPr lang="en-US" sz="2000" dirty="0">
                <a:latin typeface="Times New Roman"/>
                <a:cs typeface="Times New Roman"/>
              </a:rPr>
              <a:t> </a:t>
            </a:r>
            <a:r>
              <a:rPr lang="en-US" sz="2000" spc="5" dirty="0">
                <a:latin typeface="Times New Roman"/>
                <a:cs typeface="Times New Roman"/>
              </a:rPr>
              <a:t>the</a:t>
            </a:r>
            <a:r>
              <a:rPr lang="en-US" sz="2000" spc="10" dirty="0">
                <a:latin typeface="Times New Roman"/>
                <a:cs typeface="Times New Roman"/>
              </a:rPr>
              <a:t> </a:t>
            </a:r>
            <a:r>
              <a:rPr lang="en-US" sz="2000" spc="-5" dirty="0">
                <a:latin typeface="Times New Roman"/>
                <a:cs typeface="Times New Roman"/>
              </a:rPr>
              <a:t>boundaries</a:t>
            </a:r>
            <a:r>
              <a:rPr lang="en-US" sz="2000" dirty="0">
                <a:latin typeface="Times New Roman"/>
                <a:cs typeface="Times New Roman"/>
              </a:rPr>
              <a:t> of</a:t>
            </a:r>
            <a:r>
              <a:rPr lang="en-US" sz="2000" spc="5" dirty="0">
                <a:latin typeface="Times New Roman"/>
                <a:cs typeface="Times New Roman"/>
              </a:rPr>
              <a:t> </a:t>
            </a:r>
            <a:r>
              <a:rPr lang="en-US" sz="2000" spc="-5" dirty="0">
                <a:latin typeface="Times New Roman"/>
                <a:cs typeface="Times New Roman"/>
              </a:rPr>
              <a:t>the </a:t>
            </a:r>
            <a:r>
              <a:rPr lang="en-US" sz="2000" dirty="0">
                <a:latin typeface="Times New Roman"/>
                <a:cs typeface="Times New Roman"/>
              </a:rPr>
              <a:t>relationships</a:t>
            </a:r>
            <a:r>
              <a:rPr lang="en-US" sz="2000" spc="-15" dirty="0">
                <a:latin typeface="Times New Roman"/>
                <a:cs typeface="Times New Roman"/>
              </a:rPr>
              <a:t> </a:t>
            </a:r>
            <a:r>
              <a:rPr lang="en-US" sz="2000" dirty="0">
                <a:latin typeface="Times New Roman"/>
                <a:cs typeface="Times New Roman"/>
              </a:rPr>
              <a:t>that will</a:t>
            </a:r>
            <a:r>
              <a:rPr lang="en-US" sz="2000" spc="-15" dirty="0">
                <a:latin typeface="Times New Roman"/>
                <a:cs typeface="Times New Roman"/>
              </a:rPr>
              <a:t> </a:t>
            </a:r>
            <a:r>
              <a:rPr lang="en-US" sz="2000" dirty="0">
                <a:latin typeface="Times New Roman"/>
                <a:cs typeface="Times New Roman"/>
              </a:rPr>
              <a:t>be</a:t>
            </a:r>
            <a:r>
              <a:rPr lang="en-US" sz="2000" spc="-10" dirty="0">
                <a:latin typeface="Times New Roman"/>
                <a:cs typeface="Times New Roman"/>
              </a:rPr>
              <a:t> </a:t>
            </a:r>
            <a:r>
              <a:rPr lang="en-US" sz="2000" dirty="0">
                <a:latin typeface="Times New Roman"/>
                <a:cs typeface="Times New Roman"/>
              </a:rPr>
              <a:t>explored</a:t>
            </a:r>
            <a:r>
              <a:rPr lang="en-US" sz="2000" spc="-40" dirty="0">
                <a:latin typeface="Times New Roman"/>
                <a:cs typeface="Times New Roman"/>
              </a:rPr>
              <a:t> </a:t>
            </a:r>
            <a:r>
              <a:rPr lang="en-US" sz="2000" spc="-5" dirty="0">
                <a:latin typeface="Times New Roman"/>
                <a:cs typeface="Times New Roman"/>
              </a:rPr>
              <a:t>in</a:t>
            </a:r>
            <a:r>
              <a:rPr lang="en-US" sz="2000" dirty="0">
                <a:latin typeface="Times New Roman"/>
                <a:cs typeface="Times New Roman"/>
              </a:rPr>
              <a:t> this course.</a:t>
            </a:r>
          </a:p>
          <a:p>
            <a:pPr marL="469900" marR="8255" indent="-457200" algn="just">
              <a:lnSpc>
                <a:spcPts val="3900"/>
              </a:lnSpc>
              <a:buFont typeface="Arial MT"/>
              <a:buChar char="•"/>
              <a:tabLst>
                <a:tab pos="469900" algn="l"/>
              </a:tabLst>
            </a:pPr>
            <a:r>
              <a:rPr lang="en-US" sz="2000" spc="-5" dirty="0">
                <a:solidFill>
                  <a:srgbClr val="003399"/>
                </a:solidFill>
                <a:latin typeface="Times New Roman"/>
                <a:cs typeface="Times New Roman"/>
              </a:rPr>
              <a:t>Recall </a:t>
            </a:r>
            <a:r>
              <a:rPr lang="en-US" sz="2000" dirty="0">
                <a:solidFill>
                  <a:srgbClr val="003399"/>
                </a:solidFill>
                <a:latin typeface="Times New Roman"/>
                <a:cs typeface="Times New Roman"/>
              </a:rPr>
              <a:t>that </a:t>
            </a:r>
            <a:r>
              <a:rPr lang="en-US" sz="2000" spc="-5" dirty="0">
                <a:solidFill>
                  <a:srgbClr val="003399"/>
                </a:solidFill>
                <a:latin typeface="Times New Roman"/>
                <a:cs typeface="Times New Roman"/>
              </a:rPr>
              <a:t>isomers </a:t>
            </a:r>
            <a:r>
              <a:rPr lang="en-US" sz="2000" spc="5" dirty="0">
                <a:solidFill>
                  <a:srgbClr val="003399"/>
                </a:solidFill>
                <a:latin typeface="Times New Roman"/>
                <a:cs typeface="Times New Roman"/>
              </a:rPr>
              <a:t>have </a:t>
            </a:r>
            <a:r>
              <a:rPr lang="en-US" sz="2000" dirty="0">
                <a:solidFill>
                  <a:srgbClr val="003399"/>
                </a:solidFill>
                <a:latin typeface="Times New Roman"/>
                <a:cs typeface="Times New Roman"/>
              </a:rPr>
              <a:t>the </a:t>
            </a:r>
            <a:r>
              <a:rPr lang="en-US" sz="2000" spc="-10" dirty="0">
                <a:solidFill>
                  <a:srgbClr val="003399"/>
                </a:solidFill>
                <a:latin typeface="Times New Roman"/>
                <a:cs typeface="Times New Roman"/>
              </a:rPr>
              <a:t>same </a:t>
            </a:r>
            <a:r>
              <a:rPr lang="en-US" sz="2000" dirty="0">
                <a:solidFill>
                  <a:srgbClr val="003399"/>
                </a:solidFill>
                <a:latin typeface="Times New Roman"/>
                <a:cs typeface="Times New Roman"/>
              </a:rPr>
              <a:t>molecular </a:t>
            </a:r>
            <a:r>
              <a:rPr lang="en-US" sz="2000" spc="-5" dirty="0">
                <a:solidFill>
                  <a:srgbClr val="003399"/>
                </a:solidFill>
                <a:latin typeface="Times New Roman"/>
                <a:cs typeface="Times New Roman"/>
              </a:rPr>
              <a:t>formula (i.e.,</a:t>
            </a:r>
            <a:r>
              <a:rPr lang="en-US" sz="2000" spc="5" dirty="0">
                <a:solidFill>
                  <a:srgbClr val="003399"/>
                </a:solidFill>
                <a:latin typeface="Times New Roman"/>
                <a:cs typeface="Times New Roman"/>
              </a:rPr>
              <a:t> </a:t>
            </a:r>
            <a:r>
              <a:rPr lang="en-US" sz="2000" dirty="0">
                <a:solidFill>
                  <a:srgbClr val="003399"/>
                </a:solidFill>
                <a:latin typeface="Times New Roman"/>
                <a:cs typeface="Times New Roman"/>
              </a:rPr>
              <a:t>the</a:t>
            </a:r>
            <a:r>
              <a:rPr lang="en-US" sz="2000" spc="-20" dirty="0">
                <a:solidFill>
                  <a:srgbClr val="003399"/>
                </a:solidFill>
                <a:latin typeface="Times New Roman"/>
                <a:cs typeface="Times New Roman"/>
              </a:rPr>
              <a:t> </a:t>
            </a:r>
            <a:r>
              <a:rPr lang="en-US" sz="2000" spc="-5" dirty="0">
                <a:solidFill>
                  <a:srgbClr val="003399"/>
                </a:solidFill>
                <a:latin typeface="Times New Roman"/>
                <a:cs typeface="Times New Roman"/>
              </a:rPr>
              <a:t>same</a:t>
            </a:r>
            <a:r>
              <a:rPr lang="en-US" sz="2000" spc="5" dirty="0">
                <a:solidFill>
                  <a:srgbClr val="003399"/>
                </a:solidFill>
                <a:latin typeface="Times New Roman"/>
                <a:cs typeface="Times New Roman"/>
              </a:rPr>
              <a:t> </a:t>
            </a:r>
            <a:r>
              <a:rPr lang="en-US" sz="2000" spc="-5" dirty="0">
                <a:solidFill>
                  <a:srgbClr val="003399"/>
                </a:solidFill>
                <a:latin typeface="Times New Roman"/>
                <a:cs typeface="Times New Roman"/>
              </a:rPr>
              <a:t>composition</a:t>
            </a:r>
            <a:r>
              <a:rPr lang="en-US" sz="2000" dirty="0">
                <a:solidFill>
                  <a:srgbClr val="003399"/>
                </a:solidFill>
                <a:latin typeface="Times New Roman"/>
                <a:cs typeface="Times New Roman"/>
              </a:rPr>
              <a:t> of</a:t>
            </a:r>
            <a:r>
              <a:rPr lang="en-US" sz="2000" spc="-10" dirty="0">
                <a:solidFill>
                  <a:srgbClr val="003399"/>
                </a:solidFill>
                <a:latin typeface="Times New Roman"/>
                <a:cs typeface="Times New Roman"/>
              </a:rPr>
              <a:t> </a:t>
            </a:r>
            <a:r>
              <a:rPr lang="en-US" sz="2000" spc="-5" dirty="0">
                <a:solidFill>
                  <a:srgbClr val="003399"/>
                </a:solidFill>
                <a:latin typeface="Times New Roman"/>
                <a:cs typeface="Times New Roman"/>
              </a:rPr>
              <a:t>elements).</a:t>
            </a:r>
            <a:endParaRPr lang="en-US" sz="2000" dirty="0">
              <a:latin typeface="Times New Roman"/>
              <a:cs typeface="Times New Roman"/>
            </a:endParaRPr>
          </a:p>
          <a:p>
            <a:pPr marL="469900" marR="5080" indent="-457200" algn="just">
              <a:lnSpc>
                <a:spcPts val="3900"/>
              </a:lnSpc>
              <a:spcBef>
                <a:spcPts val="5"/>
              </a:spcBef>
              <a:buFont typeface="Arial MT"/>
              <a:buChar char="•"/>
              <a:tabLst>
                <a:tab pos="469900" algn="l"/>
              </a:tabLst>
            </a:pPr>
            <a:r>
              <a:rPr lang="en-US" sz="2000" dirty="0">
                <a:latin typeface="Times New Roman"/>
                <a:cs typeface="Times New Roman"/>
              </a:rPr>
              <a:t>Structural </a:t>
            </a:r>
            <a:r>
              <a:rPr lang="en-US" sz="2000" spc="-5" dirty="0">
                <a:latin typeface="Times New Roman"/>
                <a:cs typeface="Times New Roman"/>
              </a:rPr>
              <a:t>isomers </a:t>
            </a:r>
            <a:r>
              <a:rPr lang="en-US" sz="2000" dirty="0">
                <a:latin typeface="Times New Roman"/>
                <a:cs typeface="Times New Roman"/>
              </a:rPr>
              <a:t>have the </a:t>
            </a:r>
            <a:r>
              <a:rPr lang="en-US" sz="2000" spc="-10" dirty="0">
                <a:latin typeface="Times New Roman"/>
                <a:cs typeface="Times New Roman"/>
              </a:rPr>
              <a:t>same </a:t>
            </a:r>
            <a:r>
              <a:rPr lang="en-US" sz="2000" spc="-5" dirty="0">
                <a:latin typeface="Times New Roman"/>
                <a:cs typeface="Times New Roman"/>
              </a:rPr>
              <a:t>molecular formula </a:t>
            </a:r>
            <a:r>
              <a:rPr lang="en-US" sz="2000" dirty="0">
                <a:latin typeface="Times New Roman"/>
                <a:cs typeface="Times New Roman"/>
              </a:rPr>
              <a:t>but </a:t>
            </a:r>
            <a:r>
              <a:rPr lang="en-US" sz="2000" spc="-635" dirty="0">
                <a:latin typeface="Times New Roman"/>
                <a:cs typeface="Times New Roman"/>
              </a:rPr>
              <a:t> </a:t>
            </a:r>
            <a:r>
              <a:rPr lang="en-US" sz="2000" spc="-5" dirty="0">
                <a:latin typeface="Times New Roman"/>
                <a:cs typeface="Times New Roman"/>
              </a:rPr>
              <a:t>have</a:t>
            </a:r>
            <a:r>
              <a:rPr lang="en-US" sz="2000" dirty="0">
                <a:latin typeface="Times New Roman"/>
                <a:cs typeface="Times New Roman"/>
              </a:rPr>
              <a:t> </a:t>
            </a:r>
            <a:r>
              <a:rPr lang="en-US" sz="2000" spc="-10" dirty="0">
                <a:latin typeface="Times New Roman"/>
                <a:cs typeface="Times New Roman"/>
              </a:rPr>
              <a:t>different</a:t>
            </a:r>
            <a:r>
              <a:rPr lang="en-US" sz="2000" spc="-5" dirty="0">
                <a:latin typeface="Times New Roman"/>
                <a:cs typeface="Times New Roman"/>
              </a:rPr>
              <a:t> structural</a:t>
            </a:r>
            <a:r>
              <a:rPr lang="en-US" sz="2000" dirty="0">
                <a:latin typeface="Times New Roman"/>
                <a:cs typeface="Times New Roman"/>
              </a:rPr>
              <a:t> </a:t>
            </a:r>
            <a:r>
              <a:rPr lang="en-US" sz="2000" spc="-5" dirty="0">
                <a:latin typeface="Times New Roman"/>
                <a:cs typeface="Times New Roman"/>
              </a:rPr>
              <a:t>formulas</a:t>
            </a:r>
            <a:r>
              <a:rPr lang="en-US" sz="2000" dirty="0">
                <a:latin typeface="Times New Roman"/>
                <a:cs typeface="Times New Roman"/>
              </a:rPr>
              <a:t> </a:t>
            </a:r>
            <a:r>
              <a:rPr lang="en-US" sz="2000" spc="-5" dirty="0">
                <a:latin typeface="Times New Roman"/>
                <a:cs typeface="Times New Roman"/>
              </a:rPr>
              <a:t>(sequences</a:t>
            </a:r>
            <a:r>
              <a:rPr lang="en-US" sz="2000" dirty="0">
                <a:latin typeface="Times New Roman"/>
                <a:cs typeface="Times New Roman"/>
              </a:rPr>
              <a:t> </a:t>
            </a:r>
            <a:r>
              <a:rPr lang="en-US" sz="2000" spc="5" dirty="0">
                <a:latin typeface="Times New Roman"/>
                <a:cs typeface="Times New Roman"/>
              </a:rPr>
              <a:t>of </a:t>
            </a:r>
            <a:r>
              <a:rPr lang="en-US" sz="2000" spc="-5" dirty="0">
                <a:latin typeface="Times New Roman"/>
                <a:cs typeface="Times New Roman"/>
              </a:rPr>
              <a:t>arrangements</a:t>
            </a:r>
            <a:r>
              <a:rPr lang="en-US" sz="2000" spc="-20" dirty="0">
                <a:latin typeface="Times New Roman"/>
                <a:cs typeface="Times New Roman"/>
              </a:rPr>
              <a:t> </a:t>
            </a:r>
            <a:r>
              <a:rPr lang="en-US" sz="2000" dirty="0">
                <a:latin typeface="Times New Roman"/>
                <a:cs typeface="Times New Roman"/>
              </a:rPr>
              <a:t>of</a:t>
            </a:r>
            <a:r>
              <a:rPr lang="en-US" sz="2000" spc="-20" dirty="0">
                <a:latin typeface="Times New Roman"/>
                <a:cs typeface="Times New Roman"/>
              </a:rPr>
              <a:t> </a:t>
            </a:r>
            <a:r>
              <a:rPr lang="en-US" sz="2000" spc="-5" dirty="0">
                <a:latin typeface="Times New Roman"/>
                <a:cs typeface="Times New Roman"/>
              </a:rPr>
              <a:t>atoms</a:t>
            </a:r>
            <a:r>
              <a:rPr lang="en-US" sz="2000" spc="5" dirty="0">
                <a:latin typeface="Times New Roman"/>
                <a:cs typeface="Times New Roman"/>
              </a:rPr>
              <a:t> </a:t>
            </a:r>
            <a:r>
              <a:rPr lang="en-US" sz="2000" dirty="0">
                <a:latin typeface="Times New Roman"/>
                <a:cs typeface="Times New Roman"/>
              </a:rPr>
              <a:t>within</a:t>
            </a:r>
            <a:r>
              <a:rPr lang="en-US" sz="2000" spc="-10" dirty="0">
                <a:latin typeface="Times New Roman"/>
                <a:cs typeface="Times New Roman"/>
              </a:rPr>
              <a:t> </a:t>
            </a:r>
            <a:r>
              <a:rPr lang="en-US" sz="2000" dirty="0">
                <a:latin typeface="Times New Roman"/>
                <a:cs typeface="Times New Roman"/>
              </a:rPr>
              <a:t>the </a:t>
            </a:r>
            <a:r>
              <a:rPr lang="en-US" sz="2000" spc="-5" dirty="0">
                <a:latin typeface="Times New Roman"/>
                <a:cs typeface="Times New Roman"/>
              </a:rPr>
              <a:t>molecules).</a:t>
            </a:r>
            <a:endParaRPr lang="en-US" sz="2000" dirty="0">
              <a:latin typeface="Times New Roman"/>
              <a:cs typeface="Times New Roman"/>
            </a:endParaRPr>
          </a:p>
          <a:p>
            <a:pPr marL="469900" marR="6350" indent="-457200" algn="just">
              <a:lnSpc>
                <a:spcPts val="3900"/>
              </a:lnSpc>
              <a:buFont typeface="Arial MT"/>
              <a:buChar char="•"/>
              <a:tabLst>
                <a:tab pos="469900" algn="l"/>
              </a:tabLst>
            </a:pPr>
            <a:r>
              <a:rPr lang="en-US" sz="2000" spc="-5" dirty="0">
                <a:solidFill>
                  <a:srgbClr val="003399"/>
                </a:solidFill>
                <a:latin typeface="Times New Roman"/>
                <a:cs typeface="Times New Roman"/>
              </a:rPr>
              <a:t>Stereoisomers </a:t>
            </a:r>
            <a:r>
              <a:rPr lang="en-US" sz="2000" dirty="0">
                <a:solidFill>
                  <a:srgbClr val="003399"/>
                </a:solidFill>
                <a:latin typeface="Times New Roman"/>
                <a:cs typeface="Times New Roman"/>
              </a:rPr>
              <a:t>have </a:t>
            </a:r>
            <a:r>
              <a:rPr lang="en-US" sz="2000" spc="-5" dirty="0">
                <a:solidFill>
                  <a:srgbClr val="003399"/>
                </a:solidFill>
                <a:latin typeface="Times New Roman"/>
                <a:cs typeface="Times New Roman"/>
              </a:rPr>
              <a:t>the </a:t>
            </a:r>
            <a:r>
              <a:rPr lang="en-US" sz="2000" spc="-10" dirty="0">
                <a:solidFill>
                  <a:srgbClr val="003399"/>
                </a:solidFill>
                <a:latin typeface="Times New Roman"/>
                <a:cs typeface="Times New Roman"/>
              </a:rPr>
              <a:t>same </a:t>
            </a:r>
            <a:r>
              <a:rPr lang="en-US" sz="2000" spc="-5" dirty="0">
                <a:solidFill>
                  <a:srgbClr val="003399"/>
                </a:solidFill>
                <a:latin typeface="Times New Roman"/>
                <a:cs typeface="Times New Roman"/>
              </a:rPr>
              <a:t>molecular and </a:t>
            </a:r>
            <a:r>
              <a:rPr lang="en-US" sz="2000" dirty="0">
                <a:solidFill>
                  <a:srgbClr val="003399"/>
                </a:solidFill>
                <a:latin typeface="Times New Roman"/>
                <a:cs typeface="Times New Roman"/>
              </a:rPr>
              <a:t>structural </a:t>
            </a:r>
            <a:r>
              <a:rPr lang="en-US" sz="2000" spc="5" dirty="0">
                <a:solidFill>
                  <a:srgbClr val="003399"/>
                </a:solidFill>
                <a:latin typeface="Times New Roman"/>
                <a:cs typeface="Times New Roman"/>
              </a:rPr>
              <a:t> </a:t>
            </a:r>
            <a:r>
              <a:rPr lang="en-US" sz="2000" dirty="0">
                <a:solidFill>
                  <a:srgbClr val="003399"/>
                </a:solidFill>
                <a:latin typeface="Times New Roman"/>
                <a:cs typeface="Times New Roman"/>
              </a:rPr>
              <a:t>formula</a:t>
            </a:r>
            <a:r>
              <a:rPr lang="en-US" sz="2000" spc="204" dirty="0">
                <a:solidFill>
                  <a:srgbClr val="003399"/>
                </a:solidFill>
                <a:latin typeface="Times New Roman"/>
                <a:cs typeface="Times New Roman"/>
              </a:rPr>
              <a:t> </a:t>
            </a:r>
            <a:r>
              <a:rPr lang="en-US" sz="2000" spc="-5" dirty="0">
                <a:solidFill>
                  <a:srgbClr val="003399"/>
                </a:solidFill>
                <a:latin typeface="Times New Roman"/>
                <a:cs typeface="Times New Roman"/>
              </a:rPr>
              <a:t>(sequence</a:t>
            </a:r>
            <a:r>
              <a:rPr lang="en-US" sz="2000" spc="204" dirty="0">
                <a:solidFill>
                  <a:srgbClr val="003399"/>
                </a:solidFill>
                <a:latin typeface="Times New Roman"/>
                <a:cs typeface="Times New Roman"/>
              </a:rPr>
              <a:t> </a:t>
            </a:r>
            <a:r>
              <a:rPr lang="en-US" sz="2000" dirty="0">
                <a:solidFill>
                  <a:srgbClr val="003399"/>
                </a:solidFill>
                <a:latin typeface="Times New Roman"/>
                <a:cs typeface="Times New Roman"/>
              </a:rPr>
              <a:t>of</a:t>
            </a:r>
            <a:r>
              <a:rPr lang="en-US" sz="2000" spc="195" dirty="0">
                <a:solidFill>
                  <a:srgbClr val="003399"/>
                </a:solidFill>
                <a:latin typeface="Times New Roman"/>
                <a:cs typeface="Times New Roman"/>
              </a:rPr>
              <a:t> </a:t>
            </a:r>
            <a:r>
              <a:rPr lang="en-US" sz="2000" spc="-5" dirty="0">
                <a:solidFill>
                  <a:srgbClr val="003399"/>
                </a:solidFill>
                <a:latin typeface="Times New Roman"/>
                <a:cs typeface="Times New Roman"/>
              </a:rPr>
              <a:t>bonded</a:t>
            </a:r>
            <a:r>
              <a:rPr lang="en-US" sz="2000" spc="215" dirty="0">
                <a:solidFill>
                  <a:srgbClr val="003399"/>
                </a:solidFill>
                <a:latin typeface="Times New Roman"/>
                <a:cs typeface="Times New Roman"/>
              </a:rPr>
              <a:t> </a:t>
            </a:r>
            <a:r>
              <a:rPr lang="en-US" sz="2000" spc="-5" dirty="0">
                <a:solidFill>
                  <a:srgbClr val="003399"/>
                </a:solidFill>
                <a:latin typeface="Times New Roman"/>
                <a:cs typeface="Times New Roman"/>
              </a:rPr>
              <a:t>atoms),</a:t>
            </a:r>
            <a:r>
              <a:rPr lang="en-US" sz="2000" spc="204" dirty="0">
                <a:solidFill>
                  <a:srgbClr val="003399"/>
                </a:solidFill>
                <a:latin typeface="Times New Roman"/>
                <a:cs typeface="Times New Roman"/>
              </a:rPr>
              <a:t> </a:t>
            </a:r>
            <a:r>
              <a:rPr lang="en-US" sz="2000" dirty="0">
                <a:solidFill>
                  <a:srgbClr val="003399"/>
                </a:solidFill>
                <a:latin typeface="Times New Roman"/>
                <a:cs typeface="Times New Roman"/>
              </a:rPr>
              <a:t>but</a:t>
            </a:r>
            <a:r>
              <a:rPr lang="en-US" sz="2000" spc="204" dirty="0">
                <a:solidFill>
                  <a:srgbClr val="003399"/>
                </a:solidFill>
                <a:latin typeface="Times New Roman"/>
                <a:cs typeface="Times New Roman"/>
              </a:rPr>
              <a:t> </a:t>
            </a:r>
            <a:r>
              <a:rPr lang="en-US" sz="2000" spc="-10" dirty="0">
                <a:solidFill>
                  <a:srgbClr val="003399"/>
                </a:solidFill>
                <a:latin typeface="Times New Roman"/>
                <a:cs typeface="Times New Roman"/>
              </a:rPr>
              <a:t>differ</a:t>
            </a:r>
            <a:r>
              <a:rPr lang="en-US" sz="2000" spc="204" dirty="0">
                <a:solidFill>
                  <a:srgbClr val="003399"/>
                </a:solidFill>
                <a:latin typeface="Times New Roman"/>
                <a:cs typeface="Times New Roman"/>
              </a:rPr>
              <a:t> </a:t>
            </a:r>
            <a:r>
              <a:rPr lang="en-US" sz="2000" dirty="0">
                <a:solidFill>
                  <a:srgbClr val="003399"/>
                </a:solidFill>
                <a:latin typeface="Times New Roman"/>
                <a:cs typeface="Times New Roman"/>
              </a:rPr>
              <a:t>only</a:t>
            </a:r>
            <a:r>
              <a:rPr lang="en-US" sz="2000" spc="204" dirty="0">
                <a:solidFill>
                  <a:srgbClr val="003399"/>
                </a:solidFill>
                <a:latin typeface="Times New Roman"/>
                <a:cs typeface="Times New Roman"/>
              </a:rPr>
              <a:t> </a:t>
            </a:r>
            <a:r>
              <a:rPr lang="en-US" sz="2000" spc="-5" dirty="0">
                <a:solidFill>
                  <a:srgbClr val="003399"/>
                </a:solidFill>
                <a:latin typeface="Times New Roman"/>
                <a:cs typeface="Times New Roman"/>
              </a:rPr>
              <a:t>in</a:t>
            </a:r>
            <a:endParaRPr lang="en-US" sz="2000" dirty="0">
              <a:latin typeface="Times New Roman"/>
              <a:cs typeface="Times New Roman"/>
            </a:endParaRPr>
          </a:p>
          <a:p>
            <a:pPr marL="469900" marR="9525" algn="just">
              <a:lnSpc>
                <a:spcPts val="3900"/>
              </a:lnSpc>
            </a:pPr>
            <a:r>
              <a:rPr lang="en-US" sz="2000" dirty="0">
                <a:solidFill>
                  <a:srgbClr val="003399"/>
                </a:solidFill>
                <a:latin typeface="Times New Roman"/>
                <a:cs typeface="Times New Roman"/>
              </a:rPr>
              <a:t>the</a:t>
            </a:r>
            <a:r>
              <a:rPr lang="en-US" sz="2000" spc="5" dirty="0">
                <a:solidFill>
                  <a:srgbClr val="003399"/>
                </a:solidFill>
                <a:latin typeface="Times New Roman"/>
                <a:cs typeface="Times New Roman"/>
              </a:rPr>
              <a:t> </a:t>
            </a:r>
            <a:r>
              <a:rPr lang="en-US" sz="2000" spc="-5" dirty="0">
                <a:solidFill>
                  <a:srgbClr val="003399"/>
                </a:solidFill>
                <a:latin typeface="Times New Roman"/>
                <a:cs typeface="Times New Roman"/>
              </a:rPr>
              <a:t>three-dimensional</a:t>
            </a:r>
            <a:r>
              <a:rPr lang="en-US" sz="2000" dirty="0">
                <a:solidFill>
                  <a:srgbClr val="003399"/>
                </a:solidFill>
                <a:latin typeface="Times New Roman"/>
                <a:cs typeface="Times New Roman"/>
              </a:rPr>
              <a:t> </a:t>
            </a:r>
            <a:r>
              <a:rPr lang="en-US" sz="2000" spc="-5" dirty="0">
                <a:solidFill>
                  <a:srgbClr val="003399"/>
                </a:solidFill>
                <a:latin typeface="Times New Roman"/>
                <a:cs typeface="Times New Roman"/>
              </a:rPr>
              <a:t>orientations</a:t>
            </a:r>
            <a:r>
              <a:rPr lang="en-US" sz="2000" dirty="0">
                <a:solidFill>
                  <a:srgbClr val="003399"/>
                </a:solidFill>
                <a:latin typeface="Times New Roman"/>
                <a:cs typeface="Times New Roman"/>
              </a:rPr>
              <a:t> of</a:t>
            </a:r>
            <a:r>
              <a:rPr lang="en-US" sz="2000" spc="5" dirty="0">
                <a:solidFill>
                  <a:srgbClr val="003399"/>
                </a:solidFill>
                <a:latin typeface="Times New Roman"/>
                <a:cs typeface="Times New Roman"/>
              </a:rPr>
              <a:t> </a:t>
            </a:r>
            <a:r>
              <a:rPr lang="en-US" sz="2000" spc="-5" dirty="0">
                <a:solidFill>
                  <a:srgbClr val="003399"/>
                </a:solidFill>
                <a:latin typeface="Times New Roman"/>
                <a:cs typeface="Times New Roman"/>
              </a:rPr>
              <a:t>their</a:t>
            </a:r>
            <a:r>
              <a:rPr lang="en-US" sz="2000" dirty="0">
                <a:solidFill>
                  <a:srgbClr val="003399"/>
                </a:solidFill>
                <a:latin typeface="Times New Roman"/>
                <a:cs typeface="Times New Roman"/>
              </a:rPr>
              <a:t> </a:t>
            </a:r>
            <a:r>
              <a:rPr lang="en-US" sz="2000" spc="-5" dirty="0">
                <a:solidFill>
                  <a:srgbClr val="003399"/>
                </a:solidFill>
                <a:latin typeface="Times New Roman"/>
                <a:cs typeface="Times New Roman"/>
              </a:rPr>
              <a:t>atoms</a:t>
            </a:r>
            <a:r>
              <a:rPr lang="en-US" sz="2000" dirty="0">
                <a:solidFill>
                  <a:srgbClr val="003399"/>
                </a:solidFill>
                <a:latin typeface="Times New Roman"/>
                <a:cs typeface="Times New Roman"/>
              </a:rPr>
              <a:t> </a:t>
            </a:r>
            <a:r>
              <a:rPr lang="en-US" sz="2000" spc="-5" dirty="0">
                <a:solidFill>
                  <a:srgbClr val="003399"/>
                </a:solidFill>
                <a:latin typeface="Times New Roman"/>
                <a:cs typeface="Times New Roman"/>
              </a:rPr>
              <a:t>in </a:t>
            </a:r>
            <a:r>
              <a:rPr lang="en-US" sz="2000" dirty="0">
                <a:solidFill>
                  <a:srgbClr val="003399"/>
                </a:solidFill>
                <a:latin typeface="Times New Roman"/>
                <a:cs typeface="Times New Roman"/>
              </a:rPr>
              <a:t> space.</a:t>
            </a:r>
            <a:endParaRPr lang="en-US" sz="2000" dirty="0">
              <a:latin typeface="Times New Roman"/>
              <a:cs typeface="Times New Roman"/>
            </a:endParaRPr>
          </a:p>
          <a:p>
            <a:endParaRPr lang="en-GB" dirty="0"/>
          </a:p>
        </p:txBody>
      </p:sp>
    </p:spTree>
    <p:extLst>
      <p:ext uri="{BB962C8B-B14F-4D97-AF65-F5344CB8AC3E}">
        <p14:creationId xmlns:p14="http://schemas.microsoft.com/office/powerpoint/2010/main" val="230491360"/>
      </p:ext>
    </p:extLst>
  </p:cSld>
  <p:clrMapOvr>
    <a:masterClrMapping/>
  </p:clrMapOvr>
  <mc:AlternateContent xmlns:mc="http://schemas.openxmlformats.org/markup-compatibility/2006" xmlns:p14="http://schemas.microsoft.com/office/powerpoint/2010/main">
    <mc:Choice Requires="p14">
      <p:transition spd="slow" p14:dur="2000" advTm="2122"/>
    </mc:Choice>
    <mc:Fallback xmlns="">
      <p:transition spd="slow" advTm="2122"/>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1194</TotalTime>
  <Words>6173</Words>
  <Application>Microsoft Office PowerPoint</Application>
  <PresentationFormat>مخصص</PresentationFormat>
  <Paragraphs>562</Paragraphs>
  <Slides>84</Slides>
  <Notes>2</Notes>
  <HiddenSlides>0</HiddenSlides>
  <MMClips>0</MMClips>
  <ScaleCrop>false</ScaleCrop>
  <HeadingPairs>
    <vt:vector size="6" baseType="variant">
      <vt:variant>
        <vt:lpstr>الخطوط المستخدمة</vt:lpstr>
      </vt:variant>
      <vt:variant>
        <vt:i4>10</vt:i4>
      </vt:variant>
      <vt:variant>
        <vt:lpstr>نسق</vt:lpstr>
      </vt:variant>
      <vt:variant>
        <vt:i4>2</vt:i4>
      </vt:variant>
      <vt:variant>
        <vt:lpstr>عناوين الشرائح</vt:lpstr>
      </vt:variant>
      <vt:variant>
        <vt:i4>84</vt:i4>
      </vt:variant>
    </vt:vector>
  </HeadingPairs>
  <TitlesOfParts>
    <vt:vector size="96" baseType="lpstr">
      <vt:lpstr>Algerian</vt:lpstr>
      <vt:lpstr>Arial</vt:lpstr>
      <vt:lpstr>Arial MT</vt:lpstr>
      <vt:lpstr>Calibri</vt:lpstr>
      <vt:lpstr>Calibri Light</vt:lpstr>
      <vt:lpstr>Cambria</vt:lpstr>
      <vt:lpstr>Cooper Black</vt:lpstr>
      <vt:lpstr>Symbol</vt:lpstr>
      <vt:lpstr>Times New Roman</vt:lpstr>
      <vt:lpstr>Wingdings</vt:lpstr>
      <vt:lpstr>Office Theme</vt:lpstr>
      <vt:lpstr>1_Office Theme</vt:lpstr>
      <vt:lpstr>عرض تقديمي في PowerPoint</vt:lpstr>
      <vt:lpstr>Stereochemistry</vt:lpstr>
      <vt:lpstr>Stereochemistry</vt:lpstr>
      <vt:lpstr>Introduction to Stereochemistry</vt:lpstr>
      <vt:lpstr>Introduction to Stereochemistry</vt:lpstr>
      <vt:lpstr>Introduction to Stereochemistry</vt:lpstr>
      <vt:lpstr>Introduction to Stereochemistry</vt:lpstr>
      <vt:lpstr>Introduction to Stereochemistry</vt:lpstr>
      <vt:lpstr>Introduction to Stereochemistry</vt:lpstr>
      <vt:lpstr>Isomers</vt:lpstr>
      <vt:lpstr>Constitutional or Structural Isomers</vt:lpstr>
      <vt:lpstr>Constitutional or Structural Isomers</vt:lpstr>
      <vt:lpstr>Constitutional or Structural Isomers</vt:lpstr>
      <vt:lpstr>Stereoisomers</vt:lpstr>
      <vt:lpstr>Geometrical Isomers</vt:lpstr>
      <vt:lpstr>Optical Isomers</vt:lpstr>
      <vt:lpstr>Classification of Isomers</vt:lpstr>
      <vt:lpstr>The Importance of Isomerism</vt:lpstr>
      <vt:lpstr>Examples of Stereoisomers</vt:lpstr>
      <vt:lpstr>Examples of Stereoisomers</vt:lpstr>
      <vt:lpstr>Examples of Stereoisomers</vt:lpstr>
      <vt:lpstr>Chiral Molecules and Chiral samples</vt:lpstr>
      <vt:lpstr>Chiral Molecules and Chiral samples</vt:lpstr>
      <vt:lpstr>Chiral Molecules and Chiral samples</vt:lpstr>
      <vt:lpstr>Chiral and Achiral Molecules</vt:lpstr>
      <vt:lpstr>عرض تقديمي في PowerPoint</vt:lpstr>
      <vt:lpstr>Chiral Carbon Atom</vt:lpstr>
      <vt:lpstr>Stereocenters</vt:lpstr>
      <vt:lpstr>Examples of Chirality Centers</vt:lpstr>
      <vt:lpstr>Achiral Compounds</vt:lpstr>
      <vt:lpstr>Planes of Symmetry</vt:lpstr>
      <vt:lpstr>Cis Cyclic Compounds</vt:lpstr>
      <vt:lpstr>Trans Cyclic Compounds</vt:lpstr>
      <vt:lpstr>عرض تقديمي في PowerPoint</vt:lpstr>
      <vt:lpstr>Draw chiral molecule</vt:lpstr>
      <vt:lpstr>Solved problem</vt:lpstr>
      <vt:lpstr>Problems </vt:lpstr>
      <vt:lpstr>Drawing a Pair of Enantiomers</vt:lpstr>
      <vt:lpstr>Drawing a Pair of Enantiomers</vt:lpstr>
      <vt:lpstr>Drawing a Pair of Enantiomers</vt:lpstr>
      <vt:lpstr>Configuration of Stereocenters Naming Chiral Centers—The R,S System</vt:lpstr>
      <vt:lpstr>Configuration of Stereocenters Rules Needed to Assign Priority</vt:lpstr>
      <vt:lpstr>Configuration of Stereocenters</vt:lpstr>
      <vt:lpstr>Configuration of Stereocenters</vt:lpstr>
      <vt:lpstr>Configuration of Stereocenters</vt:lpstr>
      <vt:lpstr>Problems </vt:lpstr>
      <vt:lpstr>عرض تقديمي في PowerPoint</vt:lpstr>
      <vt:lpstr>   </vt:lpstr>
      <vt:lpstr>عرض تقديمي في PowerPoint</vt:lpstr>
      <vt:lpstr>عرض تقديمي في PowerPoint</vt:lpstr>
      <vt:lpstr>Solved Problem</vt:lpstr>
      <vt:lpstr>Solved Problem</vt:lpstr>
      <vt:lpstr>عرض تقديمي في PowerPoint</vt:lpstr>
      <vt:lpstr>Molecules with multiple stereocenters</vt:lpstr>
      <vt:lpstr>Enantiomers and Diastereomers with two or more stereocentres</vt:lpstr>
      <vt:lpstr>Enantiomers and Diastereomers with two or more stereocentres</vt:lpstr>
      <vt:lpstr>Enantiomers and Diastereomers with two or more stereocentres</vt:lpstr>
      <vt:lpstr>Tartaric Acid</vt:lpstr>
      <vt:lpstr>Remember</vt:lpstr>
      <vt:lpstr>عرض تقديمي في PowerPoint</vt:lpstr>
      <vt:lpstr>عرض تقديمي في PowerPoint</vt:lpstr>
      <vt:lpstr>عرض تقديمي في PowerPoint</vt:lpstr>
      <vt:lpstr>Why not Enantiomers?</vt:lpstr>
      <vt:lpstr>Why not Enantiomers?</vt:lpstr>
      <vt:lpstr>عرض تقديمي في PowerPoint</vt:lpstr>
      <vt:lpstr>عرض تقديمي في PowerPoint</vt:lpstr>
      <vt:lpstr>Properties of Stereoisomers</vt:lpstr>
      <vt:lpstr>Properties of Stereoisomers</vt:lpstr>
      <vt:lpstr>Properties of Stereoisomers</vt:lpstr>
      <vt:lpstr>Fischer Projection </vt:lpstr>
      <vt:lpstr>Drawing Fischer Projections</vt:lpstr>
      <vt:lpstr>Solved Problem</vt:lpstr>
      <vt:lpstr>Solved Problem</vt:lpstr>
      <vt:lpstr>Solved Problem</vt:lpstr>
      <vt:lpstr>Drawing Fisher Projection</vt:lpstr>
      <vt:lpstr>Problems </vt:lpstr>
      <vt:lpstr>Drawing Mirror Images of Fischer Projections </vt:lpstr>
      <vt:lpstr>Drawing Mirror Images of Fischer Projections </vt:lpstr>
      <vt:lpstr>Drawing Mirror Images of Fischer Projections </vt:lpstr>
      <vt:lpstr>Problems </vt:lpstr>
      <vt:lpstr>Assigning (R) and (S) Configurations from Fischer Projections</vt:lpstr>
      <vt:lpstr>Assigning (R) and (S) Configurations from Fischer Projections</vt:lpstr>
      <vt:lpstr>Problems</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Stereochemistry:  an introduction</dc:title>
  <dc:creator>raedk</dc:creator>
  <cp:lastModifiedBy>Raed Zaidan</cp:lastModifiedBy>
  <cp:revision>251</cp:revision>
  <dcterms:created xsi:type="dcterms:W3CDTF">2021-11-09T20:13:37Z</dcterms:created>
  <dcterms:modified xsi:type="dcterms:W3CDTF">2022-05-30T22:20:25Z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2002-10-17T00:00:00Z</vt:filetime>
  </property>
  <property fmtid="{D5CDD505-2E9C-101B-9397-08002B2CF9AE}" pid="3" name="LastSaved">
    <vt:filetime>2021-11-09T00:00:00Z</vt:filetime>
  </property>
</Properties>
</file>